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9" r:id="rId3"/>
    <p:sldId id="260" r:id="rId4"/>
    <p:sldId id="261" r:id="rId5"/>
    <p:sldId id="273" r:id="rId6"/>
    <p:sldId id="277" r:id="rId7"/>
    <p:sldId id="274" r:id="rId8"/>
    <p:sldId id="275" r:id="rId9"/>
    <p:sldId id="278" r:id="rId10"/>
    <p:sldId id="276" r:id="rId11"/>
    <p:sldId id="263" r:id="rId12"/>
    <p:sldId id="262" r:id="rId13"/>
    <p:sldId id="279" r:id="rId14"/>
    <p:sldId id="264" r:id="rId15"/>
    <p:sldId id="265" r:id="rId16"/>
    <p:sldId id="285" r:id="rId17"/>
    <p:sldId id="280" r:id="rId18"/>
    <p:sldId id="266" r:id="rId19"/>
    <p:sldId id="281" r:id="rId20"/>
    <p:sldId id="282" r:id="rId21"/>
    <p:sldId id="283" r:id="rId22"/>
    <p:sldId id="284" r:id="rId23"/>
    <p:sldId id="270" r:id="rId24"/>
    <p:sldId id="267" r:id="rId25"/>
    <p:sldId id="269" r:id="rId26"/>
    <p:sldId id="271" r:id="rId27"/>
    <p:sldId id="272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5FADA1-3CB7-564D-B90F-AD7E75C6A250}">
          <p14:sldIdLst>
            <p14:sldId id="257"/>
            <p14:sldId id="259"/>
            <p14:sldId id="260"/>
            <p14:sldId id="261"/>
            <p14:sldId id="273"/>
            <p14:sldId id="277"/>
            <p14:sldId id="274"/>
            <p14:sldId id="275"/>
            <p14:sldId id="278"/>
          </p14:sldIdLst>
        </p14:section>
        <p14:section name="Untitled Section" id="{1F416C15-90FB-B24B-BC81-DF54C687855E}">
          <p14:sldIdLst>
            <p14:sldId id="276"/>
            <p14:sldId id="263"/>
            <p14:sldId id="262"/>
            <p14:sldId id="279"/>
            <p14:sldId id="264"/>
            <p14:sldId id="265"/>
            <p14:sldId id="285"/>
            <p14:sldId id="280"/>
            <p14:sldId id="266"/>
            <p14:sldId id="281"/>
            <p14:sldId id="282"/>
            <p14:sldId id="283"/>
            <p14:sldId id="284"/>
            <p14:sldId id="270"/>
            <p14:sldId id="267"/>
            <p14:sldId id="269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4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ED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51" autoAdjust="0"/>
  </p:normalViewPr>
  <p:slideViewPr>
    <p:cSldViewPr snapToGrid="0" snapToObjects="1" showGuides="1">
      <p:cViewPr varScale="1">
        <p:scale>
          <a:sx n="152" d="100"/>
          <a:sy n="152" d="100"/>
        </p:scale>
        <p:origin x="444" y="138"/>
      </p:cViewPr>
      <p:guideLst>
        <p:guide orient="horz"/>
        <p:guide pos="24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698C-F6B3-1745-B09E-CC371134DB75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D42F1-9B8D-5D46-97CF-2F9A17CC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853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DA489-2D30-AC43-901D-01205F8369CD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35883-4BD7-1D44-8611-23B37042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92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86F7-2D34-F141-B8EB-C46CDF18FA91}" type="datetime1">
              <a:rPr lang="en-IN" smtClean="0"/>
              <a:t>29-09-2018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075283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21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E95D-D484-394B-9EB8-217CC85D01D1}" type="datetime1">
              <a:rPr lang="en-IN" smtClean="0"/>
              <a:t>29-09-2018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430F-4B25-8542-B499-EFC91618FA05}" type="datetime1">
              <a:rPr lang="en-IN" smtClean="0"/>
              <a:t>29-09-2018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0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3D8A-6E6D-7E44-8831-F681D5F71A5E}" type="datetime1">
              <a:rPr lang="en-IN" smtClean="0"/>
              <a:t>29-09-2018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1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6A4D-9C3C-5B4A-A2D9-643C61F6F53E}" type="datetime1">
              <a:rPr lang="en-IN" smtClean="0"/>
              <a:t>29-09-2018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5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1931-9E77-2844-9DA5-3FFBA99920C4}" type="datetime1">
              <a:rPr lang="en-IN" smtClean="0"/>
              <a:t>29-09-2018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4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B779-DC7F-614E-984C-3BC2B62D7CDF}" type="datetime1">
              <a:rPr lang="en-IN" smtClean="0"/>
              <a:t>29-09-2018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3060-2C04-A448-B671-A4D25ED466EB}" type="datetime1">
              <a:rPr lang="en-IN" smtClean="0"/>
              <a:t>29-09-2018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5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EFAC-92D0-9E45-B788-1ABD99A2E3E7}" type="datetime1">
              <a:rPr lang="en-IN" smtClean="0"/>
              <a:t>29-09-2018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0847-25F4-1548-A6F9-20471201050C}" type="datetime1">
              <a:rPr lang="en-IN" smtClean="0"/>
              <a:t>29-09-2018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6C9D-C35A-C742-A06B-5C260AE988D9}" type="datetime1">
              <a:rPr lang="en-IN" smtClean="0"/>
              <a:t>29-09-2018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CF051-0237-3846-9B2C-3CD51D1EDE76}" type="datetime1">
              <a:rPr lang="en-IN" smtClean="0"/>
              <a:t>29-09-2018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1542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F3E6A548-B2ED-8C42-9E64-DB4B1D8141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075283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" y="4693522"/>
            <a:ext cx="1526815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800" b="0" i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pple Chancery"/>
                <a:cs typeface="Apple Chancery"/>
              </a:rPr>
              <a:t>CR</a:t>
            </a:r>
            <a:endParaRPr lang="en-US" sz="28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347352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stanford.edu/cs155/papers/formatstring-1.2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hetrebeiro@bitbucket.org/casl/sse.gi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Format String Vulnerabilities</a:t>
            </a:r>
            <a:endParaRPr lang="en-US" sz="3100" dirty="0">
              <a:latin typeface="Arial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dirty="0">
                <a:latin typeface="Arial" charset="0"/>
              </a:rPr>
              <a:t>Chester Rebeiro</a:t>
            </a:r>
          </a:p>
          <a:p>
            <a:pPr eaLnBrk="1" hangingPunct="1"/>
            <a:endParaRPr lang="en-US" sz="2800" dirty="0">
              <a:latin typeface="Arial" charset="0"/>
            </a:endParaRPr>
          </a:p>
          <a:p>
            <a:pPr eaLnBrk="1" hangingPunct="1"/>
            <a:r>
              <a:rPr lang="en-US" sz="2000" dirty="0">
                <a:latin typeface="Arial" charset="0"/>
              </a:rPr>
              <a:t>Indian Institute of Technology Madras</a:t>
            </a:r>
          </a:p>
        </p:txBody>
      </p:sp>
      <p:sp>
        <p:nvSpPr>
          <p:cNvPr id="4" name="Rectangle 3"/>
          <p:cNvSpPr/>
          <p:nvPr/>
        </p:nvSpPr>
        <p:spPr>
          <a:xfrm>
            <a:off x="618529" y="4729954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crypto.stanford.edu</a:t>
            </a:r>
            <a:r>
              <a:rPr lang="en-US" dirty="0">
                <a:hlinkClick r:id="rId3"/>
              </a:rPr>
              <a:t>/cs155/papers/formatstring-1.2.pdf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7005" y="4479629"/>
            <a:ext cx="7549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://chetrebeiro@bitbucket.org/casl/</a:t>
            </a:r>
            <a:r>
              <a:rPr lang="en-US" dirty="0" smtClean="0">
                <a:hlinkClick r:id="rId4"/>
              </a:rPr>
              <a:t>sse.git</a:t>
            </a:r>
            <a:r>
              <a:rPr lang="en-US" dirty="0" smtClean="0"/>
              <a:t>     (directory 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format_string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6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311" y="234239"/>
            <a:ext cx="6533444" cy="483209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Courier New"/>
                <a:cs typeface="Courier New"/>
              </a:rPr>
              <a:t>void </a:t>
            </a:r>
            <a:r>
              <a:rPr lang="en-US" sz="1100" b="1" dirty="0" err="1" smtClean="0">
                <a:latin typeface="Courier New"/>
                <a:cs typeface="Courier New"/>
              </a:rPr>
              <a:t>printf</a:t>
            </a:r>
            <a:r>
              <a:rPr lang="en-US" sz="1100" b="1" dirty="0">
                <a:latin typeface="Courier New"/>
                <a:cs typeface="Courier New"/>
              </a:rPr>
              <a:t>(char *</a:t>
            </a:r>
            <a:r>
              <a:rPr lang="en-US" sz="1100" b="1" dirty="0" err="1">
                <a:latin typeface="Courier New"/>
                <a:cs typeface="Courier New"/>
              </a:rPr>
              <a:t>fmt</a:t>
            </a:r>
            <a:r>
              <a:rPr lang="en-US" sz="1100" b="1" dirty="0">
                <a:latin typeface="Courier New"/>
                <a:cs typeface="Courier New"/>
              </a:rPr>
              <a:t>, ...</a:t>
            </a:r>
            <a:r>
              <a:rPr lang="en-US" sz="1100" b="1" dirty="0" smtClean="0">
                <a:latin typeface="Courier New"/>
                <a:cs typeface="Courier New"/>
              </a:rPr>
              <a:t>)</a:t>
            </a:r>
            <a:r>
              <a:rPr lang="en-US" sz="1100" dirty="0" smtClean="0">
                <a:latin typeface="Courier New"/>
                <a:cs typeface="Courier New"/>
              </a:rPr>
              <a:t>{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cs typeface="Courier New"/>
              </a:rPr>
              <a:t>   </a:t>
            </a:r>
            <a:r>
              <a:rPr lang="en-US" sz="1100" b="1" dirty="0" err="1">
                <a:latin typeface="Courier New"/>
                <a:cs typeface="Courier New"/>
              </a:rPr>
              <a:t>va_list</a:t>
            </a:r>
            <a:r>
              <a:rPr lang="en-US" sz="1100" dirty="0">
                <a:latin typeface="Courier New"/>
                <a:cs typeface="Courier New"/>
              </a:rPr>
              <a:t> </a:t>
            </a:r>
            <a:r>
              <a:rPr lang="en-US" sz="1100" dirty="0" err="1">
                <a:latin typeface="Courier New"/>
                <a:cs typeface="Courier New"/>
              </a:rPr>
              <a:t>ap</a:t>
            </a:r>
            <a:r>
              <a:rPr lang="en-US" sz="1100" dirty="0">
                <a:latin typeface="Courier New"/>
                <a:cs typeface="Courier New"/>
              </a:rPr>
              <a:t>; </a:t>
            </a:r>
            <a:r>
              <a:rPr lang="en-US" sz="1100" dirty="0">
                <a:solidFill>
                  <a:srgbClr val="FF6600"/>
                </a:solidFill>
                <a:latin typeface="Courier New"/>
                <a:cs typeface="Courier New"/>
              </a:rPr>
              <a:t>/* points to each unnamed </a:t>
            </a:r>
            <a:r>
              <a:rPr lang="en-US" sz="1100" dirty="0" err="1">
                <a:solidFill>
                  <a:srgbClr val="FF6600"/>
                </a:solidFill>
                <a:latin typeface="Courier New"/>
                <a:cs typeface="Courier New"/>
              </a:rPr>
              <a:t>arg</a:t>
            </a:r>
            <a:r>
              <a:rPr lang="en-US" sz="1100" dirty="0">
                <a:solidFill>
                  <a:srgbClr val="FF6600"/>
                </a:solidFill>
                <a:latin typeface="Courier New"/>
                <a:cs typeface="Courier New"/>
              </a:rPr>
              <a:t> in turn */</a:t>
            </a:r>
          </a:p>
          <a:p>
            <a:r>
              <a:rPr lang="pl-PL" sz="1100" dirty="0">
                <a:latin typeface="Courier New"/>
                <a:cs typeface="Courier New"/>
              </a:rPr>
              <a:t>   char *p, *</a:t>
            </a:r>
            <a:r>
              <a:rPr lang="pl-PL" sz="1100" dirty="0" err="1">
                <a:latin typeface="Courier New"/>
                <a:cs typeface="Courier New"/>
              </a:rPr>
              <a:t>sval</a:t>
            </a:r>
            <a:r>
              <a:rPr lang="pl-PL" sz="1100" dirty="0" smtClean="0">
                <a:latin typeface="Courier New"/>
                <a:cs typeface="Courier New"/>
              </a:rPr>
              <a:t>; </a:t>
            </a:r>
            <a:r>
              <a:rPr lang="en-US" sz="1100" dirty="0">
                <a:solidFill>
                  <a:srgbClr val="FF6600"/>
                </a:solidFill>
                <a:latin typeface="Courier New"/>
                <a:cs typeface="Courier New"/>
              </a:rPr>
              <a:t>/* </a:t>
            </a:r>
            <a:r>
              <a:rPr lang="en-US" sz="1100" dirty="0" smtClean="0">
                <a:solidFill>
                  <a:srgbClr val="FF6600"/>
                </a:solidFill>
                <a:latin typeface="Courier New"/>
                <a:cs typeface="Courier New"/>
              </a:rPr>
              <a:t>p points to the format string </a:t>
            </a:r>
            <a:r>
              <a:rPr lang="en-US" sz="1100" dirty="0" err="1" smtClean="0">
                <a:solidFill>
                  <a:srgbClr val="FF6600"/>
                </a:solidFill>
                <a:latin typeface="Courier New"/>
                <a:cs typeface="Courier New"/>
              </a:rPr>
              <a:t>fmt</a:t>
            </a:r>
            <a:r>
              <a:rPr lang="en-US" sz="1100" dirty="0" smtClean="0">
                <a:solidFill>
                  <a:srgbClr val="FF6600"/>
                </a:solidFill>
                <a:latin typeface="Courier New"/>
                <a:cs typeface="Courier New"/>
              </a:rPr>
              <a:t> *</a:t>
            </a:r>
            <a:r>
              <a:rPr lang="en-US" sz="1100" dirty="0">
                <a:solidFill>
                  <a:srgbClr val="FF6600"/>
                </a:solidFill>
                <a:latin typeface="Courier New"/>
                <a:cs typeface="Courier New"/>
              </a:rPr>
              <a:t>/</a:t>
            </a:r>
            <a:endParaRPr lang="pl-PL" sz="1100" dirty="0">
              <a:latin typeface="Courier New"/>
              <a:cs typeface="Courier New"/>
            </a:endParaRPr>
          </a:p>
          <a:p>
            <a:r>
              <a:rPr lang="pl-PL" sz="1100" dirty="0">
                <a:latin typeface="Courier New"/>
                <a:cs typeface="Courier New"/>
              </a:rPr>
              <a:t>   </a:t>
            </a:r>
            <a:r>
              <a:rPr lang="pl-PL" sz="1100" dirty="0" err="1">
                <a:latin typeface="Courier New"/>
                <a:cs typeface="Courier New"/>
              </a:rPr>
              <a:t>int</a:t>
            </a:r>
            <a:r>
              <a:rPr lang="pl-PL" sz="1100" dirty="0">
                <a:latin typeface="Courier New"/>
                <a:cs typeface="Courier New"/>
              </a:rPr>
              <a:t> </a:t>
            </a:r>
            <a:r>
              <a:rPr lang="pl-PL" sz="1100" dirty="0" err="1">
                <a:latin typeface="Courier New"/>
                <a:cs typeface="Courier New"/>
              </a:rPr>
              <a:t>ival</a:t>
            </a:r>
            <a:r>
              <a:rPr lang="pl-PL" sz="1100" dirty="0">
                <a:latin typeface="Courier New"/>
                <a:cs typeface="Courier New"/>
              </a:rPr>
              <a:t>;</a:t>
            </a:r>
          </a:p>
          <a:p>
            <a:r>
              <a:rPr lang="pl-PL" sz="1100" dirty="0">
                <a:latin typeface="Courier New"/>
                <a:cs typeface="Courier New"/>
              </a:rPr>
              <a:t>   </a:t>
            </a:r>
            <a:r>
              <a:rPr lang="pl-PL" sz="1100" dirty="0" err="1">
                <a:latin typeface="Courier New"/>
                <a:cs typeface="Courier New"/>
              </a:rPr>
              <a:t>double</a:t>
            </a:r>
            <a:r>
              <a:rPr lang="pl-PL" sz="1100" dirty="0">
                <a:latin typeface="Courier New"/>
                <a:cs typeface="Courier New"/>
              </a:rPr>
              <a:t> </a:t>
            </a:r>
            <a:r>
              <a:rPr lang="pl-PL" sz="1100" dirty="0" err="1">
                <a:latin typeface="Courier New"/>
                <a:cs typeface="Courier New"/>
              </a:rPr>
              <a:t>dval</a:t>
            </a:r>
            <a:r>
              <a:rPr lang="pl-PL" sz="1100" dirty="0">
                <a:latin typeface="Courier New"/>
                <a:cs typeface="Courier New"/>
              </a:rPr>
              <a:t>;</a:t>
            </a:r>
          </a:p>
          <a:p>
            <a:r>
              <a:rPr lang="pl-PL" sz="1100" dirty="0">
                <a:latin typeface="Courier New"/>
                <a:cs typeface="Courier New"/>
              </a:rPr>
              <a:t>   </a:t>
            </a:r>
            <a:r>
              <a:rPr lang="pl-PL" sz="1100" b="1" dirty="0" err="1">
                <a:latin typeface="Courier New"/>
                <a:cs typeface="Courier New"/>
              </a:rPr>
              <a:t>va_start</a:t>
            </a:r>
            <a:r>
              <a:rPr lang="pl-PL" sz="1100" dirty="0">
                <a:latin typeface="Courier New"/>
                <a:cs typeface="Courier New"/>
              </a:rPr>
              <a:t>(</a:t>
            </a:r>
            <a:r>
              <a:rPr lang="pl-PL" sz="1100" dirty="0" err="1">
                <a:latin typeface="Courier New"/>
                <a:cs typeface="Courier New"/>
              </a:rPr>
              <a:t>ap</a:t>
            </a:r>
            <a:r>
              <a:rPr lang="pl-PL" sz="1100" dirty="0">
                <a:latin typeface="Courier New"/>
                <a:cs typeface="Courier New"/>
              </a:rPr>
              <a:t>, </a:t>
            </a:r>
            <a:r>
              <a:rPr lang="pl-PL" sz="1100" dirty="0" err="1">
                <a:latin typeface="Courier New"/>
                <a:cs typeface="Courier New"/>
              </a:rPr>
              <a:t>fmt</a:t>
            </a:r>
            <a:r>
              <a:rPr lang="pl-PL" sz="1100" dirty="0">
                <a:latin typeface="Courier New"/>
                <a:cs typeface="Courier New"/>
              </a:rPr>
              <a:t>); /</a:t>
            </a:r>
            <a:r>
              <a:rPr lang="pl-PL" sz="1100" dirty="0" smtClean="0">
                <a:latin typeface="Courier New"/>
                <a:cs typeface="Courier New"/>
              </a:rPr>
              <a:t>*</a:t>
            </a:r>
            <a:r>
              <a:rPr lang="pl-PL" sz="1100" dirty="0" err="1" smtClean="0">
                <a:latin typeface="Courier New"/>
                <a:cs typeface="Courier New"/>
              </a:rPr>
              <a:t>make</a:t>
            </a:r>
            <a:r>
              <a:rPr lang="pl-PL" sz="1100" dirty="0" smtClean="0">
                <a:latin typeface="Courier New"/>
                <a:cs typeface="Courier New"/>
              </a:rPr>
              <a:t> </a:t>
            </a:r>
            <a:r>
              <a:rPr lang="pl-PL" sz="1100" dirty="0" err="1">
                <a:latin typeface="Courier New"/>
                <a:cs typeface="Courier New"/>
              </a:rPr>
              <a:t>ap</a:t>
            </a:r>
            <a:r>
              <a:rPr lang="pl-PL" sz="1100" dirty="0">
                <a:latin typeface="Courier New"/>
                <a:cs typeface="Courier New"/>
              </a:rPr>
              <a:t> point to 1st </a:t>
            </a:r>
            <a:r>
              <a:rPr lang="pl-PL" sz="1100" dirty="0" err="1">
                <a:latin typeface="Courier New"/>
                <a:cs typeface="Courier New"/>
              </a:rPr>
              <a:t>unnamed</a:t>
            </a:r>
            <a:r>
              <a:rPr lang="pl-PL" sz="1100" dirty="0">
                <a:latin typeface="Courier New"/>
                <a:cs typeface="Courier New"/>
              </a:rPr>
              <a:t> </a:t>
            </a:r>
            <a:r>
              <a:rPr lang="pl-PL" sz="1100" dirty="0" err="1">
                <a:latin typeface="Courier New"/>
                <a:cs typeface="Courier New"/>
              </a:rPr>
              <a:t>arg</a:t>
            </a:r>
            <a:r>
              <a:rPr lang="pl-PL" sz="1100" dirty="0">
                <a:latin typeface="Courier New"/>
                <a:cs typeface="Courier New"/>
              </a:rPr>
              <a:t> */</a:t>
            </a:r>
          </a:p>
          <a:p>
            <a:r>
              <a:rPr lang="de-DE" sz="1100" dirty="0">
                <a:latin typeface="Courier New"/>
                <a:cs typeface="Courier New"/>
              </a:rPr>
              <a:t>   </a:t>
            </a:r>
            <a:r>
              <a:rPr lang="de-DE" sz="1100" dirty="0" err="1">
                <a:latin typeface="Courier New"/>
                <a:cs typeface="Courier New"/>
              </a:rPr>
              <a:t>for</a:t>
            </a:r>
            <a:r>
              <a:rPr lang="de-DE" sz="1100" dirty="0">
                <a:latin typeface="Courier New"/>
                <a:cs typeface="Courier New"/>
              </a:rPr>
              <a:t> (p = </a:t>
            </a:r>
            <a:r>
              <a:rPr lang="de-DE" sz="1100" b="1" dirty="0" err="1">
                <a:latin typeface="Courier New"/>
                <a:cs typeface="Courier New"/>
              </a:rPr>
              <a:t>fmt</a:t>
            </a:r>
            <a:r>
              <a:rPr lang="de-DE" sz="1100" dirty="0">
                <a:latin typeface="Courier New"/>
                <a:cs typeface="Courier New"/>
              </a:rPr>
              <a:t>; *p; p++) </a:t>
            </a:r>
            <a:r>
              <a:rPr lang="de-DE" sz="1100" dirty="0" smtClean="0">
                <a:latin typeface="Courier New"/>
                <a:cs typeface="Courier New"/>
              </a:rPr>
              <a:t>{</a:t>
            </a:r>
            <a:endParaRPr lang="de-DE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cs typeface="Courier New"/>
              </a:rPr>
              <a:t>      if (*p != '</a:t>
            </a:r>
            <a:r>
              <a:rPr lang="en-US" sz="1100" dirty="0" smtClean="0">
                <a:latin typeface="Courier New"/>
                <a:cs typeface="Courier New"/>
              </a:rPr>
              <a:t>%’) </a:t>
            </a:r>
            <a:r>
              <a:rPr lang="de-DE" sz="1100" dirty="0" smtClean="0">
                <a:latin typeface="Courier New"/>
                <a:cs typeface="Courier New"/>
              </a:rPr>
              <a:t>{</a:t>
            </a:r>
            <a:endParaRPr lang="de-DE" sz="1100" dirty="0">
              <a:latin typeface="Courier New"/>
              <a:cs typeface="Courier New"/>
            </a:endParaRPr>
          </a:p>
          <a:p>
            <a:r>
              <a:rPr lang="ro-RO" sz="1100" dirty="0">
                <a:latin typeface="Courier New"/>
                <a:cs typeface="Courier New"/>
              </a:rPr>
              <a:t>         putchar(*p);</a:t>
            </a:r>
          </a:p>
          <a:p>
            <a:r>
              <a:rPr lang="ro-RO" sz="1100" dirty="0">
                <a:latin typeface="Courier New"/>
                <a:cs typeface="Courier New"/>
              </a:rPr>
              <a:t>         continue;</a:t>
            </a:r>
          </a:p>
          <a:p>
            <a:r>
              <a:rPr lang="de-DE" sz="1100" dirty="0">
                <a:latin typeface="Courier New"/>
                <a:cs typeface="Courier New"/>
              </a:rPr>
              <a:t>      }</a:t>
            </a:r>
          </a:p>
          <a:p>
            <a:r>
              <a:rPr lang="en-US" sz="1100" dirty="0">
                <a:latin typeface="Courier New"/>
                <a:cs typeface="Courier New"/>
              </a:rPr>
              <a:t>      switch (*++p</a:t>
            </a:r>
            <a:r>
              <a:rPr lang="en-US" sz="1100" dirty="0" smtClean="0">
                <a:latin typeface="Courier New"/>
                <a:cs typeface="Courier New"/>
              </a:rPr>
              <a:t>) </a:t>
            </a:r>
            <a:r>
              <a:rPr lang="de-DE" sz="1100" dirty="0" smtClean="0">
                <a:latin typeface="Courier New"/>
                <a:cs typeface="Courier New"/>
              </a:rPr>
              <a:t>{</a:t>
            </a:r>
            <a:endParaRPr lang="de-DE" sz="1100" dirty="0">
              <a:latin typeface="Courier New"/>
              <a:cs typeface="Courier New"/>
            </a:endParaRPr>
          </a:p>
          <a:p>
            <a:r>
              <a:rPr lang="ro-RO" sz="1100" dirty="0">
                <a:latin typeface="Courier New"/>
                <a:cs typeface="Courier New"/>
              </a:rPr>
              <a:t>         case 'd':</a:t>
            </a:r>
          </a:p>
          <a:p>
            <a:r>
              <a:rPr lang="de-DE" sz="1100" dirty="0">
                <a:latin typeface="Courier New"/>
                <a:cs typeface="Courier New"/>
              </a:rPr>
              <a:t>            </a:t>
            </a:r>
            <a:r>
              <a:rPr lang="de-DE" sz="1100" dirty="0" err="1">
                <a:latin typeface="Courier New"/>
                <a:cs typeface="Courier New"/>
              </a:rPr>
              <a:t>ival</a:t>
            </a:r>
            <a:r>
              <a:rPr lang="de-DE" sz="1100" dirty="0">
                <a:latin typeface="Courier New"/>
                <a:cs typeface="Courier New"/>
              </a:rPr>
              <a:t> = </a:t>
            </a:r>
            <a:r>
              <a:rPr lang="de-DE" sz="1100" b="1" dirty="0" err="1">
                <a:latin typeface="Courier New"/>
                <a:cs typeface="Courier New"/>
              </a:rPr>
              <a:t>va_arg</a:t>
            </a:r>
            <a:r>
              <a:rPr lang="de-DE" sz="1100" dirty="0">
                <a:latin typeface="Courier New"/>
                <a:cs typeface="Courier New"/>
              </a:rPr>
              <a:t>(</a:t>
            </a:r>
            <a:r>
              <a:rPr lang="de-DE" sz="1100" dirty="0" err="1">
                <a:latin typeface="Courier New"/>
                <a:cs typeface="Courier New"/>
              </a:rPr>
              <a:t>ap</a:t>
            </a:r>
            <a:r>
              <a:rPr lang="de-DE" sz="1100" dirty="0">
                <a:latin typeface="Courier New"/>
                <a:cs typeface="Courier New"/>
              </a:rPr>
              <a:t>, </a:t>
            </a:r>
            <a:r>
              <a:rPr lang="de-DE" sz="1100" dirty="0" err="1">
                <a:latin typeface="Courier New"/>
                <a:cs typeface="Courier New"/>
              </a:rPr>
              <a:t>int</a:t>
            </a:r>
            <a:r>
              <a:rPr lang="de-DE" sz="1100" dirty="0">
                <a:latin typeface="Courier New"/>
                <a:cs typeface="Courier New"/>
              </a:rPr>
              <a:t>);</a:t>
            </a:r>
          </a:p>
          <a:p>
            <a:r>
              <a:rPr lang="ro-RO" sz="1100" dirty="0">
                <a:latin typeface="Courier New"/>
                <a:cs typeface="Courier New"/>
              </a:rPr>
              <a:t>            </a:t>
            </a:r>
            <a:r>
              <a:rPr lang="ro-RO" sz="1100" dirty="0" smtClean="0">
                <a:latin typeface="Courier New"/>
                <a:cs typeface="Courier New"/>
              </a:rPr>
              <a:t>print_int(ival</a:t>
            </a:r>
            <a:r>
              <a:rPr lang="ro-RO" sz="1100" dirty="0">
                <a:latin typeface="Courier New"/>
                <a:cs typeface="Courier New"/>
              </a:rPr>
              <a:t>);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  break;</a:t>
            </a:r>
          </a:p>
          <a:p>
            <a:r>
              <a:rPr lang="ro-RO" sz="1100" dirty="0" smtClean="0">
                <a:latin typeface="Courier New"/>
                <a:cs typeface="Courier New"/>
              </a:rPr>
              <a:t>           |  | |  |  |</a:t>
            </a:r>
          </a:p>
          <a:p>
            <a:r>
              <a:rPr lang="ro-RO" sz="1100" dirty="0" smtClean="0">
                <a:latin typeface="Courier New"/>
                <a:cs typeface="Courier New"/>
              </a:rPr>
              <a:t>        case </a:t>
            </a:r>
            <a:r>
              <a:rPr lang="ro-RO" sz="1100" dirty="0">
                <a:latin typeface="Courier New"/>
                <a:cs typeface="Courier New"/>
              </a:rPr>
              <a:t>'s':</a:t>
            </a:r>
          </a:p>
          <a:p>
            <a:r>
              <a:rPr lang="de-DE" sz="1100" dirty="0">
                <a:latin typeface="Courier New"/>
                <a:cs typeface="Courier New"/>
              </a:rPr>
              <a:t>            </a:t>
            </a:r>
            <a:r>
              <a:rPr lang="de-DE" sz="1100" dirty="0" err="1">
                <a:latin typeface="Courier New"/>
                <a:cs typeface="Courier New"/>
              </a:rPr>
              <a:t>for</a:t>
            </a:r>
            <a:r>
              <a:rPr lang="de-DE" sz="1100" dirty="0">
                <a:latin typeface="Courier New"/>
                <a:cs typeface="Courier New"/>
              </a:rPr>
              <a:t> (</a:t>
            </a:r>
            <a:r>
              <a:rPr lang="de-DE" sz="1100" dirty="0" err="1">
                <a:latin typeface="Courier New"/>
                <a:cs typeface="Courier New"/>
              </a:rPr>
              <a:t>sval</a:t>
            </a:r>
            <a:r>
              <a:rPr lang="de-DE" sz="1100" dirty="0">
                <a:latin typeface="Courier New"/>
                <a:cs typeface="Courier New"/>
              </a:rPr>
              <a:t> = </a:t>
            </a:r>
            <a:r>
              <a:rPr lang="de-DE" sz="1100" b="1" dirty="0" err="1">
                <a:latin typeface="Courier New"/>
                <a:cs typeface="Courier New"/>
              </a:rPr>
              <a:t>va_arg</a:t>
            </a:r>
            <a:r>
              <a:rPr lang="de-DE" sz="1100" dirty="0">
                <a:latin typeface="Courier New"/>
                <a:cs typeface="Courier New"/>
              </a:rPr>
              <a:t>(</a:t>
            </a:r>
            <a:r>
              <a:rPr lang="de-DE" sz="1100" dirty="0" err="1">
                <a:latin typeface="Courier New"/>
                <a:cs typeface="Courier New"/>
              </a:rPr>
              <a:t>ap</a:t>
            </a:r>
            <a:r>
              <a:rPr lang="de-DE" sz="1100" dirty="0">
                <a:latin typeface="Courier New"/>
                <a:cs typeface="Courier New"/>
              </a:rPr>
              <a:t>, </a:t>
            </a:r>
            <a:r>
              <a:rPr lang="de-DE" sz="1100" dirty="0" err="1">
                <a:latin typeface="Courier New"/>
                <a:cs typeface="Courier New"/>
              </a:rPr>
              <a:t>char</a:t>
            </a:r>
            <a:r>
              <a:rPr lang="de-DE" sz="1100" dirty="0">
                <a:latin typeface="Courier New"/>
                <a:cs typeface="Courier New"/>
              </a:rPr>
              <a:t> *); *</a:t>
            </a:r>
            <a:r>
              <a:rPr lang="de-DE" sz="1100" dirty="0" err="1">
                <a:latin typeface="Courier New"/>
                <a:cs typeface="Courier New"/>
              </a:rPr>
              <a:t>sval</a:t>
            </a:r>
            <a:r>
              <a:rPr lang="de-DE" sz="1100" dirty="0">
                <a:latin typeface="Courier New"/>
                <a:cs typeface="Courier New"/>
              </a:rPr>
              <a:t>; </a:t>
            </a:r>
            <a:r>
              <a:rPr lang="de-DE" sz="1100" dirty="0" err="1">
                <a:latin typeface="Courier New"/>
                <a:cs typeface="Courier New"/>
              </a:rPr>
              <a:t>sval</a:t>
            </a:r>
            <a:r>
              <a:rPr lang="de-DE" sz="1100" dirty="0">
                <a:latin typeface="Courier New"/>
                <a:cs typeface="Courier New"/>
              </a:rPr>
              <a:t>++)</a:t>
            </a:r>
          </a:p>
          <a:p>
            <a:r>
              <a:rPr lang="ro-RO" sz="1100" dirty="0">
                <a:latin typeface="Courier New"/>
                <a:cs typeface="Courier New"/>
              </a:rPr>
              <a:t>            putchar(*sval);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  break;</a:t>
            </a:r>
          </a:p>
          <a:p>
            <a:r>
              <a:rPr lang="ro-RO" sz="1100" dirty="0">
                <a:latin typeface="Courier New"/>
                <a:cs typeface="Courier New"/>
              </a:rPr>
              <a:t>        default:</a:t>
            </a:r>
          </a:p>
          <a:p>
            <a:r>
              <a:rPr lang="ro-RO" sz="1100" dirty="0">
                <a:latin typeface="Courier New"/>
                <a:cs typeface="Courier New"/>
              </a:rPr>
              <a:t>            putchar(*p);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  break;</a:t>
            </a:r>
          </a:p>
          <a:p>
            <a:r>
              <a:rPr lang="de-DE" sz="1100" dirty="0">
                <a:latin typeface="Courier New"/>
                <a:cs typeface="Courier New"/>
              </a:rPr>
              <a:t>      }</a:t>
            </a:r>
          </a:p>
          <a:p>
            <a:r>
              <a:rPr lang="de-DE" sz="1100" dirty="0">
                <a:latin typeface="Courier New"/>
                <a:cs typeface="Courier New"/>
              </a:rPr>
              <a:t>   }</a:t>
            </a:r>
          </a:p>
          <a:p>
            <a:r>
              <a:rPr lang="de-DE" sz="1100" dirty="0">
                <a:latin typeface="Courier New"/>
                <a:cs typeface="Courier New"/>
              </a:rPr>
              <a:t>   </a:t>
            </a:r>
            <a:r>
              <a:rPr lang="de-DE" sz="1100" b="1" dirty="0" err="1">
                <a:latin typeface="Courier New"/>
                <a:cs typeface="Courier New"/>
              </a:rPr>
              <a:t>va_end</a:t>
            </a:r>
            <a:r>
              <a:rPr lang="de-DE" sz="1100" dirty="0">
                <a:latin typeface="Courier New"/>
                <a:cs typeface="Courier New"/>
              </a:rPr>
              <a:t>(</a:t>
            </a:r>
            <a:r>
              <a:rPr lang="de-DE" sz="1100" dirty="0" err="1">
                <a:latin typeface="Courier New"/>
                <a:cs typeface="Courier New"/>
              </a:rPr>
              <a:t>ap</a:t>
            </a:r>
            <a:r>
              <a:rPr lang="de-DE" sz="1100" dirty="0">
                <a:latin typeface="Courier New"/>
                <a:cs typeface="Courier New"/>
              </a:rPr>
              <a:t>); /* clean </a:t>
            </a:r>
            <a:r>
              <a:rPr lang="de-DE" sz="1100" dirty="0" err="1">
                <a:latin typeface="Courier New"/>
                <a:cs typeface="Courier New"/>
              </a:rPr>
              <a:t>up</a:t>
            </a:r>
            <a:r>
              <a:rPr lang="de-DE" sz="1100" dirty="0">
                <a:latin typeface="Courier New"/>
                <a:cs typeface="Courier New"/>
              </a:rPr>
              <a:t> </a:t>
            </a:r>
            <a:r>
              <a:rPr lang="de-DE" sz="1100" dirty="0" err="1">
                <a:latin typeface="Courier New"/>
                <a:cs typeface="Courier New"/>
              </a:rPr>
              <a:t>when</a:t>
            </a:r>
            <a:r>
              <a:rPr lang="de-DE" sz="1100" dirty="0">
                <a:latin typeface="Courier New"/>
                <a:cs typeface="Courier New"/>
              </a:rPr>
              <a:t> </a:t>
            </a:r>
            <a:r>
              <a:rPr lang="de-DE" sz="1100" dirty="0" err="1">
                <a:latin typeface="Courier New"/>
                <a:cs typeface="Courier New"/>
              </a:rPr>
              <a:t>done</a:t>
            </a:r>
            <a:r>
              <a:rPr lang="de-DE" sz="1100" dirty="0">
                <a:latin typeface="Courier New"/>
                <a:cs typeface="Courier New"/>
              </a:rPr>
              <a:t> */</a:t>
            </a:r>
          </a:p>
          <a:p>
            <a:r>
              <a:rPr lang="de-DE" sz="11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705600" y="282978"/>
            <a:ext cx="1676400" cy="24393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705600" y="732667"/>
            <a:ext cx="1676400" cy="208006"/>
          </a:xfrm>
          <a:prstGeom prst="rect">
            <a:avLst/>
          </a:prstGeom>
          <a:solidFill>
            <a:srgbClr val="D7E4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711950" y="1350605"/>
            <a:ext cx="1676400" cy="285750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6705600" y="1922233"/>
            <a:ext cx="1676400" cy="514350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Locals of function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705600" y="1636484"/>
            <a:ext cx="1676400" cy="285750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prev</a:t>
            </a:r>
            <a:r>
              <a:rPr lang="en-US" sz="1600" dirty="0"/>
              <a:t> frame pointer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45881" y="5978"/>
            <a:ext cx="665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tack </a:t>
            </a:r>
            <a:endParaRPr lang="en-US" dirty="0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6705600" y="940386"/>
            <a:ext cx="1676400" cy="208006"/>
          </a:xfrm>
          <a:prstGeom prst="rect">
            <a:avLst/>
          </a:prstGeom>
          <a:solidFill>
            <a:srgbClr val="D7E4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6711950" y="1142600"/>
            <a:ext cx="1676400" cy="2080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ptr</a:t>
            </a:r>
            <a:r>
              <a:rPr lang="en-US" dirty="0" smtClean="0"/>
              <a:t> to </a:t>
            </a:r>
            <a:r>
              <a:rPr lang="en-US" dirty="0" err="1" smtClean="0"/>
              <a:t>fmt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6705600" y="527982"/>
            <a:ext cx="1676400" cy="208006"/>
          </a:xfrm>
          <a:prstGeom prst="rect">
            <a:avLst/>
          </a:prstGeom>
          <a:solidFill>
            <a:srgbClr val="D7E4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56063" y="4406481"/>
            <a:ext cx="4904204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a b c store %d %d %s respectively\n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67484" y="670844"/>
            <a:ext cx="4381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11950" y="4155938"/>
            <a:ext cx="0" cy="372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58978" y="384774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14505" y="438957"/>
            <a:ext cx="41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34881" y="1709255"/>
            <a:ext cx="3727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55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Insufficient Arguments to </a:t>
            </a:r>
            <a:r>
              <a:rPr lang="en-US" dirty="0" err="1" smtClean="0"/>
              <a:t>printf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110049"/>
            <a:ext cx="3524585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void main(){</a:t>
            </a:r>
          </a:p>
          <a:p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latin typeface="Courier"/>
                <a:cs typeface="Courier"/>
              </a:rPr>
              <a:t>printf</a:t>
            </a:r>
            <a:r>
              <a:rPr lang="en-US" sz="1400" dirty="0" smtClean="0">
                <a:latin typeface="Courier"/>
                <a:cs typeface="Courier"/>
              </a:rPr>
              <a:t> (“%d %d %d\</a:t>
            </a:r>
            <a:r>
              <a:rPr lang="en-US" sz="1400" dirty="0">
                <a:latin typeface="Courier"/>
                <a:cs typeface="Courier"/>
              </a:rPr>
              <a:t>n", </a:t>
            </a:r>
            <a:r>
              <a:rPr lang="en-US" sz="1400" dirty="0" smtClean="0">
                <a:latin typeface="Courier"/>
                <a:cs typeface="Courier"/>
              </a:rPr>
              <a:t>a, b);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705600" y="1321389"/>
            <a:ext cx="1676400" cy="24393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705600" y="1771078"/>
            <a:ext cx="1676400" cy="208006"/>
          </a:xfrm>
          <a:prstGeom prst="rect">
            <a:avLst/>
          </a:prstGeom>
          <a:solidFill>
            <a:srgbClr val="D7E4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711950" y="2389016"/>
            <a:ext cx="1676400" cy="285750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return Address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6705600" y="2960644"/>
            <a:ext cx="1676400" cy="514350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Locals of function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705600" y="2674895"/>
            <a:ext cx="1676400" cy="285750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 err="1"/>
              <a:t>prev</a:t>
            </a:r>
            <a:r>
              <a:rPr lang="en-US" sz="1200" dirty="0"/>
              <a:t> frame pointer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05994" y="1044389"/>
            <a:ext cx="5585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tack </a:t>
            </a:r>
            <a:endParaRPr lang="en-US" sz="1400" dirty="0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6705600" y="1978797"/>
            <a:ext cx="1676400" cy="208006"/>
          </a:xfrm>
          <a:prstGeom prst="rect">
            <a:avLst/>
          </a:prstGeom>
          <a:solidFill>
            <a:srgbClr val="D7E4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6711950" y="2181011"/>
            <a:ext cx="1676400" cy="2080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err="1" smtClean="0"/>
              <a:t>ptr</a:t>
            </a:r>
            <a:r>
              <a:rPr lang="en-US" sz="1400" dirty="0" smtClean="0"/>
              <a:t> to </a:t>
            </a:r>
            <a:r>
              <a:rPr lang="en-US" sz="1400" dirty="0" err="1" smtClean="0"/>
              <a:t>fmt</a:t>
            </a:r>
            <a:r>
              <a:rPr lang="en-US" sz="1400" dirty="0" smtClean="0"/>
              <a:t> string</a:t>
            </a:r>
            <a:endParaRPr lang="en-US" sz="1400" dirty="0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6705600" y="1566393"/>
            <a:ext cx="1676400" cy="2080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79779" y="2348515"/>
            <a:ext cx="60708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Can the compiler detect this inconsistency?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Generally does not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Would need internal details of </a:t>
            </a:r>
            <a:r>
              <a:rPr lang="en-US" sz="1400" dirty="0" err="1" smtClean="0"/>
              <a:t>printf</a:t>
            </a:r>
            <a:r>
              <a:rPr lang="en-US" sz="1400" dirty="0" smtClean="0"/>
              <a:t>, making the compiler library dependent.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Format string may be created at runtime</a:t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6" name="Right Brace 5"/>
          <p:cNvSpPr/>
          <p:nvPr/>
        </p:nvSpPr>
        <p:spPr>
          <a:xfrm rot="5400000">
            <a:off x="2130750" y="1173769"/>
            <a:ext cx="204685" cy="9899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Right Brace 16"/>
          <p:cNvSpPr/>
          <p:nvPr/>
        </p:nvSpPr>
        <p:spPr>
          <a:xfrm rot="5400000">
            <a:off x="3411605" y="1316053"/>
            <a:ext cx="204686" cy="70536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1854265" y="1800267"/>
            <a:ext cx="87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3 format</a:t>
            </a:r>
            <a:br>
              <a:rPr lang="en-US" sz="1400" dirty="0" smtClean="0"/>
            </a:br>
            <a:r>
              <a:rPr lang="en-US" sz="1400" dirty="0" err="1" smtClean="0"/>
              <a:t>specifiers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381870" y="1800267"/>
            <a:ext cx="9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But only 2</a:t>
            </a:r>
            <a:br>
              <a:rPr lang="en-US" sz="1400" dirty="0" smtClean="0"/>
            </a:br>
            <a:r>
              <a:rPr lang="en-US" sz="1400" dirty="0" smtClean="0"/>
              <a:t>arguments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62627" y="3664259"/>
            <a:ext cx="60195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Can the </a:t>
            </a:r>
            <a:r>
              <a:rPr lang="en-US" sz="1400" b="1" dirty="0" err="1" smtClean="0"/>
              <a:t>printf</a:t>
            </a:r>
            <a:r>
              <a:rPr lang="en-US" sz="1400" b="1" dirty="0" smtClean="0"/>
              <a:t> function detect this inconsistency?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Not easy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Just picks out arguments from the stack, whenever it sees a format </a:t>
            </a:r>
            <a:r>
              <a:rPr lang="en-US" sz="1400" dirty="0" err="1" smtClean="0"/>
              <a:t>specifier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07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inconsistent </a:t>
            </a:r>
            <a:r>
              <a:rPr lang="en-US" dirty="0" err="1" smtClean="0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817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Crashing a program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88745" y="1781889"/>
            <a:ext cx="4063282" cy="30777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de-DE" sz="1400" dirty="0" err="1">
                <a:latin typeface="Courier"/>
                <a:cs typeface="Courier"/>
              </a:rPr>
              <a:t>printf</a:t>
            </a:r>
            <a:r>
              <a:rPr lang="de-DE" sz="1400" dirty="0">
                <a:latin typeface="Courier"/>
                <a:cs typeface="Courier"/>
              </a:rPr>
              <a:t> ("%</a:t>
            </a:r>
            <a:r>
              <a:rPr lang="de-DE" sz="1400" dirty="0" err="1">
                <a:latin typeface="Courier"/>
                <a:cs typeface="Courier"/>
              </a:rPr>
              <a:t>s%s%s%s%s%s%s%s%s%s%s%s</a:t>
            </a:r>
            <a:r>
              <a:rPr lang="de-DE" sz="1400" dirty="0">
                <a:latin typeface="Courier"/>
                <a:cs typeface="Courier"/>
              </a:rPr>
              <a:t>");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067676" y="2399631"/>
            <a:ext cx="1676400" cy="24393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067676" y="2849320"/>
            <a:ext cx="1676400" cy="20800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arbitrary</a:t>
            </a:r>
            <a:endParaRPr lang="en-US" dirty="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074026" y="3467258"/>
            <a:ext cx="1676400" cy="285750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067676" y="4038886"/>
            <a:ext cx="1676400" cy="514350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Locals of function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067676" y="3753137"/>
            <a:ext cx="1676400" cy="285750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prev</a:t>
            </a:r>
            <a:r>
              <a:rPr lang="en-US" sz="1600" dirty="0"/>
              <a:t> frame pointer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067676" y="3057039"/>
            <a:ext cx="1676400" cy="2080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arbitrary</a:t>
            </a:r>
            <a:endParaRPr 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074026" y="3259253"/>
            <a:ext cx="1676400" cy="2080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ptr</a:t>
            </a:r>
            <a:r>
              <a:rPr lang="en-US" dirty="0" smtClean="0"/>
              <a:t> to </a:t>
            </a:r>
            <a:r>
              <a:rPr lang="en-US" dirty="0" err="1" smtClean="0"/>
              <a:t>fmt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7676" y="2644635"/>
            <a:ext cx="1676400" cy="20800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arbitrary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56063" y="4406481"/>
            <a:ext cx="4904204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%</a:t>
            </a:r>
            <a:r>
              <a:rPr lang="de-DE" sz="1600" dirty="0" err="1">
                <a:latin typeface="Courier"/>
                <a:cs typeface="Courier"/>
              </a:rPr>
              <a:t>s%s%s%s%s%s%s%s%s%s%s%s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750426" y="3467258"/>
            <a:ext cx="1429998" cy="1125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3"/>
          </p:cNvCxnSpPr>
          <p:nvPr/>
        </p:nvCxnSpPr>
        <p:spPr>
          <a:xfrm>
            <a:off x="2744076" y="2748638"/>
            <a:ext cx="795347" cy="1004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</p:cNvCxnSpPr>
          <p:nvPr/>
        </p:nvCxnSpPr>
        <p:spPr>
          <a:xfrm flipV="1">
            <a:off x="2744076" y="2748638"/>
            <a:ext cx="948213" cy="412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</p:cNvCxnSpPr>
          <p:nvPr/>
        </p:nvCxnSpPr>
        <p:spPr>
          <a:xfrm>
            <a:off x="2744076" y="2953323"/>
            <a:ext cx="948213" cy="103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2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inconsistent </a:t>
            </a:r>
            <a:r>
              <a:rPr lang="en-US" dirty="0" err="1" smtClean="0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Printing contents of the stack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88745" y="1858657"/>
            <a:ext cx="2662670" cy="30777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de-DE" sz="1400" dirty="0" err="1">
                <a:latin typeface="Courier"/>
                <a:cs typeface="Courier"/>
              </a:rPr>
              <a:t>printf</a:t>
            </a:r>
            <a:r>
              <a:rPr lang="de-DE" sz="1400" dirty="0">
                <a:latin typeface="Courier"/>
                <a:cs typeface="Courier"/>
              </a:rPr>
              <a:t> ("</a:t>
            </a:r>
            <a:r>
              <a:rPr lang="de-DE" sz="1400" dirty="0" smtClean="0">
                <a:latin typeface="Courier"/>
                <a:cs typeface="Courier"/>
              </a:rPr>
              <a:t>%x %x %x %x"</a:t>
            </a:r>
            <a:r>
              <a:rPr lang="de-DE" sz="1400" dirty="0">
                <a:latin typeface="Courier"/>
                <a:cs typeface="Courier"/>
              </a:rPr>
              <a:t>);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067676" y="2399631"/>
            <a:ext cx="1676400" cy="24393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067676" y="2849320"/>
            <a:ext cx="1676400" cy="20800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0x22222222</a:t>
            </a:r>
            <a:endParaRPr lang="en-US" dirty="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074026" y="3467258"/>
            <a:ext cx="1676400" cy="285750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067676" y="4038886"/>
            <a:ext cx="1676400" cy="514350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Locals of function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067676" y="3753137"/>
            <a:ext cx="1676400" cy="285750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prev</a:t>
            </a:r>
            <a:r>
              <a:rPr lang="en-US" sz="1600" dirty="0"/>
              <a:t> frame pointer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067676" y="3057039"/>
            <a:ext cx="1676400" cy="2080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0x11111111</a:t>
            </a:r>
            <a:endParaRPr 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074026" y="3259253"/>
            <a:ext cx="1676400" cy="2080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ptr</a:t>
            </a:r>
            <a:r>
              <a:rPr lang="en-US" dirty="0" smtClean="0"/>
              <a:t> to </a:t>
            </a:r>
            <a:r>
              <a:rPr lang="en-US" dirty="0" err="1" smtClean="0"/>
              <a:t>fmt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7676" y="2644635"/>
            <a:ext cx="1676400" cy="20800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0x33333333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8" idx="1"/>
          </p:cNvCxnSpPr>
          <p:nvPr/>
        </p:nvCxnSpPr>
        <p:spPr>
          <a:xfrm>
            <a:off x="2744076" y="3274883"/>
            <a:ext cx="1311987" cy="1300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56063" y="4406481"/>
            <a:ext cx="4904204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ourier"/>
                <a:cs typeface="Courier"/>
              </a:rPr>
              <a:t>%x %x %x %x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67676" y="2421322"/>
            <a:ext cx="1676400" cy="20800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0x44444444</a:t>
            </a:r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056063" y="3110107"/>
            <a:ext cx="4162644" cy="2982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11111111 22222222 33333333 44444444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3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inconsistent </a:t>
            </a:r>
            <a:r>
              <a:rPr lang="en-US" dirty="0" err="1" smtClean="0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Printing any memory location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89" y="1752600"/>
            <a:ext cx="6273800" cy="16383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Right Brace 5"/>
          <p:cNvSpPr/>
          <p:nvPr/>
        </p:nvSpPr>
        <p:spPr>
          <a:xfrm rot="5400000">
            <a:off x="4063517" y="2473194"/>
            <a:ext cx="359831" cy="147558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05642" y="3428084"/>
            <a:ext cx="2663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This should have the contents of s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26556" y="2243667"/>
            <a:ext cx="465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92223" y="2105168"/>
            <a:ext cx="2093905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user_string</a:t>
            </a:r>
            <a:r>
              <a:rPr lang="en-US" sz="1400" dirty="0" smtClean="0"/>
              <a:t> has to be local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42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inconsistent </a:t>
            </a:r>
            <a:r>
              <a:rPr lang="en-US" dirty="0" err="1" smtClean="0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Printing any memory location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89" y="1752600"/>
            <a:ext cx="6273800" cy="16383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Right Brace 5"/>
          <p:cNvSpPr/>
          <p:nvPr/>
        </p:nvSpPr>
        <p:spPr>
          <a:xfrm rot="5400000">
            <a:off x="4063517" y="2473194"/>
            <a:ext cx="359831" cy="147558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3505642" y="3428084"/>
            <a:ext cx="2663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60066"/>
                </a:solidFill>
              </a:rPr>
              <a:t>This should have the contents of s</a:t>
            </a:r>
            <a:endParaRPr lang="en-US" sz="1400" dirty="0">
              <a:solidFill>
                <a:srgbClr val="660066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26556" y="2243667"/>
            <a:ext cx="465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92223" y="2105168"/>
            <a:ext cx="2093905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660066"/>
                </a:solidFill>
              </a:rPr>
              <a:t>user_string</a:t>
            </a:r>
            <a:r>
              <a:rPr lang="en-US" sz="1400" dirty="0" smtClean="0">
                <a:solidFill>
                  <a:srgbClr val="660066"/>
                </a:solidFill>
              </a:rPr>
              <a:t> has to be local</a:t>
            </a:r>
            <a:endParaRPr lang="en-US" sz="1400" dirty="0">
              <a:solidFill>
                <a:srgbClr val="66006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72" y="3856578"/>
            <a:ext cx="6540500" cy="54292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2" name="Right Brace 11"/>
          <p:cNvSpPr/>
          <p:nvPr/>
        </p:nvSpPr>
        <p:spPr>
          <a:xfrm rot="5400000">
            <a:off x="2474737" y="2709026"/>
            <a:ext cx="359831" cy="366536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" name="Right Brace 12"/>
          <p:cNvSpPr/>
          <p:nvPr/>
        </p:nvSpPr>
        <p:spPr>
          <a:xfrm rot="5400000">
            <a:off x="5744987" y="3038520"/>
            <a:ext cx="359831" cy="28751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" name="TextBox 13"/>
          <p:cNvSpPr txBox="1"/>
          <p:nvPr/>
        </p:nvSpPr>
        <p:spPr>
          <a:xfrm>
            <a:off x="997657" y="4656007"/>
            <a:ext cx="2289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60066"/>
                </a:solidFill>
              </a:rPr>
              <a:t>contents of the stack printed</a:t>
            </a:r>
            <a:br>
              <a:rPr lang="en-US" sz="1400" dirty="0" smtClean="0">
                <a:solidFill>
                  <a:srgbClr val="660066"/>
                </a:solidFill>
              </a:rPr>
            </a:br>
            <a:r>
              <a:rPr lang="en-US" sz="1400" dirty="0" smtClean="0">
                <a:solidFill>
                  <a:srgbClr val="660066"/>
                </a:solidFill>
              </a:rPr>
              <a:t>by the 6 %x</a:t>
            </a:r>
            <a:endParaRPr lang="en-US" sz="1400" dirty="0">
              <a:solidFill>
                <a:srgbClr val="66006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96837" y="4647138"/>
            <a:ext cx="2585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60066"/>
                </a:solidFill>
              </a:rPr>
              <a:t>string pointed to by 0x080496c0.</a:t>
            </a:r>
            <a:br>
              <a:rPr lang="en-US" sz="1400" dirty="0" smtClean="0">
                <a:solidFill>
                  <a:srgbClr val="660066"/>
                </a:solidFill>
              </a:rPr>
            </a:br>
            <a:r>
              <a:rPr lang="en-US" sz="1400" dirty="0" smtClean="0">
                <a:solidFill>
                  <a:srgbClr val="660066"/>
                </a:solidFill>
              </a:rPr>
              <a:t>this happens to be ‘s’</a:t>
            </a:r>
            <a:endParaRPr lang="en-US" sz="1400" dirty="0">
              <a:solidFill>
                <a:srgbClr val="66006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38198" y="2762251"/>
            <a:ext cx="18058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660066"/>
                </a:solidFill>
              </a:rPr>
              <a:t>%s, picks pointer</a:t>
            </a:r>
            <a:br>
              <a:rPr lang="en-US" sz="1600" dirty="0" smtClean="0">
                <a:solidFill>
                  <a:srgbClr val="660066"/>
                </a:solidFill>
              </a:rPr>
            </a:br>
            <a:r>
              <a:rPr lang="en-US" sz="1600" dirty="0" smtClean="0">
                <a:solidFill>
                  <a:srgbClr val="660066"/>
                </a:solidFill>
              </a:rPr>
              <a:t>from the stack</a:t>
            </a:r>
          </a:p>
          <a:p>
            <a:r>
              <a:rPr lang="en-US" sz="1600" dirty="0" smtClean="0">
                <a:solidFill>
                  <a:srgbClr val="660066"/>
                </a:solidFill>
              </a:rPr>
              <a:t>and prints from the</a:t>
            </a:r>
          </a:p>
          <a:p>
            <a:r>
              <a:rPr lang="en-US" sz="1600" dirty="0" smtClean="0">
                <a:solidFill>
                  <a:srgbClr val="660066"/>
                </a:solidFill>
              </a:rPr>
              <a:t>pointer till \0</a:t>
            </a:r>
            <a:endParaRPr lang="en-US" sz="1600" dirty="0">
              <a:solidFill>
                <a:srgbClr val="660066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10800000">
            <a:off x="6884660" y="3132667"/>
            <a:ext cx="477815" cy="29541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91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inconsistent </a:t>
            </a:r>
            <a:r>
              <a:rPr lang="en-US" dirty="0" err="1" smtClean="0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Printing any memory location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09" y="1727919"/>
            <a:ext cx="6273800" cy="16383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Right Brace 5"/>
          <p:cNvSpPr/>
          <p:nvPr/>
        </p:nvSpPr>
        <p:spPr>
          <a:xfrm rot="5400000">
            <a:off x="3465148" y="2527505"/>
            <a:ext cx="355065" cy="14229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2931230" y="3416488"/>
            <a:ext cx="2663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60066"/>
                </a:solidFill>
              </a:rPr>
              <a:t>This should have the contents of s</a:t>
            </a:r>
            <a:endParaRPr lang="en-US" sz="1400" dirty="0">
              <a:solidFill>
                <a:srgbClr val="660066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931231" y="2243667"/>
            <a:ext cx="465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01931" y="2108057"/>
            <a:ext cx="2093905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660066"/>
                </a:solidFill>
              </a:rPr>
              <a:t>user_string</a:t>
            </a:r>
            <a:r>
              <a:rPr lang="en-US" sz="1400" dirty="0" smtClean="0">
                <a:solidFill>
                  <a:srgbClr val="660066"/>
                </a:solidFill>
              </a:rPr>
              <a:t> has to be local</a:t>
            </a:r>
            <a:endParaRPr lang="en-US" sz="1400" dirty="0">
              <a:solidFill>
                <a:srgbClr val="66006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72" y="3856578"/>
            <a:ext cx="6540500" cy="54292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2" name="Right Brace 11"/>
          <p:cNvSpPr/>
          <p:nvPr/>
        </p:nvSpPr>
        <p:spPr>
          <a:xfrm rot="5400000">
            <a:off x="2474737" y="2709026"/>
            <a:ext cx="359831" cy="366536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" name="Right Brace 12"/>
          <p:cNvSpPr/>
          <p:nvPr/>
        </p:nvSpPr>
        <p:spPr>
          <a:xfrm rot="5400000">
            <a:off x="5744987" y="3038520"/>
            <a:ext cx="359831" cy="28751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" name="TextBox 13"/>
          <p:cNvSpPr txBox="1"/>
          <p:nvPr/>
        </p:nvSpPr>
        <p:spPr>
          <a:xfrm>
            <a:off x="997657" y="4656007"/>
            <a:ext cx="2289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60066"/>
                </a:solidFill>
              </a:rPr>
              <a:t>contents of the stack printed</a:t>
            </a:r>
            <a:br>
              <a:rPr lang="en-US" sz="1400" dirty="0" smtClean="0">
                <a:solidFill>
                  <a:srgbClr val="660066"/>
                </a:solidFill>
              </a:rPr>
            </a:br>
            <a:r>
              <a:rPr lang="en-US" sz="1400" dirty="0" smtClean="0">
                <a:solidFill>
                  <a:srgbClr val="660066"/>
                </a:solidFill>
              </a:rPr>
              <a:t>by the 6 %x</a:t>
            </a:r>
            <a:endParaRPr lang="en-US" sz="1400" dirty="0">
              <a:solidFill>
                <a:srgbClr val="66006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96837" y="4647138"/>
            <a:ext cx="2585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60066"/>
                </a:solidFill>
              </a:rPr>
              <a:t>string pointed to by 0x080496c0.</a:t>
            </a:r>
            <a:br>
              <a:rPr lang="en-US" sz="1400" dirty="0" smtClean="0">
                <a:solidFill>
                  <a:srgbClr val="660066"/>
                </a:solidFill>
              </a:rPr>
            </a:br>
            <a:r>
              <a:rPr lang="en-US" sz="1400" dirty="0" smtClean="0">
                <a:solidFill>
                  <a:srgbClr val="660066"/>
                </a:solidFill>
              </a:rPr>
              <a:t>this happens to be ‘s’</a:t>
            </a:r>
            <a:endParaRPr lang="en-US" sz="1400" dirty="0">
              <a:solidFill>
                <a:srgbClr val="66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0277" y="3543020"/>
            <a:ext cx="3081673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6600"/>
                </a:solidFill>
              </a:rPr>
              <a:t>THIS IS A TOP SECRET MESSAGE</a:t>
            </a:r>
            <a:endParaRPr lang="en-US" sz="1600" dirty="0">
              <a:solidFill>
                <a:srgbClr val="FF66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34753" y="3290498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0x080496c0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416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inconsistent </a:t>
            </a:r>
            <a:r>
              <a:rPr lang="en-US" dirty="0" err="1" smtClean="0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Printing any memory location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09" y="1727919"/>
            <a:ext cx="6273800" cy="16383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Right Brace 5"/>
          <p:cNvSpPr/>
          <p:nvPr/>
        </p:nvSpPr>
        <p:spPr>
          <a:xfrm rot="5400000">
            <a:off x="3465148" y="2527505"/>
            <a:ext cx="355065" cy="14229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3313058" y="3416488"/>
            <a:ext cx="2663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60066"/>
                </a:solidFill>
              </a:rPr>
              <a:t>This should have the contents of s</a:t>
            </a:r>
            <a:endParaRPr lang="en-US" sz="1400" dirty="0">
              <a:solidFill>
                <a:srgbClr val="660066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931231" y="2243667"/>
            <a:ext cx="465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01931" y="2108057"/>
            <a:ext cx="2093905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660066"/>
                </a:solidFill>
              </a:rPr>
              <a:t>user_string</a:t>
            </a:r>
            <a:r>
              <a:rPr lang="en-US" sz="1400" dirty="0" smtClean="0">
                <a:solidFill>
                  <a:srgbClr val="660066"/>
                </a:solidFill>
              </a:rPr>
              <a:t> has to be local</a:t>
            </a:r>
            <a:endParaRPr lang="en-US" sz="1400" dirty="0">
              <a:solidFill>
                <a:srgbClr val="66006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76604" y="3530794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60066"/>
                </a:solidFill>
              </a:rPr>
              <a:t>%s, picks pointer</a:t>
            </a:r>
            <a:br>
              <a:rPr lang="en-US" sz="1200" dirty="0" smtClean="0">
                <a:solidFill>
                  <a:srgbClr val="660066"/>
                </a:solidFill>
              </a:rPr>
            </a:br>
            <a:r>
              <a:rPr lang="en-US" sz="1200" dirty="0" smtClean="0">
                <a:solidFill>
                  <a:srgbClr val="660066"/>
                </a:solidFill>
              </a:rPr>
              <a:t>from the stack</a:t>
            </a:r>
          </a:p>
          <a:p>
            <a:r>
              <a:rPr lang="en-US" sz="1200" dirty="0" smtClean="0">
                <a:solidFill>
                  <a:srgbClr val="660066"/>
                </a:solidFill>
              </a:rPr>
              <a:t>and prints from the</a:t>
            </a:r>
          </a:p>
          <a:p>
            <a:r>
              <a:rPr lang="en-US" sz="1200" dirty="0" smtClean="0">
                <a:solidFill>
                  <a:srgbClr val="660066"/>
                </a:solidFill>
              </a:rPr>
              <a:t>pointer till \0</a:t>
            </a:r>
            <a:endParaRPr lang="en-US" sz="1200" dirty="0">
              <a:solidFill>
                <a:srgbClr val="660066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10800000">
            <a:off x="6493597" y="3090635"/>
            <a:ext cx="1068495" cy="63363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512699" y="2807422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660066"/>
                </a:solidFill>
              </a:rPr>
              <a:t>0x0000001a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12699" y="2678304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0xbffe72d8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12699" y="2547069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b776a54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12699" y="2417952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0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12699" y="2288834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660066"/>
                </a:solidFill>
              </a:rPr>
              <a:t>0xb7fe1b48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12699" y="2157599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0x080496c0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12699" y="2030593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12699" y="1911012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12699" y="2934422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660066"/>
                </a:solidFill>
              </a:rPr>
              <a:t>0x8048566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12699" y="3061422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12699" y="1781244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12699" y="1661663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512699" y="1537236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12699" y="1417656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512699" y="1290656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%s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12699" y="1159556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512699" y="1026221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7213624" y="1026221"/>
            <a:ext cx="299075" cy="12626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6536780" y="1513791"/>
            <a:ext cx="1003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user_string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512699" y="782068"/>
            <a:ext cx="66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051014" y="2934422"/>
            <a:ext cx="51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esp</a:t>
            </a:r>
            <a:endParaRPr lang="en-US" dirty="0"/>
          </a:p>
        </p:txBody>
      </p:sp>
      <p:cxnSp>
        <p:nvCxnSpPr>
          <p:cNvPr id="39" name="Elbow Connector 38"/>
          <p:cNvCxnSpPr>
            <a:stCxn id="32" idx="3"/>
          </p:cNvCxnSpPr>
          <p:nvPr/>
        </p:nvCxnSpPr>
        <p:spPr>
          <a:xfrm>
            <a:off x="8796809" y="1354156"/>
            <a:ext cx="12700" cy="930443"/>
          </a:xfrm>
          <a:prstGeom prst="bentConnector4">
            <a:avLst>
              <a:gd name="adj1" fmla="val 1820472"/>
              <a:gd name="adj2" fmla="val 100053"/>
            </a:avLst>
          </a:prstGeom>
          <a:ln w="3175" cmpd="sng">
            <a:solidFill>
              <a:schemeClr val="bg1">
                <a:lumMod val="75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>
            <a:off x="8794043" y="1485391"/>
            <a:ext cx="12700" cy="930443"/>
          </a:xfrm>
          <a:prstGeom prst="bentConnector4">
            <a:avLst>
              <a:gd name="adj1" fmla="val 2302780"/>
              <a:gd name="adj2" fmla="val 100053"/>
            </a:avLst>
          </a:prstGeom>
          <a:ln w="3175" cmpd="sng">
            <a:solidFill>
              <a:schemeClr val="bg1">
                <a:lumMod val="75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>
            <a:off x="8803159" y="2126213"/>
            <a:ext cx="12700" cy="930443"/>
          </a:xfrm>
          <a:prstGeom prst="bentConnector4">
            <a:avLst>
              <a:gd name="adj1" fmla="val 1384449"/>
              <a:gd name="adj2" fmla="val 100053"/>
            </a:avLst>
          </a:prstGeom>
          <a:ln w="3175" cmpd="sng">
            <a:solidFill>
              <a:schemeClr val="bg1">
                <a:lumMod val="75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110765" y="4361791"/>
            <a:ext cx="3081673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6600"/>
                </a:solidFill>
              </a:rPr>
              <a:t>THIS IS A TOP SECRET MESSAGE</a:t>
            </a:r>
            <a:endParaRPr lang="en-US" sz="1600" dirty="0">
              <a:solidFill>
                <a:srgbClr val="FF66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75241" y="4109269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0x080496c0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3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Digging deeper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82890" y="3232147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660066"/>
                </a:solidFill>
              </a:rPr>
              <a:t>0x0000001a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2890" y="3103029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0xbffe72d8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2890" y="2971794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b776a54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82890" y="2842677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0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2890" y="2713559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660066"/>
                </a:solidFill>
              </a:rPr>
              <a:t>0xb7fe1b48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82890" y="2582324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0x08096c0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82890" y="2455318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82890" y="2335737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82890" y="3359147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660066"/>
                </a:solidFill>
              </a:rPr>
              <a:t>0x8048566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82890" y="3486147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82890" y="2205969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82890" y="2086388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82890" y="1961961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82890" y="1842381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82890" y="1715381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%s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82890" y="1584281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82890" y="1450946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660066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39" y="4012598"/>
            <a:ext cx="6540500" cy="54292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5" name="TextBox 24"/>
          <p:cNvSpPr txBox="1"/>
          <p:nvPr/>
        </p:nvSpPr>
        <p:spPr>
          <a:xfrm>
            <a:off x="1382890" y="1109847"/>
            <a:ext cx="66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68771" y="1266280"/>
            <a:ext cx="295510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printf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user_string</a:t>
            </a:r>
            <a:r>
              <a:rPr lang="en-US" dirty="0" smtClean="0">
                <a:latin typeface="Courier"/>
                <a:cs typeface="Courier"/>
              </a:rPr>
              <a:t>);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68771" y="1711281"/>
            <a:ext cx="5018029" cy="2031325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printf</a:t>
            </a:r>
            <a:r>
              <a:rPr lang="en-US" sz="1400" dirty="0" smtClean="0"/>
              <a:t> will start to read </a:t>
            </a:r>
            <a:r>
              <a:rPr lang="en-US" sz="1400" dirty="0" err="1" smtClean="0"/>
              <a:t>user_string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Whenever it finds a format </a:t>
            </a:r>
            <a:r>
              <a:rPr lang="en-US" sz="1400" dirty="0" err="1" smtClean="0"/>
              <a:t>specifier</a:t>
            </a:r>
            <a:r>
              <a:rPr lang="en-US" sz="1400" dirty="0" smtClean="0"/>
              <a:t> (%x here)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 dirty="0" smtClean="0"/>
              <a:t>It reads the argument from the stack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 dirty="0" smtClean="0"/>
              <a:t>and increments the </a:t>
            </a:r>
            <a:r>
              <a:rPr lang="en-US" sz="1400" dirty="0" err="1" smtClean="0"/>
              <a:t>va_arg</a:t>
            </a:r>
            <a:r>
              <a:rPr lang="en-US" sz="1400" dirty="0" smtClean="0"/>
              <a:t> pointer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If we have sufficient %x’s, the </a:t>
            </a:r>
            <a:r>
              <a:rPr lang="en-US" sz="1400" dirty="0" err="1" smtClean="0"/>
              <a:t>va_arg</a:t>
            </a:r>
            <a:r>
              <a:rPr lang="en-US" sz="1400" dirty="0" smtClean="0"/>
              <a:t> pointer </a:t>
            </a:r>
            <a:br>
              <a:rPr lang="en-US" sz="1400" dirty="0" smtClean="0"/>
            </a:br>
            <a:r>
              <a:rPr lang="en-US" sz="1400" dirty="0" smtClean="0"/>
              <a:t>will eventually reach </a:t>
            </a:r>
            <a:r>
              <a:rPr lang="en-US" sz="1400" dirty="0" err="1" smtClean="0"/>
              <a:t>user_string</a:t>
            </a:r>
            <a:r>
              <a:rPr lang="en-US" sz="1400" dirty="0" smtClean="0"/>
              <a:t>[0], which is filled</a:t>
            </a:r>
            <a:br>
              <a:rPr lang="en-US" sz="1400" dirty="0" smtClean="0"/>
            </a:br>
            <a:r>
              <a:rPr lang="en-US" sz="1400" dirty="0" smtClean="0"/>
              <a:t>with the desired target address.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At this point we have a %s in user string, </a:t>
            </a:r>
            <a:br>
              <a:rPr lang="en-US" sz="1400" dirty="0" smtClean="0"/>
            </a:br>
            <a:r>
              <a:rPr lang="en-US" sz="1400" dirty="0" smtClean="0"/>
              <a:t>thus </a:t>
            </a:r>
            <a:r>
              <a:rPr lang="en-US" sz="1400" dirty="0" err="1" smtClean="0"/>
              <a:t>printf</a:t>
            </a:r>
            <a:r>
              <a:rPr lang="en-US" sz="1400" dirty="0" smtClean="0"/>
              <a:t> would print from the target address till \0</a:t>
            </a:r>
            <a:endParaRPr lang="en-US" sz="1400" dirty="0"/>
          </a:p>
        </p:txBody>
      </p:sp>
      <p:cxnSp>
        <p:nvCxnSpPr>
          <p:cNvPr id="30" name="Elbow Connector 29"/>
          <p:cNvCxnSpPr>
            <a:stCxn id="19" idx="3"/>
          </p:cNvCxnSpPr>
          <p:nvPr/>
        </p:nvCxnSpPr>
        <p:spPr>
          <a:xfrm>
            <a:off x="2667000" y="1778881"/>
            <a:ext cx="12700" cy="930443"/>
          </a:xfrm>
          <a:prstGeom prst="bentConnector4">
            <a:avLst>
              <a:gd name="adj1" fmla="val 1820472"/>
              <a:gd name="adj2" fmla="val 100053"/>
            </a:avLst>
          </a:prstGeom>
          <a:ln w="3175" cmpd="sng">
            <a:solidFill>
              <a:schemeClr val="bg1">
                <a:lumMod val="75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>
            <a:off x="2664234" y="1910116"/>
            <a:ext cx="12700" cy="930443"/>
          </a:xfrm>
          <a:prstGeom prst="bentConnector4">
            <a:avLst>
              <a:gd name="adj1" fmla="val 2302780"/>
              <a:gd name="adj2" fmla="val 100053"/>
            </a:avLst>
          </a:prstGeom>
          <a:ln w="3175" cmpd="sng">
            <a:solidFill>
              <a:schemeClr val="bg1">
                <a:lumMod val="75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2673350" y="2550938"/>
            <a:ext cx="12700" cy="930443"/>
          </a:xfrm>
          <a:prstGeom prst="bentConnector4">
            <a:avLst>
              <a:gd name="adj1" fmla="val 1384449"/>
              <a:gd name="adj2" fmla="val 100053"/>
            </a:avLst>
          </a:prstGeom>
          <a:ln w="3175" cmpd="sng">
            <a:solidFill>
              <a:schemeClr val="bg1">
                <a:lumMod val="75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892878" y="2410155"/>
            <a:ext cx="490012" cy="369332"/>
            <a:chOff x="892878" y="2410155"/>
            <a:chExt cx="490012" cy="369332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07440" y="2655128"/>
              <a:ext cx="2754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92878" y="2410155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88626" y="3174481"/>
            <a:ext cx="594264" cy="369332"/>
            <a:chOff x="788626" y="2410155"/>
            <a:chExt cx="594264" cy="369332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1107440" y="2655128"/>
              <a:ext cx="2754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88626" y="2410155"/>
              <a:ext cx="416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ap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21325" y="4347743"/>
            <a:ext cx="214562" cy="369332"/>
            <a:chOff x="892878" y="2410155"/>
            <a:chExt cx="214562" cy="369332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1107440" y="2410155"/>
              <a:ext cx="0" cy="2449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892878" y="2410155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6062327" y="899016"/>
            <a:ext cx="3081673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6600"/>
                </a:solidFill>
              </a:rPr>
              <a:t>THIS IS A TOP SECRET MESSAGE</a:t>
            </a:r>
            <a:endParaRPr lang="en-US" sz="1600" dirty="0">
              <a:solidFill>
                <a:srgbClr val="FF66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26803" y="646494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0x080496c0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906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Digging deeper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82890" y="3232147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660066"/>
                </a:solidFill>
              </a:rPr>
              <a:t>0x0000001a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2890" y="3103029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0xbffe72d8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2890" y="2971794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b776a54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82890" y="2842677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0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2890" y="2713559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660066"/>
                </a:solidFill>
              </a:rPr>
              <a:t>0xb7fe1b48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82890" y="2582324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0x08096c0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82890" y="2455318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82890" y="2335737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82890" y="3359147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660066"/>
                </a:solidFill>
              </a:rPr>
              <a:t>0x8048566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82890" y="3486147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82890" y="2205969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82890" y="2086388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82890" y="1961961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82890" y="1842381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82890" y="1715381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%s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82890" y="1584281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82890" y="1450946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660066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39" y="4012598"/>
            <a:ext cx="6540500" cy="54292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5" name="TextBox 24"/>
          <p:cNvSpPr txBox="1"/>
          <p:nvPr/>
        </p:nvSpPr>
        <p:spPr>
          <a:xfrm>
            <a:off x="1382890" y="1109847"/>
            <a:ext cx="66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68771" y="1711281"/>
            <a:ext cx="5018029" cy="2031325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printf</a:t>
            </a:r>
            <a:r>
              <a:rPr lang="en-US" sz="1400" dirty="0" smtClean="0"/>
              <a:t> will start to read </a:t>
            </a:r>
            <a:r>
              <a:rPr lang="en-US" sz="1400" dirty="0" err="1" smtClean="0"/>
              <a:t>user_string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Whenever it finds a format </a:t>
            </a:r>
            <a:r>
              <a:rPr lang="en-US" sz="1400" dirty="0" err="1" smtClean="0"/>
              <a:t>specifier</a:t>
            </a:r>
            <a:r>
              <a:rPr lang="en-US" sz="1400" dirty="0" smtClean="0"/>
              <a:t> (%x here)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 dirty="0" smtClean="0"/>
              <a:t>It reads the argument from the stack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 dirty="0" smtClean="0"/>
              <a:t>and increments the </a:t>
            </a:r>
            <a:r>
              <a:rPr lang="en-US" sz="1400" dirty="0" err="1" smtClean="0"/>
              <a:t>va_arg</a:t>
            </a:r>
            <a:r>
              <a:rPr lang="en-US" sz="1400" dirty="0" smtClean="0"/>
              <a:t> pointer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If we have sufficient %x’s, the </a:t>
            </a:r>
            <a:r>
              <a:rPr lang="en-US" sz="1400" dirty="0" err="1" smtClean="0"/>
              <a:t>va_arg</a:t>
            </a:r>
            <a:r>
              <a:rPr lang="en-US" sz="1400" dirty="0" smtClean="0"/>
              <a:t> pointer </a:t>
            </a:r>
            <a:br>
              <a:rPr lang="en-US" sz="1400" dirty="0" smtClean="0"/>
            </a:br>
            <a:r>
              <a:rPr lang="en-US" sz="1400" dirty="0" smtClean="0"/>
              <a:t>will eventually reach </a:t>
            </a:r>
            <a:r>
              <a:rPr lang="en-US" sz="1400" dirty="0" err="1" smtClean="0"/>
              <a:t>user_string</a:t>
            </a:r>
            <a:r>
              <a:rPr lang="en-US" sz="1400" dirty="0" smtClean="0"/>
              <a:t>[0], which is filled</a:t>
            </a:r>
            <a:br>
              <a:rPr lang="en-US" sz="1400" dirty="0" smtClean="0"/>
            </a:br>
            <a:r>
              <a:rPr lang="en-US" sz="1400" dirty="0" smtClean="0"/>
              <a:t>with the desired target address.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At this point we have a %s in user string, </a:t>
            </a:r>
            <a:br>
              <a:rPr lang="en-US" sz="1400" dirty="0" smtClean="0"/>
            </a:br>
            <a:r>
              <a:rPr lang="en-US" sz="1400" dirty="0" smtClean="0"/>
              <a:t>thus </a:t>
            </a:r>
            <a:r>
              <a:rPr lang="en-US" sz="1400" dirty="0" err="1" smtClean="0"/>
              <a:t>printf</a:t>
            </a:r>
            <a:r>
              <a:rPr lang="en-US" sz="1400" dirty="0" smtClean="0"/>
              <a:t> would print from the target address till \0</a:t>
            </a:r>
            <a:endParaRPr lang="en-US" sz="1400" dirty="0"/>
          </a:p>
        </p:txBody>
      </p:sp>
      <p:cxnSp>
        <p:nvCxnSpPr>
          <p:cNvPr id="30" name="Elbow Connector 29"/>
          <p:cNvCxnSpPr>
            <a:stCxn id="19" idx="3"/>
          </p:cNvCxnSpPr>
          <p:nvPr/>
        </p:nvCxnSpPr>
        <p:spPr>
          <a:xfrm>
            <a:off x="2667000" y="1778881"/>
            <a:ext cx="12700" cy="930443"/>
          </a:xfrm>
          <a:prstGeom prst="bentConnector4">
            <a:avLst>
              <a:gd name="adj1" fmla="val 1820472"/>
              <a:gd name="adj2" fmla="val 100053"/>
            </a:avLst>
          </a:prstGeom>
          <a:ln w="3175" cmpd="sng">
            <a:solidFill>
              <a:schemeClr val="bg1">
                <a:lumMod val="75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>
            <a:off x="2664234" y="1910116"/>
            <a:ext cx="12700" cy="930443"/>
          </a:xfrm>
          <a:prstGeom prst="bentConnector4">
            <a:avLst>
              <a:gd name="adj1" fmla="val 2302780"/>
              <a:gd name="adj2" fmla="val 100053"/>
            </a:avLst>
          </a:prstGeom>
          <a:ln w="3175" cmpd="sng">
            <a:solidFill>
              <a:schemeClr val="bg1">
                <a:lumMod val="75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2673350" y="2550938"/>
            <a:ext cx="12700" cy="930443"/>
          </a:xfrm>
          <a:prstGeom prst="bentConnector4">
            <a:avLst>
              <a:gd name="adj1" fmla="val 1384449"/>
              <a:gd name="adj2" fmla="val 100053"/>
            </a:avLst>
          </a:prstGeom>
          <a:ln w="3175" cmpd="sng">
            <a:solidFill>
              <a:schemeClr val="bg1">
                <a:lumMod val="75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892878" y="2285796"/>
            <a:ext cx="490012" cy="369332"/>
            <a:chOff x="892878" y="2410155"/>
            <a:chExt cx="490012" cy="369332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07440" y="2655128"/>
              <a:ext cx="2754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92878" y="2410155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88626" y="3174481"/>
            <a:ext cx="594264" cy="369332"/>
            <a:chOff x="788626" y="2410155"/>
            <a:chExt cx="594264" cy="369332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1107440" y="2655128"/>
              <a:ext cx="2754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88626" y="2410155"/>
              <a:ext cx="416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ap</a:t>
              </a:r>
              <a:endParaRPr 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668771" y="1266280"/>
            <a:ext cx="295510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printf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user_string</a:t>
            </a:r>
            <a:r>
              <a:rPr lang="en-US" dirty="0" smtClean="0">
                <a:latin typeface="Courier"/>
                <a:cs typeface="Courier"/>
              </a:rPr>
              <a:t>);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62327" y="899016"/>
            <a:ext cx="3081673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6600"/>
                </a:solidFill>
              </a:rPr>
              <a:t>THIS IS A TOP SECRET MESSAGE</a:t>
            </a:r>
            <a:endParaRPr lang="en-US" sz="1600" dirty="0">
              <a:solidFill>
                <a:srgbClr val="FF66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26803" y="646494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0x080496c0</a:t>
            </a:r>
            <a:endParaRPr lang="en-US" sz="14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1535887" y="4508271"/>
            <a:ext cx="214562" cy="369332"/>
            <a:chOff x="892878" y="2410155"/>
            <a:chExt cx="214562" cy="369332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1107440" y="2410155"/>
              <a:ext cx="0" cy="2449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92878" y="2410155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97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62326" y="1476233"/>
            <a:ext cx="614111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 ("The magic number is: %d\n", 1911);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1113" y="2049567"/>
            <a:ext cx="141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format string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4533194" y="162206"/>
            <a:ext cx="296335" cy="347838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94401" y="2302367"/>
            <a:ext cx="171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Format </a:t>
            </a:r>
            <a:r>
              <a:rPr lang="en-US" dirty="0" err="1" smtClean="0"/>
              <a:t>specifier</a:t>
            </a:r>
            <a:endParaRPr lang="en-US" dirty="0"/>
          </a:p>
        </p:txBody>
      </p:sp>
      <p:cxnSp>
        <p:nvCxnSpPr>
          <p:cNvPr id="15" name="Curved Connector 14"/>
          <p:cNvCxnSpPr>
            <a:stCxn id="13" idx="1"/>
          </p:cNvCxnSpPr>
          <p:nvPr/>
        </p:nvCxnSpPr>
        <p:spPr>
          <a:xfrm rot="10800000" flipH="1">
            <a:off x="5994401" y="1753235"/>
            <a:ext cx="2" cy="733799"/>
          </a:xfrm>
          <a:prstGeom prst="curvedConnector4">
            <a:avLst>
              <a:gd name="adj1" fmla="val -11430000000"/>
              <a:gd name="adj2" fmla="val 6258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89036" y="201845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arguments</a:t>
            </a:r>
            <a:endParaRPr lang="en-US" dirty="0"/>
          </a:p>
        </p:txBody>
      </p:sp>
      <p:cxnSp>
        <p:nvCxnSpPr>
          <p:cNvPr id="18" name="Curved Connector 17"/>
          <p:cNvCxnSpPr>
            <a:stCxn id="17" idx="1"/>
          </p:cNvCxnSpPr>
          <p:nvPr/>
        </p:nvCxnSpPr>
        <p:spPr>
          <a:xfrm rot="10800000">
            <a:off x="7233358" y="1690717"/>
            <a:ext cx="255678" cy="512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320102" y="2423867"/>
            <a:ext cx="6695867" cy="1227567"/>
            <a:chOff x="1298222" y="3654778"/>
            <a:chExt cx="6695867" cy="1636756"/>
          </a:xfrm>
        </p:grpSpPr>
        <p:sp>
          <p:nvSpPr>
            <p:cNvPr id="20" name="Rectangle 19"/>
            <p:cNvSpPr/>
            <p:nvPr/>
          </p:nvSpPr>
          <p:spPr>
            <a:xfrm>
              <a:off x="2223697" y="4237377"/>
              <a:ext cx="4617370" cy="492443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urier"/>
                  <a:cs typeface="Courier"/>
                </a:rPr>
                <a:t>v</a:t>
              </a:r>
              <a:r>
                <a:rPr lang="en-US" dirty="0" smtClean="0">
                  <a:latin typeface="Courier"/>
                  <a:cs typeface="Courier"/>
                </a:rPr>
                <a:t>oid </a:t>
              </a:r>
              <a:r>
                <a:rPr lang="en-US" dirty="0" err="1" smtClean="0">
                  <a:latin typeface="Courier"/>
                  <a:cs typeface="Courier"/>
                </a:rPr>
                <a:t>printf</a:t>
              </a:r>
              <a:r>
                <a:rPr lang="en-US" dirty="0" smtClean="0">
                  <a:latin typeface="Courier"/>
                  <a:cs typeface="Courier"/>
                </a:rPr>
                <a:t> (char **</a:t>
              </a:r>
              <a:r>
                <a:rPr lang="en-US" dirty="0" err="1" smtClean="0">
                  <a:latin typeface="Courier"/>
                  <a:cs typeface="Courier"/>
                </a:rPr>
                <a:t>fmt</a:t>
              </a:r>
              <a:r>
                <a:rPr lang="en-US" dirty="0" smtClean="0">
                  <a:latin typeface="Courier"/>
                  <a:cs typeface="Courier"/>
                </a:rPr>
                <a:t>, . . .)</a:t>
              </a:r>
              <a:r>
                <a:rPr lang="en-US" dirty="0">
                  <a:latin typeface="Courier"/>
                  <a:cs typeface="Courier"/>
                </a:rPr>
                <a:t>;</a:t>
              </a:r>
            </a:p>
          </p:txBody>
        </p:sp>
        <p:sp>
          <p:nvSpPr>
            <p:cNvPr id="21" name="Right Brace 20"/>
            <p:cNvSpPr/>
            <p:nvPr/>
          </p:nvSpPr>
          <p:spPr>
            <a:xfrm rot="5400000">
              <a:off x="5854559" y="4417761"/>
              <a:ext cx="377048" cy="75494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00184" y="4799091"/>
              <a:ext cx="199390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 arguments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98222" y="3654778"/>
              <a:ext cx="300595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 smtClean="0"/>
                <a:t>Function declaration of </a:t>
              </a:r>
              <a:r>
                <a:rPr lang="en-US" b="1" u="sng" dirty="0" err="1" smtClean="0"/>
                <a:t>printf</a:t>
              </a:r>
              <a:endParaRPr lang="en-US" b="1" u="sng" dirty="0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12" y="3662835"/>
            <a:ext cx="7323667" cy="134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Digging deeper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82890" y="3232147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660066"/>
                </a:solidFill>
              </a:rPr>
              <a:t>0x0000001a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2890" y="3103029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0xbffe72d8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2890" y="2971794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b776a54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82890" y="2842677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0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2890" y="2713559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660066"/>
                </a:solidFill>
              </a:rPr>
              <a:t>0xb7fe1b48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82890" y="2582324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0x08096c0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82890" y="2455318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82890" y="2335737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82890" y="3359147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660066"/>
                </a:solidFill>
              </a:rPr>
              <a:t>0x8048566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82890" y="3486147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82890" y="2205969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82890" y="2086388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82890" y="1961961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82890" y="1842381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82890" y="1715381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%s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82890" y="1584281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82890" y="1450946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660066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39" y="4012598"/>
            <a:ext cx="6540500" cy="54292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5" name="TextBox 24"/>
          <p:cNvSpPr txBox="1"/>
          <p:nvPr/>
        </p:nvSpPr>
        <p:spPr>
          <a:xfrm>
            <a:off x="1382890" y="1109847"/>
            <a:ext cx="66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68771" y="1711281"/>
            <a:ext cx="5018029" cy="2031325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printf</a:t>
            </a:r>
            <a:r>
              <a:rPr lang="en-US" sz="1400" dirty="0" smtClean="0"/>
              <a:t> will start to read </a:t>
            </a:r>
            <a:r>
              <a:rPr lang="en-US" sz="1400" dirty="0" err="1" smtClean="0"/>
              <a:t>user_string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Whenever it finds a format </a:t>
            </a:r>
            <a:r>
              <a:rPr lang="en-US" sz="1400" dirty="0" err="1" smtClean="0"/>
              <a:t>specifier</a:t>
            </a:r>
            <a:r>
              <a:rPr lang="en-US" sz="1400" dirty="0" smtClean="0"/>
              <a:t> (%x here)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 dirty="0" smtClean="0"/>
              <a:t>It reads the argument from the stack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 dirty="0" smtClean="0"/>
              <a:t>and increments the </a:t>
            </a:r>
            <a:r>
              <a:rPr lang="en-US" sz="1400" dirty="0" err="1" smtClean="0"/>
              <a:t>va_arg</a:t>
            </a:r>
            <a:r>
              <a:rPr lang="en-US" sz="1400" dirty="0" smtClean="0"/>
              <a:t> pointer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If we have sufficient %x’s, the </a:t>
            </a:r>
            <a:r>
              <a:rPr lang="en-US" sz="1400" dirty="0" err="1" smtClean="0"/>
              <a:t>va_arg</a:t>
            </a:r>
            <a:r>
              <a:rPr lang="en-US" sz="1400" dirty="0" smtClean="0"/>
              <a:t> pointer </a:t>
            </a:r>
            <a:br>
              <a:rPr lang="en-US" sz="1400" dirty="0" smtClean="0"/>
            </a:br>
            <a:r>
              <a:rPr lang="en-US" sz="1400" dirty="0" smtClean="0"/>
              <a:t>will eventually reach </a:t>
            </a:r>
            <a:r>
              <a:rPr lang="en-US" sz="1400" dirty="0" err="1" smtClean="0"/>
              <a:t>user_string</a:t>
            </a:r>
            <a:r>
              <a:rPr lang="en-US" sz="1400" dirty="0" smtClean="0"/>
              <a:t>[0], which is filled</a:t>
            </a:r>
            <a:br>
              <a:rPr lang="en-US" sz="1400" dirty="0" smtClean="0"/>
            </a:br>
            <a:r>
              <a:rPr lang="en-US" sz="1400" dirty="0" smtClean="0"/>
              <a:t>with the desired target address.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At this point we have a %s in user string, </a:t>
            </a:r>
            <a:br>
              <a:rPr lang="en-US" sz="1400" dirty="0" smtClean="0"/>
            </a:br>
            <a:r>
              <a:rPr lang="en-US" sz="1400" dirty="0" smtClean="0"/>
              <a:t>thus </a:t>
            </a:r>
            <a:r>
              <a:rPr lang="en-US" sz="1400" dirty="0" err="1" smtClean="0"/>
              <a:t>printf</a:t>
            </a:r>
            <a:r>
              <a:rPr lang="en-US" sz="1400" dirty="0" smtClean="0"/>
              <a:t> would print from the target address till \0</a:t>
            </a:r>
            <a:endParaRPr lang="en-US" sz="1400" dirty="0"/>
          </a:p>
        </p:txBody>
      </p:sp>
      <p:cxnSp>
        <p:nvCxnSpPr>
          <p:cNvPr id="30" name="Elbow Connector 29"/>
          <p:cNvCxnSpPr>
            <a:stCxn id="19" idx="3"/>
          </p:cNvCxnSpPr>
          <p:nvPr/>
        </p:nvCxnSpPr>
        <p:spPr>
          <a:xfrm>
            <a:off x="2667000" y="1778881"/>
            <a:ext cx="12700" cy="930443"/>
          </a:xfrm>
          <a:prstGeom prst="bentConnector4">
            <a:avLst>
              <a:gd name="adj1" fmla="val 1820472"/>
              <a:gd name="adj2" fmla="val 100053"/>
            </a:avLst>
          </a:prstGeom>
          <a:ln w="3175" cmpd="sng">
            <a:solidFill>
              <a:schemeClr val="bg1">
                <a:lumMod val="75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>
            <a:off x="2664234" y="1910116"/>
            <a:ext cx="12700" cy="930443"/>
          </a:xfrm>
          <a:prstGeom prst="bentConnector4">
            <a:avLst>
              <a:gd name="adj1" fmla="val 2302780"/>
              <a:gd name="adj2" fmla="val 100053"/>
            </a:avLst>
          </a:prstGeom>
          <a:ln w="3175" cmpd="sng">
            <a:solidFill>
              <a:schemeClr val="bg1">
                <a:lumMod val="75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2673350" y="2550938"/>
            <a:ext cx="12700" cy="930443"/>
          </a:xfrm>
          <a:prstGeom prst="bentConnector4">
            <a:avLst>
              <a:gd name="adj1" fmla="val 1384449"/>
              <a:gd name="adj2" fmla="val 100053"/>
            </a:avLst>
          </a:prstGeom>
          <a:ln w="3175" cmpd="sng">
            <a:solidFill>
              <a:schemeClr val="bg1">
                <a:lumMod val="75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892878" y="2181606"/>
            <a:ext cx="490012" cy="369332"/>
            <a:chOff x="892878" y="2410155"/>
            <a:chExt cx="490012" cy="369332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07440" y="2655128"/>
              <a:ext cx="2754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92878" y="2410155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88626" y="3050122"/>
            <a:ext cx="594264" cy="369332"/>
            <a:chOff x="788626" y="2410155"/>
            <a:chExt cx="594264" cy="369332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1107440" y="2655128"/>
              <a:ext cx="2754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88626" y="2410155"/>
              <a:ext cx="416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ap</a:t>
              </a:r>
              <a:endParaRPr 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668771" y="1266280"/>
            <a:ext cx="295510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printf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user_string</a:t>
            </a:r>
            <a:r>
              <a:rPr lang="en-US" dirty="0" smtClean="0">
                <a:latin typeface="Courier"/>
                <a:cs typeface="Courier"/>
              </a:rPr>
              <a:t>);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62327" y="899016"/>
            <a:ext cx="3081673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6600"/>
                </a:solidFill>
              </a:rPr>
              <a:t>THIS IS A TOP SECRET MESSAGE</a:t>
            </a:r>
            <a:endParaRPr lang="en-US" sz="1600" dirty="0">
              <a:solidFill>
                <a:srgbClr val="FF66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26803" y="646494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0x080496c0</a:t>
            </a:r>
            <a:endParaRPr lang="en-US" sz="14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2012745" y="4523527"/>
            <a:ext cx="214562" cy="369332"/>
            <a:chOff x="892878" y="2410155"/>
            <a:chExt cx="214562" cy="369332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1107440" y="2410155"/>
              <a:ext cx="0" cy="2449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92878" y="2410155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76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Digging deeper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82890" y="3232147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660066"/>
                </a:solidFill>
              </a:rPr>
              <a:t>0x0000001a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2890" y="3103029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0xbffe72d8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2890" y="2971794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b776a54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82890" y="2842677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0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2890" y="2713559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660066"/>
                </a:solidFill>
              </a:rPr>
              <a:t>0xb7fe1b48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82890" y="2582324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0x08096c0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82890" y="2455318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82890" y="2335737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82890" y="3359147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660066"/>
                </a:solidFill>
              </a:rPr>
              <a:t>0x8048566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82890" y="3486147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82890" y="2205969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82890" y="2086388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82890" y="1961961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82890" y="1842381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82890" y="1715381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%s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82890" y="1584281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82890" y="1450946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660066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39" y="4012598"/>
            <a:ext cx="6540500" cy="54292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5" name="TextBox 24"/>
          <p:cNvSpPr txBox="1"/>
          <p:nvPr/>
        </p:nvSpPr>
        <p:spPr>
          <a:xfrm>
            <a:off x="1382890" y="1109847"/>
            <a:ext cx="66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68771" y="1711281"/>
            <a:ext cx="5018029" cy="2031325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printf</a:t>
            </a:r>
            <a:r>
              <a:rPr lang="en-US" sz="1400" dirty="0" smtClean="0"/>
              <a:t> will start to read </a:t>
            </a:r>
            <a:r>
              <a:rPr lang="en-US" sz="1400" dirty="0" err="1" smtClean="0"/>
              <a:t>user_string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Whenever it finds a format </a:t>
            </a:r>
            <a:r>
              <a:rPr lang="en-US" sz="1400" dirty="0" err="1" smtClean="0"/>
              <a:t>specifier</a:t>
            </a:r>
            <a:r>
              <a:rPr lang="en-US" sz="1400" dirty="0" smtClean="0"/>
              <a:t> (%x here)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 dirty="0" smtClean="0"/>
              <a:t>It reads the argument from the stack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 dirty="0" smtClean="0"/>
              <a:t>and increments the </a:t>
            </a:r>
            <a:r>
              <a:rPr lang="en-US" sz="1400" dirty="0" err="1" smtClean="0"/>
              <a:t>va_arg</a:t>
            </a:r>
            <a:r>
              <a:rPr lang="en-US" sz="1400" dirty="0" smtClean="0"/>
              <a:t> pointer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If we have sufficient %x’s, the </a:t>
            </a:r>
            <a:r>
              <a:rPr lang="en-US" sz="1400" dirty="0" err="1" smtClean="0"/>
              <a:t>va_arg</a:t>
            </a:r>
            <a:r>
              <a:rPr lang="en-US" sz="1400" dirty="0" smtClean="0"/>
              <a:t> pointer </a:t>
            </a:r>
            <a:br>
              <a:rPr lang="en-US" sz="1400" dirty="0" smtClean="0"/>
            </a:br>
            <a:r>
              <a:rPr lang="en-US" sz="1400" dirty="0" smtClean="0"/>
              <a:t>will eventually reach </a:t>
            </a:r>
            <a:r>
              <a:rPr lang="en-US" sz="1400" dirty="0" err="1" smtClean="0"/>
              <a:t>user_string</a:t>
            </a:r>
            <a:r>
              <a:rPr lang="en-US" sz="1400" dirty="0" smtClean="0"/>
              <a:t>[0], which is filled</a:t>
            </a:r>
            <a:br>
              <a:rPr lang="en-US" sz="1400" dirty="0" smtClean="0"/>
            </a:br>
            <a:r>
              <a:rPr lang="en-US" sz="1400" dirty="0" smtClean="0"/>
              <a:t>with the desired target address.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At this point we have a %s in user string, </a:t>
            </a:r>
            <a:br>
              <a:rPr lang="en-US" sz="1400" dirty="0" smtClean="0"/>
            </a:br>
            <a:r>
              <a:rPr lang="en-US" sz="1400" dirty="0" smtClean="0"/>
              <a:t>thus </a:t>
            </a:r>
            <a:r>
              <a:rPr lang="en-US" sz="1400" dirty="0" err="1" smtClean="0"/>
              <a:t>printf</a:t>
            </a:r>
            <a:r>
              <a:rPr lang="en-US" sz="1400" dirty="0" smtClean="0"/>
              <a:t> would print from the target address till \0</a:t>
            </a:r>
            <a:endParaRPr lang="en-US" sz="1400" dirty="0"/>
          </a:p>
        </p:txBody>
      </p:sp>
      <p:cxnSp>
        <p:nvCxnSpPr>
          <p:cNvPr id="30" name="Elbow Connector 29"/>
          <p:cNvCxnSpPr>
            <a:stCxn id="19" idx="3"/>
          </p:cNvCxnSpPr>
          <p:nvPr/>
        </p:nvCxnSpPr>
        <p:spPr>
          <a:xfrm>
            <a:off x="2667000" y="1778881"/>
            <a:ext cx="12700" cy="930443"/>
          </a:xfrm>
          <a:prstGeom prst="bentConnector4">
            <a:avLst>
              <a:gd name="adj1" fmla="val 1820472"/>
              <a:gd name="adj2" fmla="val 100053"/>
            </a:avLst>
          </a:prstGeom>
          <a:ln w="3175" cmpd="sng">
            <a:solidFill>
              <a:schemeClr val="bg1">
                <a:lumMod val="75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>
            <a:off x="2664234" y="1910116"/>
            <a:ext cx="12700" cy="930443"/>
          </a:xfrm>
          <a:prstGeom prst="bentConnector4">
            <a:avLst>
              <a:gd name="adj1" fmla="val 2302780"/>
              <a:gd name="adj2" fmla="val 100053"/>
            </a:avLst>
          </a:prstGeom>
          <a:ln w="3175" cmpd="sng">
            <a:solidFill>
              <a:schemeClr val="bg1">
                <a:lumMod val="75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2673350" y="2550938"/>
            <a:ext cx="12700" cy="930443"/>
          </a:xfrm>
          <a:prstGeom prst="bentConnector4">
            <a:avLst>
              <a:gd name="adj1" fmla="val 1384449"/>
              <a:gd name="adj2" fmla="val 100053"/>
            </a:avLst>
          </a:prstGeom>
          <a:ln w="3175" cmpd="sng">
            <a:solidFill>
              <a:schemeClr val="bg1">
                <a:lumMod val="75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892878" y="2057247"/>
            <a:ext cx="490012" cy="369332"/>
            <a:chOff x="892878" y="2410155"/>
            <a:chExt cx="490012" cy="369332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07440" y="2655128"/>
              <a:ext cx="2754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92878" y="2410155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03990" y="2922128"/>
            <a:ext cx="594264" cy="369332"/>
            <a:chOff x="788626" y="2410155"/>
            <a:chExt cx="594264" cy="369332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1107440" y="2655128"/>
              <a:ext cx="2754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88626" y="2410155"/>
              <a:ext cx="416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ap</a:t>
              </a:r>
              <a:endParaRPr 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668771" y="1266280"/>
            <a:ext cx="295510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printf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user_string</a:t>
            </a:r>
            <a:r>
              <a:rPr lang="en-US" dirty="0" smtClean="0">
                <a:latin typeface="Courier"/>
                <a:cs typeface="Courier"/>
              </a:rPr>
              <a:t>);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62327" y="899016"/>
            <a:ext cx="3081673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6600"/>
                </a:solidFill>
              </a:rPr>
              <a:t>THIS IS A TOP SECRET MESSAGE</a:t>
            </a:r>
            <a:endParaRPr lang="en-US" sz="1600" dirty="0">
              <a:solidFill>
                <a:srgbClr val="FF66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26803" y="646494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0x080496c0</a:t>
            </a:r>
            <a:endParaRPr lang="en-US" sz="14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2556953" y="4532409"/>
            <a:ext cx="214562" cy="369332"/>
            <a:chOff x="892878" y="2410155"/>
            <a:chExt cx="214562" cy="369332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1107440" y="2410155"/>
              <a:ext cx="0" cy="2449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92878" y="2410155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84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Digging deeper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82890" y="3232147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660066"/>
                </a:solidFill>
              </a:rPr>
              <a:t>0x0000001a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2890" y="3103029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0xbffe72d8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2890" y="2971794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b776a54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82890" y="2842677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0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2890" y="2713559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660066"/>
                </a:solidFill>
              </a:rPr>
              <a:t>0xb7fe1b48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82890" y="2582324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0x08096c0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82890" y="2455318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82890" y="2335737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82890" y="3359147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660066"/>
                </a:solidFill>
              </a:rPr>
              <a:t>0x8048566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82890" y="3486147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82890" y="2205969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82890" y="2086388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82890" y="1961961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82890" y="1842381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%x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82890" y="1715381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%s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82890" y="1584281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82890" y="1450946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660066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39" y="4012598"/>
            <a:ext cx="6540500" cy="54292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5" name="TextBox 24"/>
          <p:cNvSpPr txBox="1"/>
          <p:nvPr/>
        </p:nvSpPr>
        <p:spPr>
          <a:xfrm>
            <a:off x="1382890" y="1109847"/>
            <a:ext cx="66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68771" y="1711281"/>
            <a:ext cx="5018029" cy="2031325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printf</a:t>
            </a:r>
            <a:r>
              <a:rPr lang="en-US" sz="1400" dirty="0" smtClean="0"/>
              <a:t> will start to read </a:t>
            </a:r>
            <a:r>
              <a:rPr lang="en-US" sz="1400" dirty="0" err="1" smtClean="0"/>
              <a:t>user_string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Whenever it finds a format </a:t>
            </a:r>
            <a:r>
              <a:rPr lang="en-US" sz="1400" dirty="0" err="1" smtClean="0"/>
              <a:t>specifier</a:t>
            </a:r>
            <a:r>
              <a:rPr lang="en-US" sz="1400" dirty="0" smtClean="0"/>
              <a:t> (%x here)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 dirty="0" smtClean="0"/>
              <a:t>It reads the argument from the stack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 dirty="0" smtClean="0"/>
              <a:t>and increments the </a:t>
            </a:r>
            <a:r>
              <a:rPr lang="en-US" sz="1400" dirty="0" err="1" smtClean="0"/>
              <a:t>va_arg</a:t>
            </a:r>
            <a:r>
              <a:rPr lang="en-US" sz="1400" dirty="0" smtClean="0"/>
              <a:t> pointer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If we have sufficient %x’s, the </a:t>
            </a:r>
            <a:r>
              <a:rPr lang="en-US" sz="1400" dirty="0" err="1" smtClean="0"/>
              <a:t>va_arg</a:t>
            </a:r>
            <a:r>
              <a:rPr lang="en-US" sz="1400" dirty="0" smtClean="0"/>
              <a:t> pointer </a:t>
            </a:r>
            <a:br>
              <a:rPr lang="en-US" sz="1400" dirty="0" smtClean="0"/>
            </a:br>
            <a:r>
              <a:rPr lang="en-US" sz="1400" dirty="0" smtClean="0"/>
              <a:t>will eventually reach </a:t>
            </a:r>
            <a:r>
              <a:rPr lang="en-US" sz="1400" dirty="0" err="1" smtClean="0"/>
              <a:t>user_string</a:t>
            </a:r>
            <a:r>
              <a:rPr lang="en-US" sz="1400" dirty="0" smtClean="0"/>
              <a:t>[0], which is filled</a:t>
            </a:r>
            <a:br>
              <a:rPr lang="en-US" sz="1400" dirty="0" smtClean="0"/>
            </a:br>
            <a:r>
              <a:rPr lang="en-US" sz="1400" dirty="0" smtClean="0"/>
              <a:t>with the desired target address.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At this point we have a %s in user string, </a:t>
            </a:r>
            <a:br>
              <a:rPr lang="en-US" sz="1400" dirty="0" smtClean="0"/>
            </a:br>
            <a:r>
              <a:rPr lang="en-US" sz="1400" dirty="0" smtClean="0"/>
              <a:t>thus </a:t>
            </a:r>
            <a:r>
              <a:rPr lang="en-US" sz="1400" dirty="0" err="1" smtClean="0"/>
              <a:t>printf</a:t>
            </a:r>
            <a:r>
              <a:rPr lang="en-US" sz="1400" dirty="0" smtClean="0"/>
              <a:t> would print from the target address till \0</a:t>
            </a:r>
            <a:endParaRPr lang="en-US" sz="1400" dirty="0"/>
          </a:p>
        </p:txBody>
      </p:sp>
      <p:cxnSp>
        <p:nvCxnSpPr>
          <p:cNvPr id="30" name="Elbow Connector 29"/>
          <p:cNvCxnSpPr>
            <a:stCxn id="19" idx="3"/>
          </p:cNvCxnSpPr>
          <p:nvPr/>
        </p:nvCxnSpPr>
        <p:spPr>
          <a:xfrm>
            <a:off x="2667000" y="1778881"/>
            <a:ext cx="12700" cy="930443"/>
          </a:xfrm>
          <a:prstGeom prst="bentConnector4">
            <a:avLst>
              <a:gd name="adj1" fmla="val 1820472"/>
              <a:gd name="adj2" fmla="val 100053"/>
            </a:avLst>
          </a:prstGeom>
          <a:ln w="3175" cmpd="sng">
            <a:solidFill>
              <a:schemeClr val="bg1">
                <a:lumMod val="75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>
            <a:off x="2664234" y="1910116"/>
            <a:ext cx="12700" cy="930443"/>
          </a:xfrm>
          <a:prstGeom prst="bentConnector4">
            <a:avLst>
              <a:gd name="adj1" fmla="val 2302780"/>
              <a:gd name="adj2" fmla="val 100053"/>
            </a:avLst>
          </a:prstGeom>
          <a:ln w="3175" cmpd="sng">
            <a:solidFill>
              <a:schemeClr val="bg1">
                <a:lumMod val="75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2673350" y="2550938"/>
            <a:ext cx="12700" cy="930443"/>
          </a:xfrm>
          <a:prstGeom prst="bentConnector4">
            <a:avLst>
              <a:gd name="adj1" fmla="val 1384449"/>
              <a:gd name="adj2" fmla="val 100053"/>
            </a:avLst>
          </a:prstGeom>
          <a:ln w="3175" cmpd="sng">
            <a:solidFill>
              <a:schemeClr val="bg1">
                <a:lumMod val="75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892878" y="1540784"/>
            <a:ext cx="490012" cy="369332"/>
            <a:chOff x="892878" y="2410155"/>
            <a:chExt cx="490012" cy="369332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07440" y="2655128"/>
              <a:ext cx="2754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92878" y="2410155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88626" y="2455318"/>
            <a:ext cx="594264" cy="369332"/>
            <a:chOff x="788626" y="2410155"/>
            <a:chExt cx="594264" cy="369332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1107440" y="2655128"/>
              <a:ext cx="2754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88626" y="2410155"/>
              <a:ext cx="416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ap</a:t>
              </a:r>
              <a:endParaRPr 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668771" y="1266280"/>
            <a:ext cx="295510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printf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user_string</a:t>
            </a:r>
            <a:r>
              <a:rPr lang="en-US" dirty="0" smtClean="0">
                <a:latin typeface="Courier"/>
                <a:cs typeface="Courier"/>
              </a:rPr>
              <a:t>);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62327" y="899016"/>
            <a:ext cx="3081673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6600"/>
                </a:solidFill>
              </a:rPr>
              <a:t>THIS IS A TOP SECRET MESSAGE</a:t>
            </a:r>
            <a:endParaRPr lang="en-US" sz="1600" dirty="0">
              <a:solidFill>
                <a:srgbClr val="FF66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26803" y="646494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0x080496c0</a:t>
            </a:r>
            <a:endParaRPr lang="en-US" sz="14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4918091" y="4491502"/>
            <a:ext cx="214562" cy="369332"/>
            <a:chOff x="892878" y="2410155"/>
            <a:chExt cx="214562" cy="369332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1107440" y="2410155"/>
              <a:ext cx="0" cy="2449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92878" y="2410155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096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Format </a:t>
            </a:r>
            <a:r>
              <a:rPr lang="en-US" dirty="0" err="1" smtClean="0"/>
              <a:t>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Reduce the number of %x with %N$s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18" y="1744048"/>
            <a:ext cx="8476883" cy="15366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90552" y="2828504"/>
            <a:ext cx="4153448" cy="22127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7117" y="1744048"/>
            <a:ext cx="5311282" cy="15366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54627" y="3838235"/>
            <a:ext cx="3663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the 7</a:t>
            </a:r>
            <a:r>
              <a:rPr lang="en-US" baseline="30000" dirty="0" smtClean="0"/>
              <a:t>th</a:t>
            </a:r>
            <a:r>
              <a:rPr lang="en-US" dirty="0" smtClean="0"/>
              <a:t> argument from the stack.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181680" y="3595735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660066"/>
                </a:solidFill>
              </a:rPr>
              <a:t>0x0000001a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81680" y="3466617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0xbffe72d8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81680" y="3335382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b776a54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81680" y="3206264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0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81680" y="3077147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660066"/>
                </a:solidFill>
              </a:rPr>
              <a:t>0xb7fe1b48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81680" y="2945912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0x08096c0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81680" y="2818906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60066"/>
                </a:solidFill>
              </a:rPr>
              <a:t>%7$s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81680" y="2699325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81680" y="3722735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660066"/>
                </a:solidFill>
              </a:rPr>
              <a:t>0x8048566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81680" y="3849735"/>
            <a:ext cx="1284111" cy="127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181680" y="2569557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81680" y="2449976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81680" y="2325549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81680" y="2205969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81680" y="2078969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81680" y="1947869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81680" y="1814534"/>
            <a:ext cx="1284111" cy="12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29" name="Left Brace 28"/>
          <p:cNvSpPr/>
          <p:nvPr/>
        </p:nvSpPr>
        <p:spPr>
          <a:xfrm>
            <a:off x="6882605" y="1814534"/>
            <a:ext cx="299075" cy="12626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6205761" y="2302104"/>
            <a:ext cx="1003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user_string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7181680" y="1570381"/>
            <a:ext cx="66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19995" y="3722735"/>
            <a:ext cx="51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esp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540179" y="3049782"/>
            <a:ext cx="1937207" cy="788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1" idx="3"/>
            <a:endCxn id="17" idx="3"/>
          </p:cNvCxnSpPr>
          <p:nvPr/>
        </p:nvCxnSpPr>
        <p:spPr>
          <a:xfrm flipV="1">
            <a:off x="8465790" y="3009412"/>
            <a:ext cx="12700" cy="903823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582250" y="2810557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2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Overwrite an arbitrary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%n format </a:t>
            </a:r>
            <a:r>
              <a:rPr lang="en-US" sz="1600" dirty="0" err="1" smtClean="0"/>
              <a:t>specifier</a:t>
            </a:r>
            <a:r>
              <a:rPr lang="en-US" sz="1600" dirty="0" smtClean="0"/>
              <a:t> : returns the number of characters printed so far.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‘</a:t>
            </a:r>
            <a:r>
              <a:rPr lang="en-US" sz="1600" dirty="0" err="1" smtClean="0"/>
              <a:t>i</a:t>
            </a:r>
            <a:r>
              <a:rPr lang="en-US" sz="1600" dirty="0" smtClean="0"/>
              <a:t>’ is filled with 5 here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Using the same approach to read data from any location, </a:t>
            </a:r>
            <a:r>
              <a:rPr lang="en-US" sz="1600" dirty="0" err="1" smtClean="0"/>
              <a:t>printf</a:t>
            </a:r>
            <a:r>
              <a:rPr lang="en-US" sz="1600" dirty="0" smtClean="0"/>
              <a:t> can be used to modify a location as well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Can be used to change function pointers as well as return addresses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95820" y="1701019"/>
            <a:ext cx="3309928" cy="646331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err="1" smtClean="0">
                <a:latin typeface="Courier"/>
                <a:cs typeface="Courier"/>
              </a:rPr>
              <a:t>printf</a:t>
            </a:r>
            <a:r>
              <a:rPr lang="en-US" dirty="0" smtClean="0">
                <a:latin typeface="Courier"/>
                <a:cs typeface="Courier"/>
              </a:rPr>
              <a:t>(“12345%n”, &amp;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);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512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Overwrite Arbitrary Location</a:t>
            </a:r>
            <a:br>
              <a:rPr lang="en-US" dirty="0" smtClean="0"/>
            </a:br>
            <a:r>
              <a:rPr lang="en-US" dirty="0" smtClean="0"/>
              <a:t>with some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333500"/>
            <a:ext cx="7645400" cy="2466975"/>
          </a:xfrm>
          <a:prstGeom prst="rect">
            <a:avLst/>
          </a:prstGeom>
          <a:ln>
            <a:solidFill>
              <a:srgbClr val="660066"/>
            </a:solidFill>
          </a:ln>
        </p:spPr>
      </p:pic>
      <p:sp>
        <p:nvSpPr>
          <p:cNvPr id="8" name="Oval 7"/>
          <p:cNvSpPr/>
          <p:nvPr/>
        </p:nvSpPr>
        <p:spPr>
          <a:xfrm>
            <a:off x="7577667" y="2921001"/>
            <a:ext cx="366889" cy="201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4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Overwrite Arbitrary Location with Arbitrary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504950"/>
            <a:ext cx="6489700" cy="2133600"/>
          </a:xfrm>
          <a:prstGeom prst="rect">
            <a:avLst/>
          </a:prstGeom>
          <a:ln>
            <a:solidFill>
              <a:srgbClr val="660066"/>
            </a:solidFill>
          </a:ln>
        </p:spPr>
      </p:pic>
      <p:sp>
        <p:nvSpPr>
          <p:cNvPr id="7" name="Oval 6"/>
          <p:cNvSpPr/>
          <p:nvPr/>
        </p:nvSpPr>
        <p:spPr>
          <a:xfrm>
            <a:off x="5418668" y="3048000"/>
            <a:ext cx="493889" cy="2116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21668" y="4011083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arbitrary number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  <a:endCxn id="7" idx="4"/>
          </p:cNvCxnSpPr>
          <p:nvPr/>
        </p:nvCxnSpPr>
        <p:spPr>
          <a:xfrm flipV="1">
            <a:off x="5075803" y="3259667"/>
            <a:ext cx="589810" cy="751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useful format </a:t>
            </a:r>
            <a:r>
              <a:rPr lang="en-US" dirty="0" err="1" smtClean="0"/>
              <a:t>specifier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%</a:t>
            </a:r>
            <a:r>
              <a:rPr lang="en-US" sz="1800" dirty="0" err="1" smtClean="0"/>
              <a:t>hn</a:t>
            </a:r>
            <a:r>
              <a:rPr lang="en-US" sz="1800" dirty="0" smtClean="0"/>
              <a:t> : will use only 16 bits .. Can be used to store large numbers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37642"/>
            <a:ext cx="8085666" cy="18868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68111" y="3111499"/>
            <a:ext cx="1905000" cy="127001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3216673" y="2690085"/>
            <a:ext cx="357194" cy="120002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4416696" y="2690086"/>
            <a:ext cx="357194" cy="120002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81253" y="3468694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60066"/>
                </a:solidFill>
              </a:rPr>
              <a:t>address of</a:t>
            </a:r>
            <a:br>
              <a:rPr lang="en-US" sz="1200" dirty="0" smtClean="0">
                <a:solidFill>
                  <a:srgbClr val="660066"/>
                </a:solidFill>
              </a:rPr>
            </a:br>
            <a:r>
              <a:rPr lang="en-US" sz="1200" dirty="0" smtClean="0">
                <a:solidFill>
                  <a:srgbClr val="660066"/>
                </a:solidFill>
              </a:rPr>
              <a:t>s to store the</a:t>
            </a:r>
            <a:br>
              <a:rPr lang="en-US" sz="1200" dirty="0" smtClean="0">
                <a:solidFill>
                  <a:srgbClr val="660066"/>
                </a:solidFill>
              </a:rPr>
            </a:br>
            <a:r>
              <a:rPr lang="en-US" sz="1200" dirty="0" smtClean="0">
                <a:solidFill>
                  <a:srgbClr val="660066"/>
                </a:solidFill>
              </a:rPr>
              <a:t>lower 16bits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8341" y="3468694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60066"/>
                </a:solidFill>
              </a:rPr>
              <a:t>address of</a:t>
            </a:r>
            <a:br>
              <a:rPr lang="en-US" sz="1200" dirty="0" smtClean="0">
                <a:solidFill>
                  <a:srgbClr val="660066"/>
                </a:solidFill>
              </a:rPr>
            </a:br>
            <a:r>
              <a:rPr lang="en-US" sz="1200" dirty="0" smtClean="0">
                <a:solidFill>
                  <a:srgbClr val="660066"/>
                </a:solidFill>
              </a:rPr>
              <a:t>s to store the</a:t>
            </a:r>
            <a:br>
              <a:rPr lang="en-US" sz="1200" dirty="0" smtClean="0">
                <a:solidFill>
                  <a:srgbClr val="660066"/>
                </a:solidFill>
              </a:rPr>
            </a:br>
            <a:r>
              <a:rPr lang="en-US" sz="1200" dirty="0" smtClean="0">
                <a:solidFill>
                  <a:srgbClr val="660066"/>
                </a:solidFill>
              </a:rPr>
              <a:t>higher 16bits</a:t>
            </a:r>
            <a:endParaRPr lang="en-US" sz="1200" dirty="0">
              <a:solidFill>
                <a:srgbClr val="660066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7831811" y="3028281"/>
            <a:ext cx="357194" cy="52363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24640" y="3482106"/>
            <a:ext cx="1536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60066"/>
                </a:solidFill>
              </a:rPr>
              <a:t>Store the number</a:t>
            </a:r>
            <a:br>
              <a:rPr lang="en-US" sz="1200" dirty="0" smtClean="0">
                <a:solidFill>
                  <a:srgbClr val="660066"/>
                </a:solidFill>
              </a:rPr>
            </a:br>
            <a:r>
              <a:rPr lang="en-US" sz="1200" dirty="0" smtClean="0">
                <a:solidFill>
                  <a:srgbClr val="660066"/>
                </a:solidFill>
              </a:rPr>
              <a:t>of characters printed.</a:t>
            </a:r>
          </a:p>
          <a:p>
            <a:endParaRPr lang="en-US" sz="1200" dirty="0">
              <a:solidFill>
                <a:srgbClr val="660066"/>
              </a:solidFill>
            </a:endParaRPr>
          </a:p>
          <a:p>
            <a:r>
              <a:rPr lang="en-US" sz="1200" dirty="0" smtClean="0">
                <a:solidFill>
                  <a:srgbClr val="660066"/>
                </a:solidFill>
              </a:rPr>
              <a:t>Both 16 bit lower and</a:t>
            </a:r>
            <a:br>
              <a:rPr lang="en-US" sz="1200" dirty="0" smtClean="0">
                <a:solidFill>
                  <a:srgbClr val="660066"/>
                </a:solidFill>
              </a:rPr>
            </a:br>
            <a:r>
              <a:rPr lang="en-US" sz="1200" dirty="0" smtClean="0">
                <a:solidFill>
                  <a:srgbClr val="660066"/>
                </a:solidFill>
              </a:rPr>
              <a:t>16 bit higher will be</a:t>
            </a:r>
            <a:br>
              <a:rPr lang="en-US" sz="1200" dirty="0" smtClean="0">
                <a:solidFill>
                  <a:srgbClr val="660066"/>
                </a:solidFill>
              </a:rPr>
            </a:br>
            <a:r>
              <a:rPr lang="en-US" sz="1200" dirty="0" smtClean="0">
                <a:solidFill>
                  <a:srgbClr val="660066"/>
                </a:solidFill>
              </a:rPr>
              <a:t>stored separately</a:t>
            </a:r>
            <a:endParaRPr lang="en-US" sz="12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87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r>
              <a:rPr lang="en-US" dirty="0" smtClean="0"/>
              <a:t> invocation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168849"/>
            <a:ext cx="563319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void main(){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</a:t>
            </a:r>
            <a:r>
              <a:rPr lang="en-US" sz="1200" dirty="0" err="1" smtClean="0">
                <a:latin typeface="Courier"/>
                <a:cs typeface="Courier"/>
              </a:rPr>
              <a:t>printf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smtClean="0">
                <a:latin typeface="Courier"/>
                <a:cs typeface="Courier"/>
              </a:rPr>
              <a:t>“a b c store %</a:t>
            </a:r>
            <a:r>
              <a:rPr lang="en-US" sz="1200" dirty="0">
                <a:latin typeface="Courier"/>
                <a:cs typeface="Courier"/>
              </a:rPr>
              <a:t>d %d </a:t>
            </a:r>
            <a:r>
              <a:rPr lang="en-US" sz="1200" dirty="0" smtClean="0">
                <a:latin typeface="Courier"/>
                <a:cs typeface="Courier"/>
              </a:rPr>
              <a:t>%</a:t>
            </a:r>
            <a:r>
              <a:rPr lang="en-US" sz="1200" dirty="0">
                <a:latin typeface="Courier"/>
                <a:cs typeface="Courier"/>
              </a:rPr>
              <a:t>s</a:t>
            </a:r>
            <a:r>
              <a:rPr lang="en-US" sz="1200" dirty="0" smtClean="0">
                <a:latin typeface="Courier"/>
                <a:cs typeface="Courier"/>
              </a:rPr>
              <a:t> respectively\</a:t>
            </a:r>
            <a:r>
              <a:rPr lang="en-US" sz="1200" dirty="0">
                <a:latin typeface="Courier"/>
                <a:cs typeface="Courier"/>
              </a:rPr>
              <a:t>n", </a:t>
            </a:r>
            <a:r>
              <a:rPr lang="en-US" sz="1200" dirty="0" smtClean="0">
                <a:latin typeface="Courier"/>
                <a:cs typeface="Courier"/>
              </a:rPr>
              <a:t>a, b, c);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705600" y="1321389"/>
            <a:ext cx="1676400" cy="24393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705600" y="1771078"/>
            <a:ext cx="1676400" cy="208006"/>
          </a:xfrm>
          <a:prstGeom prst="rect">
            <a:avLst/>
          </a:prstGeom>
          <a:solidFill>
            <a:srgbClr val="D7E4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711950" y="2389016"/>
            <a:ext cx="1676400" cy="285750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return Address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6705600" y="2960644"/>
            <a:ext cx="1676400" cy="514350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Locals of function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705600" y="2674895"/>
            <a:ext cx="1676400" cy="285750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 err="1"/>
              <a:t>prev</a:t>
            </a:r>
            <a:r>
              <a:rPr lang="en-US" sz="1200" dirty="0"/>
              <a:t> frame pointer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05994" y="1044389"/>
            <a:ext cx="665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tack </a:t>
            </a:r>
            <a:endParaRPr lang="en-US" dirty="0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6705600" y="1978797"/>
            <a:ext cx="1676400" cy="208006"/>
          </a:xfrm>
          <a:prstGeom prst="rect">
            <a:avLst/>
          </a:prstGeom>
          <a:solidFill>
            <a:srgbClr val="D7E4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6711950" y="2181011"/>
            <a:ext cx="1676400" cy="2080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err="1" smtClean="0"/>
              <a:t>ptr</a:t>
            </a:r>
            <a:r>
              <a:rPr lang="en-US" sz="1400" dirty="0" smtClean="0"/>
              <a:t> to </a:t>
            </a:r>
            <a:r>
              <a:rPr lang="en-US" sz="1400" dirty="0" err="1" smtClean="0"/>
              <a:t>fmt</a:t>
            </a:r>
            <a:r>
              <a:rPr lang="en-US" sz="1400" dirty="0" smtClean="0"/>
              <a:t> string</a:t>
            </a:r>
            <a:endParaRPr lang="en-US" sz="1400" dirty="0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6705600" y="1566393"/>
            <a:ext cx="1676400" cy="208006"/>
          </a:xfrm>
          <a:prstGeom prst="rect">
            <a:avLst/>
          </a:prstGeom>
          <a:solidFill>
            <a:srgbClr val="D7E4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6" name="Left Brace 5"/>
          <p:cNvSpPr/>
          <p:nvPr/>
        </p:nvSpPr>
        <p:spPr>
          <a:xfrm>
            <a:off x="6291001" y="1566393"/>
            <a:ext cx="152866" cy="82262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05086" y="2092179"/>
            <a:ext cx="359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printf</a:t>
            </a:r>
            <a:r>
              <a:rPr lang="en-US" dirty="0" smtClean="0"/>
              <a:t> function invocation in main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738334" y="1979084"/>
            <a:ext cx="552667" cy="325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Left Brace 21"/>
          <p:cNvSpPr/>
          <p:nvPr/>
        </p:nvSpPr>
        <p:spPr>
          <a:xfrm>
            <a:off x="6290535" y="2389017"/>
            <a:ext cx="153332" cy="108597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09362" y="3141982"/>
            <a:ext cx="107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printf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737868" y="2960644"/>
            <a:ext cx="552667" cy="325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56063" y="4406481"/>
            <a:ext cx="4904204" cy="338554"/>
          </a:xfrm>
          <a:prstGeom prst="rect">
            <a:avLst/>
          </a:prstGeom>
          <a:solidFill>
            <a:srgbClr val="C6D9F1"/>
          </a:solidFill>
          <a:ln>
            <a:solidFill>
              <a:srgbClr val="C6D9F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a b c store %d %d %s respectively\n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18" name="Elbow Connector 17"/>
          <p:cNvCxnSpPr>
            <a:stCxn id="20" idx="3"/>
            <a:endCxn id="16" idx="1"/>
          </p:cNvCxnSpPr>
          <p:nvPr/>
        </p:nvCxnSpPr>
        <p:spPr>
          <a:xfrm flipH="1">
            <a:off x="4056063" y="2285014"/>
            <a:ext cx="4332287" cy="2290744"/>
          </a:xfrm>
          <a:prstGeom prst="bentConnector5">
            <a:avLst>
              <a:gd name="adj1" fmla="val -5277"/>
              <a:gd name="adj2" fmla="val 75270"/>
              <a:gd name="adj3" fmla="val 105277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1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311" y="234239"/>
            <a:ext cx="6533444" cy="483209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Courier New"/>
                <a:cs typeface="Courier New"/>
              </a:rPr>
              <a:t>void </a:t>
            </a:r>
            <a:r>
              <a:rPr lang="en-US" sz="1100" b="1" dirty="0" err="1" smtClean="0">
                <a:latin typeface="Courier New"/>
                <a:cs typeface="Courier New"/>
              </a:rPr>
              <a:t>printf</a:t>
            </a:r>
            <a:r>
              <a:rPr lang="en-US" sz="1100" b="1" dirty="0">
                <a:latin typeface="Courier New"/>
                <a:cs typeface="Courier New"/>
              </a:rPr>
              <a:t>(char *</a:t>
            </a:r>
            <a:r>
              <a:rPr lang="en-US" sz="1100" b="1" dirty="0" err="1">
                <a:latin typeface="Courier New"/>
                <a:cs typeface="Courier New"/>
              </a:rPr>
              <a:t>fmt</a:t>
            </a:r>
            <a:r>
              <a:rPr lang="en-US" sz="1100" b="1" dirty="0">
                <a:latin typeface="Courier New"/>
                <a:cs typeface="Courier New"/>
              </a:rPr>
              <a:t>, ...</a:t>
            </a:r>
            <a:r>
              <a:rPr lang="en-US" sz="1100" b="1" dirty="0" smtClean="0">
                <a:latin typeface="Courier New"/>
                <a:cs typeface="Courier New"/>
              </a:rPr>
              <a:t>)</a:t>
            </a:r>
            <a:r>
              <a:rPr lang="en-US" sz="1100" dirty="0" smtClean="0">
                <a:latin typeface="Courier New"/>
                <a:cs typeface="Courier New"/>
              </a:rPr>
              <a:t>{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cs typeface="Courier New"/>
              </a:rPr>
              <a:t>   </a:t>
            </a:r>
            <a:r>
              <a:rPr lang="en-US" sz="1100" b="1" dirty="0" err="1">
                <a:latin typeface="Courier New"/>
                <a:cs typeface="Courier New"/>
              </a:rPr>
              <a:t>va_list</a:t>
            </a:r>
            <a:r>
              <a:rPr lang="en-US" sz="1100" dirty="0">
                <a:latin typeface="Courier New"/>
                <a:cs typeface="Courier New"/>
              </a:rPr>
              <a:t> </a:t>
            </a:r>
            <a:r>
              <a:rPr lang="en-US" sz="1100" dirty="0" err="1">
                <a:latin typeface="Courier New"/>
                <a:cs typeface="Courier New"/>
              </a:rPr>
              <a:t>ap</a:t>
            </a:r>
            <a:r>
              <a:rPr lang="en-US" sz="1100" dirty="0">
                <a:latin typeface="Courier New"/>
                <a:cs typeface="Courier New"/>
              </a:rPr>
              <a:t>; </a:t>
            </a:r>
            <a:r>
              <a:rPr lang="en-US" sz="1100" dirty="0">
                <a:solidFill>
                  <a:srgbClr val="FF6600"/>
                </a:solidFill>
                <a:latin typeface="Courier New"/>
                <a:cs typeface="Courier New"/>
              </a:rPr>
              <a:t>/* points to each unnamed </a:t>
            </a:r>
            <a:r>
              <a:rPr lang="en-US" sz="1100" dirty="0" err="1">
                <a:solidFill>
                  <a:srgbClr val="FF6600"/>
                </a:solidFill>
                <a:latin typeface="Courier New"/>
                <a:cs typeface="Courier New"/>
              </a:rPr>
              <a:t>arg</a:t>
            </a:r>
            <a:r>
              <a:rPr lang="en-US" sz="1100" dirty="0">
                <a:solidFill>
                  <a:srgbClr val="FF6600"/>
                </a:solidFill>
                <a:latin typeface="Courier New"/>
                <a:cs typeface="Courier New"/>
              </a:rPr>
              <a:t> in turn */</a:t>
            </a:r>
          </a:p>
          <a:p>
            <a:r>
              <a:rPr lang="pl-PL" sz="1100" dirty="0">
                <a:latin typeface="Courier New"/>
                <a:cs typeface="Courier New"/>
              </a:rPr>
              <a:t>   char *p, *</a:t>
            </a:r>
            <a:r>
              <a:rPr lang="pl-PL" sz="1100" dirty="0" err="1">
                <a:latin typeface="Courier New"/>
                <a:cs typeface="Courier New"/>
              </a:rPr>
              <a:t>sval</a:t>
            </a:r>
            <a:r>
              <a:rPr lang="pl-PL" sz="1100" dirty="0" smtClean="0">
                <a:latin typeface="Courier New"/>
                <a:cs typeface="Courier New"/>
              </a:rPr>
              <a:t>; </a:t>
            </a:r>
            <a:r>
              <a:rPr lang="en-US" sz="1100" dirty="0">
                <a:solidFill>
                  <a:srgbClr val="FF6600"/>
                </a:solidFill>
                <a:latin typeface="Courier New"/>
                <a:cs typeface="Courier New"/>
              </a:rPr>
              <a:t>/* </a:t>
            </a:r>
            <a:r>
              <a:rPr lang="en-US" sz="1100" dirty="0" smtClean="0">
                <a:solidFill>
                  <a:srgbClr val="FF6600"/>
                </a:solidFill>
                <a:latin typeface="Courier New"/>
                <a:cs typeface="Courier New"/>
              </a:rPr>
              <a:t>p points to the format string </a:t>
            </a:r>
            <a:r>
              <a:rPr lang="en-US" sz="1100" dirty="0" err="1" smtClean="0">
                <a:solidFill>
                  <a:srgbClr val="FF6600"/>
                </a:solidFill>
                <a:latin typeface="Courier New"/>
                <a:cs typeface="Courier New"/>
              </a:rPr>
              <a:t>fmt</a:t>
            </a:r>
            <a:r>
              <a:rPr lang="en-US" sz="1100" dirty="0" smtClean="0">
                <a:solidFill>
                  <a:srgbClr val="FF6600"/>
                </a:solidFill>
                <a:latin typeface="Courier New"/>
                <a:cs typeface="Courier New"/>
              </a:rPr>
              <a:t> *</a:t>
            </a:r>
            <a:r>
              <a:rPr lang="en-US" sz="1100" dirty="0">
                <a:solidFill>
                  <a:srgbClr val="FF6600"/>
                </a:solidFill>
                <a:latin typeface="Courier New"/>
                <a:cs typeface="Courier New"/>
              </a:rPr>
              <a:t>/</a:t>
            </a:r>
            <a:endParaRPr lang="pl-PL" sz="1100" dirty="0">
              <a:latin typeface="Courier New"/>
              <a:cs typeface="Courier New"/>
            </a:endParaRPr>
          </a:p>
          <a:p>
            <a:r>
              <a:rPr lang="pl-PL" sz="1100" dirty="0">
                <a:latin typeface="Courier New"/>
                <a:cs typeface="Courier New"/>
              </a:rPr>
              <a:t>   </a:t>
            </a:r>
            <a:r>
              <a:rPr lang="pl-PL" sz="1100" dirty="0" err="1">
                <a:latin typeface="Courier New"/>
                <a:cs typeface="Courier New"/>
              </a:rPr>
              <a:t>int</a:t>
            </a:r>
            <a:r>
              <a:rPr lang="pl-PL" sz="1100" dirty="0">
                <a:latin typeface="Courier New"/>
                <a:cs typeface="Courier New"/>
              </a:rPr>
              <a:t> </a:t>
            </a:r>
            <a:r>
              <a:rPr lang="pl-PL" sz="1100" dirty="0" err="1">
                <a:latin typeface="Courier New"/>
                <a:cs typeface="Courier New"/>
              </a:rPr>
              <a:t>ival</a:t>
            </a:r>
            <a:r>
              <a:rPr lang="pl-PL" sz="1100" dirty="0">
                <a:latin typeface="Courier New"/>
                <a:cs typeface="Courier New"/>
              </a:rPr>
              <a:t>;</a:t>
            </a:r>
          </a:p>
          <a:p>
            <a:r>
              <a:rPr lang="pl-PL" sz="1100" dirty="0">
                <a:latin typeface="Courier New"/>
                <a:cs typeface="Courier New"/>
              </a:rPr>
              <a:t>   </a:t>
            </a:r>
            <a:r>
              <a:rPr lang="pl-PL" sz="1100" dirty="0" err="1">
                <a:latin typeface="Courier New"/>
                <a:cs typeface="Courier New"/>
              </a:rPr>
              <a:t>double</a:t>
            </a:r>
            <a:r>
              <a:rPr lang="pl-PL" sz="1100" dirty="0">
                <a:latin typeface="Courier New"/>
                <a:cs typeface="Courier New"/>
              </a:rPr>
              <a:t> </a:t>
            </a:r>
            <a:r>
              <a:rPr lang="pl-PL" sz="1100" dirty="0" err="1">
                <a:latin typeface="Courier New"/>
                <a:cs typeface="Courier New"/>
              </a:rPr>
              <a:t>dval</a:t>
            </a:r>
            <a:r>
              <a:rPr lang="pl-PL" sz="1100" dirty="0">
                <a:latin typeface="Courier New"/>
                <a:cs typeface="Courier New"/>
              </a:rPr>
              <a:t>;</a:t>
            </a:r>
          </a:p>
          <a:p>
            <a:r>
              <a:rPr lang="pl-PL" sz="1100" dirty="0">
                <a:latin typeface="Courier New"/>
                <a:cs typeface="Courier New"/>
              </a:rPr>
              <a:t>   </a:t>
            </a:r>
            <a:r>
              <a:rPr lang="pl-PL" sz="1100" b="1" dirty="0" err="1">
                <a:latin typeface="Courier New"/>
                <a:cs typeface="Courier New"/>
              </a:rPr>
              <a:t>va_start</a:t>
            </a:r>
            <a:r>
              <a:rPr lang="pl-PL" sz="1100" dirty="0">
                <a:latin typeface="Courier New"/>
                <a:cs typeface="Courier New"/>
              </a:rPr>
              <a:t>(</a:t>
            </a:r>
            <a:r>
              <a:rPr lang="pl-PL" sz="1100" dirty="0" err="1">
                <a:latin typeface="Courier New"/>
                <a:cs typeface="Courier New"/>
              </a:rPr>
              <a:t>ap</a:t>
            </a:r>
            <a:r>
              <a:rPr lang="pl-PL" sz="1100" dirty="0">
                <a:latin typeface="Courier New"/>
                <a:cs typeface="Courier New"/>
              </a:rPr>
              <a:t>, </a:t>
            </a:r>
            <a:r>
              <a:rPr lang="pl-PL" sz="1100" dirty="0" err="1">
                <a:latin typeface="Courier New"/>
                <a:cs typeface="Courier New"/>
              </a:rPr>
              <a:t>fmt</a:t>
            </a:r>
            <a:r>
              <a:rPr lang="pl-PL" sz="1100" dirty="0">
                <a:latin typeface="Courier New"/>
                <a:cs typeface="Courier New"/>
              </a:rPr>
              <a:t>); /</a:t>
            </a:r>
            <a:r>
              <a:rPr lang="pl-PL" sz="1100" dirty="0" smtClean="0">
                <a:latin typeface="Courier New"/>
                <a:cs typeface="Courier New"/>
              </a:rPr>
              <a:t>*</a:t>
            </a:r>
            <a:r>
              <a:rPr lang="pl-PL" sz="1100" dirty="0" err="1" smtClean="0">
                <a:latin typeface="Courier New"/>
                <a:cs typeface="Courier New"/>
              </a:rPr>
              <a:t>make</a:t>
            </a:r>
            <a:r>
              <a:rPr lang="pl-PL" sz="1100" dirty="0" smtClean="0">
                <a:latin typeface="Courier New"/>
                <a:cs typeface="Courier New"/>
              </a:rPr>
              <a:t> </a:t>
            </a:r>
            <a:r>
              <a:rPr lang="pl-PL" sz="1100" dirty="0" err="1">
                <a:latin typeface="Courier New"/>
                <a:cs typeface="Courier New"/>
              </a:rPr>
              <a:t>ap</a:t>
            </a:r>
            <a:r>
              <a:rPr lang="pl-PL" sz="1100" dirty="0">
                <a:latin typeface="Courier New"/>
                <a:cs typeface="Courier New"/>
              </a:rPr>
              <a:t> point to 1st </a:t>
            </a:r>
            <a:r>
              <a:rPr lang="pl-PL" sz="1100" dirty="0" err="1">
                <a:latin typeface="Courier New"/>
                <a:cs typeface="Courier New"/>
              </a:rPr>
              <a:t>unnamed</a:t>
            </a:r>
            <a:r>
              <a:rPr lang="pl-PL" sz="1100" dirty="0">
                <a:latin typeface="Courier New"/>
                <a:cs typeface="Courier New"/>
              </a:rPr>
              <a:t> </a:t>
            </a:r>
            <a:r>
              <a:rPr lang="pl-PL" sz="1100" dirty="0" err="1">
                <a:latin typeface="Courier New"/>
                <a:cs typeface="Courier New"/>
              </a:rPr>
              <a:t>arg</a:t>
            </a:r>
            <a:r>
              <a:rPr lang="pl-PL" sz="1100" dirty="0">
                <a:latin typeface="Courier New"/>
                <a:cs typeface="Courier New"/>
              </a:rPr>
              <a:t> */</a:t>
            </a:r>
          </a:p>
          <a:p>
            <a:r>
              <a:rPr lang="de-DE" sz="1100" dirty="0">
                <a:latin typeface="Courier New"/>
                <a:cs typeface="Courier New"/>
              </a:rPr>
              <a:t>   </a:t>
            </a:r>
            <a:r>
              <a:rPr lang="de-DE" sz="1100" dirty="0" err="1">
                <a:latin typeface="Courier New"/>
                <a:cs typeface="Courier New"/>
              </a:rPr>
              <a:t>for</a:t>
            </a:r>
            <a:r>
              <a:rPr lang="de-DE" sz="1100" dirty="0">
                <a:latin typeface="Courier New"/>
                <a:cs typeface="Courier New"/>
              </a:rPr>
              <a:t> (p = </a:t>
            </a:r>
            <a:r>
              <a:rPr lang="de-DE" sz="1100" b="1" dirty="0" err="1">
                <a:latin typeface="Courier New"/>
                <a:cs typeface="Courier New"/>
              </a:rPr>
              <a:t>fmt</a:t>
            </a:r>
            <a:r>
              <a:rPr lang="de-DE" sz="1100" dirty="0">
                <a:latin typeface="Courier New"/>
                <a:cs typeface="Courier New"/>
              </a:rPr>
              <a:t>; *p; p++) </a:t>
            </a:r>
            <a:r>
              <a:rPr lang="de-DE" sz="1100" dirty="0" smtClean="0">
                <a:latin typeface="Courier New"/>
                <a:cs typeface="Courier New"/>
              </a:rPr>
              <a:t>{</a:t>
            </a:r>
            <a:endParaRPr lang="de-DE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cs typeface="Courier New"/>
              </a:rPr>
              <a:t>      if (*p != '</a:t>
            </a:r>
            <a:r>
              <a:rPr lang="en-US" sz="1100" dirty="0" smtClean="0">
                <a:latin typeface="Courier New"/>
                <a:cs typeface="Courier New"/>
              </a:rPr>
              <a:t>%’) </a:t>
            </a:r>
            <a:r>
              <a:rPr lang="de-DE" sz="1100" dirty="0" smtClean="0">
                <a:latin typeface="Courier New"/>
                <a:cs typeface="Courier New"/>
              </a:rPr>
              <a:t>{</a:t>
            </a:r>
            <a:endParaRPr lang="de-DE" sz="1100" dirty="0">
              <a:latin typeface="Courier New"/>
              <a:cs typeface="Courier New"/>
            </a:endParaRPr>
          </a:p>
          <a:p>
            <a:r>
              <a:rPr lang="ro-RO" sz="1100" dirty="0">
                <a:latin typeface="Courier New"/>
                <a:cs typeface="Courier New"/>
              </a:rPr>
              <a:t>         putchar(*p);</a:t>
            </a:r>
          </a:p>
          <a:p>
            <a:r>
              <a:rPr lang="ro-RO" sz="1100" dirty="0">
                <a:latin typeface="Courier New"/>
                <a:cs typeface="Courier New"/>
              </a:rPr>
              <a:t>         continue;</a:t>
            </a:r>
          </a:p>
          <a:p>
            <a:r>
              <a:rPr lang="de-DE" sz="1100" dirty="0">
                <a:latin typeface="Courier New"/>
                <a:cs typeface="Courier New"/>
              </a:rPr>
              <a:t>      }</a:t>
            </a:r>
          </a:p>
          <a:p>
            <a:r>
              <a:rPr lang="en-US" sz="1100" dirty="0">
                <a:latin typeface="Courier New"/>
                <a:cs typeface="Courier New"/>
              </a:rPr>
              <a:t>      switch (*++p</a:t>
            </a:r>
            <a:r>
              <a:rPr lang="en-US" sz="1100" dirty="0" smtClean="0">
                <a:latin typeface="Courier New"/>
                <a:cs typeface="Courier New"/>
              </a:rPr>
              <a:t>) </a:t>
            </a:r>
            <a:r>
              <a:rPr lang="de-DE" sz="1100" dirty="0" smtClean="0">
                <a:latin typeface="Courier New"/>
                <a:cs typeface="Courier New"/>
              </a:rPr>
              <a:t>{</a:t>
            </a:r>
            <a:endParaRPr lang="de-DE" sz="1100" dirty="0">
              <a:latin typeface="Courier New"/>
              <a:cs typeface="Courier New"/>
            </a:endParaRPr>
          </a:p>
          <a:p>
            <a:r>
              <a:rPr lang="ro-RO" sz="1100" dirty="0">
                <a:latin typeface="Courier New"/>
                <a:cs typeface="Courier New"/>
              </a:rPr>
              <a:t>         case 'd':</a:t>
            </a:r>
          </a:p>
          <a:p>
            <a:r>
              <a:rPr lang="de-DE" sz="1100" dirty="0">
                <a:latin typeface="Courier New"/>
                <a:cs typeface="Courier New"/>
              </a:rPr>
              <a:t>            </a:t>
            </a:r>
            <a:r>
              <a:rPr lang="de-DE" sz="1100" dirty="0" err="1">
                <a:latin typeface="Courier New"/>
                <a:cs typeface="Courier New"/>
              </a:rPr>
              <a:t>ival</a:t>
            </a:r>
            <a:r>
              <a:rPr lang="de-DE" sz="1100" dirty="0">
                <a:latin typeface="Courier New"/>
                <a:cs typeface="Courier New"/>
              </a:rPr>
              <a:t> = </a:t>
            </a:r>
            <a:r>
              <a:rPr lang="de-DE" sz="1100" b="1" dirty="0" err="1">
                <a:latin typeface="Courier New"/>
                <a:cs typeface="Courier New"/>
              </a:rPr>
              <a:t>va_arg</a:t>
            </a:r>
            <a:r>
              <a:rPr lang="de-DE" sz="1100" dirty="0">
                <a:latin typeface="Courier New"/>
                <a:cs typeface="Courier New"/>
              </a:rPr>
              <a:t>(</a:t>
            </a:r>
            <a:r>
              <a:rPr lang="de-DE" sz="1100" dirty="0" err="1">
                <a:latin typeface="Courier New"/>
                <a:cs typeface="Courier New"/>
              </a:rPr>
              <a:t>ap</a:t>
            </a:r>
            <a:r>
              <a:rPr lang="de-DE" sz="1100" dirty="0">
                <a:latin typeface="Courier New"/>
                <a:cs typeface="Courier New"/>
              </a:rPr>
              <a:t>, </a:t>
            </a:r>
            <a:r>
              <a:rPr lang="de-DE" sz="1100" dirty="0" err="1">
                <a:latin typeface="Courier New"/>
                <a:cs typeface="Courier New"/>
              </a:rPr>
              <a:t>int</a:t>
            </a:r>
            <a:r>
              <a:rPr lang="de-DE" sz="1100" dirty="0">
                <a:latin typeface="Courier New"/>
                <a:cs typeface="Courier New"/>
              </a:rPr>
              <a:t>);</a:t>
            </a:r>
          </a:p>
          <a:p>
            <a:r>
              <a:rPr lang="ro-RO" sz="1100" dirty="0">
                <a:latin typeface="Courier New"/>
                <a:cs typeface="Courier New"/>
              </a:rPr>
              <a:t>            </a:t>
            </a:r>
            <a:r>
              <a:rPr lang="ro-RO" sz="1100" dirty="0" smtClean="0">
                <a:latin typeface="Courier New"/>
                <a:cs typeface="Courier New"/>
              </a:rPr>
              <a:t>print_int(ival</a:t>
            </a:r>
            <a:r>
              <a:rPr lang="ro-RO" sz="1100" dirty="0">
                <a:latin typeface="Courier New"/>
                <a:cs typeface="Courier New"/>
              </a:rPr>
              <a:t>);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  break;</a:t>
            </a:r>
          </a:p>
          <a:p>
            <a:r>
              <a:rPr lang="ro-RO" sz="1100" dirty="0" smtClean="0">
                <a:latin typeface="Courier New"/>
                <a:cs typeface="Courier New"/>
              </a:rPr>
              <a:t>           |  | |  |  |</a:t>
            </a:r>
          </a:p>
          <a:p>
            <a:r>
              <a:rPr lang="ro-RO" sz="1100" dirty="0" smtClean="0">
                <a:latin typeface="Courier New"/>
                <a:cs typeface="Courier New"/>
              </a:rPr>
              <a:t>        case </a:t>
            </a:r>
            <a:r>
              <a:rPr lang="ro-RO" sz="1100" dirty="0">
                <a:latin typeface="Courier New"/>
                <a:cs typeface="Courier New"/>
              </a:rPr>
              <a:t>'s':</a:t>
            </a:r>
          </a:p>
          <a:p>
            <a:r>
              <a:rPr lang="de-DE" sz="1100" dirty="0">
                <a:latin typeface="Courier New"/>
                <a:cs typeface="Courier New"/>
              </a:rPr>
              <a:t>            </a:t>
            </a:r>
            <a:r>
              <a:rPr lang="de-DE" sz="1100" dirty="0" err="1">
                <a:latin typeface="Courier New"/>
                <a:cs typeface="Courier New"/>
              </a:rPr>
              <a:t>for</a:t>
            </a:r>
            <a:r>
              <a:rPr lang="de-DE" sz="1100" dirty="0">
                <a:latin typeface="Courier New"/>
                <a:cs typeface="Courier New"/>
              </a:rPr>
              <a:t> (</a:t>
            </a:r>
            <a:r>
              <a:rPr lang="de-DE" sz="1100" dirty="0" err="1">
                <a:latin typeface="Courier New"/>
                <a:cs typeface="Courier New"/>
              </a:rPr>
              <a:t>sval</a:t>
            </a:r>
            <a:r>
              <a:rPr lang="de-DE" sz="1100" dirty="0">
                <a:latin typeface="Courier New"/>
                <a:cs typeface="Courier New"/>
              </a:rPr>
              <a:t> = </a:t>
            </a:r>
            <a:r>
              <a:rPr lang="de-DE" sz="1100" b="1" dirty="0" err="1">
                <a:latin typeface="Courier New"/>
                <a:cs typeface="Courier New"/>
              </a:rPr>
              <a:t>va_arg</a:t>
            </a:r>
            <a:r>
              <a:rPr lang="de-DE" sz="1100" dirty="0">
                <a:latin typeface="Courier New"/>
                <a:cs typeface="Courier New"/>
              </a:rPr>
              <a:t>(</a:t>
            </a:r>
            <a:r>
              <a:rPr lang="de-DE" sz="1100" dirty="0" err="1">
                <a:latin typeface="Courier New"/>
                <a:cs typeface="Courier New"/>
              </a:rPr>
              <a:t>ap</a:t>
            </a:r>
            <a:r>
              <a:rPr lang="de-DE" sz="1100" dirty="0">
                <a:latin typeface="Courier New"/>
                <a:cs typeface="Courier New"/>
              </a:rPr>
              <a:t>, </a:t>
            </a:r>
            <a:r>
              <a:rPr lang="de-DE" sz="1100" dirty="0" err="1">
                <a:latin typeface="Courier New"/>
                <a:cs typeface="Courier New"/>
              </a:rPr>
              <a:t>char</a:t>
            </a:r>
            <a:r>
              <a:rPr lang="de-DE" sz="1100" dirty="0">
                <a:latin typeface="Courier New"/>
                <a:cs typeface="Courier New"/>
              </a:rPr>
              <a:t> *); *</a:t>
            </a:r>
            <a:r>
              <a:rPr lang="de-DE" sz="1100" dirty="0" err="1">
                <a:latin typeface="Courier New"/>
                <a:cs typeface="Courier New"/>
              </a:rPr>
              <a:t>sval</a:t>
            </a:r>
            <a:r>
              <a:rPr lang="de-DE" sz="1100" dirty="0">
                <a:latin typeface="Courier New"/>
                <a:cs typeface="Courier New"/>
              </a:rPr>
              <a:t>; </a:t>
            </a:r>
            <a:r>
              <a:rPr lang="de-DE" sz="1100" dirty="0" err="1">
                <a:latin typeface="Courier New"/>
                <a:cs typeface="Courier New"/>
              </a:rPr>
              <a:t>sval</a:t>
            </a:r>
            <a:r>
              <a:rPr lang="de-DE" sz="1100" dirty="0">
                <a:latin typeface="Courier New"/>
                <a:cs typeface="Courier New"/>
              </a:rPr>
              <a:t>++)</a:t>
            </a:r>
          </a:p>
          <a:p>
            <a:r>
              <a:rPr lang="ro-RO" sz="1100" dirty="0">
                <a:latin typeface="Courier New"/>
                <a:cs typeface="Courier New"/>
              </a:rPr>
              <a:t>            putchar(*sval);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  break;</a:t>
            </a:r>
          </a:p>
          <a:p>
            <a:r>
              <a:rPr lang="ro-RO" sz="1100" dirty="0">
                <a:latin typeface="Courier New"/>
                <a:cs typeface="Courier New"/>
              </a:rPr>
              <a:t>        default:</a:t>
            </a:r>
          </a:p>
          <a:p>
            <a:r>
              <a:rPr lang="ro-RO" sz="1100" dirty="0">
                <a:latin typeface="Courier New"/>
                <a:cs typeface="Courier New"/>
              </a:rPr>
              <a:t>            putchar(*p);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  break;</a:t>
            </a:r>
          </a:p>
          <a:p>
            <a:r>
              <a:rPr lang="de-DE" sz="1100" dirty="0">
                <a:latin typeface="Courier New"/>
                <a:cs typeface="Courier New"/>
              </a:rPr>
              <a:t>      }</a:t>
            </a:r>
          </a:p>
          <a:p>
            <a:r>
              <a:rPr lang="de-DE" sz="1100" dirty="0">
                <a:latin typeface="Courier New"/>
                <a:cs typeface="Courier New"/>
              </a:rPr>
              <a:t>   }</a:t>
            </a:r>
          </a:p>
          <a:p>
            <a:r>
              <a:rPr lang="de-DE" sz="1100" dirty="0">
                <a:latin typeface="Courier New"/>
                <a:cs typeface="Courier New"/>
              </a:rPr>
              <a:t>   </a:t>
            </a:r>
            <a:r>
              <a:rPr lang="de-DE" sz="1100" b="1" dirty="0" err="1">
                <a:latin typeface="Courier New"/>
                <a:cs typeface="Courier New"/>
              </a:rPr>
              <a:t>va_end</a:t>
            </a:r>
            <a:r>
              <a:rPr lang="de-DE" sz="1100" dirty="0">
                <a:latin typeface="Courier New"/>
                <a:cs typeface="Courier New"/>
              </a:rPr>
              <a:t>(</a:t>
            </a:r>
            <a:r>
              <a:rPr lang="de-DE" sz="1100" dirty="0" err="1">
                <a:latin typeface="Courier New"/>
                <a:cs typeface="Courier New"/>
              </a:rPr>
              <a:t>ap</a:t>
            </a:r>
            <a:r>
              <a:rPr lang="de-DE" sz="1100" dirty="0">
                <a:latin typeface="Courier New"/>
                <a:cs typeface="Courier New"/>
              </a:rPr>
              <a:t>); /* clean </a:t>
            </a:r>
            <a:r>
              <a:rPr lang="de-DE" sz="1100" dirty="0" err="1">
                <a:latin typeface="Courier New"/>
                <a:cs typeface="Courier New"/>
              </a:rPr>
              <a:t>up</a:t>
            </a:r>
            <a:r>
              <a:rPr lang="de-DE" sz="1100" dirty="0">
                <a:latin typeface="Courier New"/>
                <a:cs typeface="Courier New"/>
              </a:rPr>
              <a:t> </a:t>
            </a:r>
            <a:r>
              <a:rPr lang="de-DE" sz="1100" dirty="0" err="1">
                <a:latin typeface="Courier New"/>
                <a:cs typeface="Courier New"/>
              </a:rPr>
              <a:t>when</a:t>
            </a:r>
            <a:r>
              <a:rPr lang="de-DE" sz="1100" dirty="0">
                <a:latin typeface="Courier New"/>
                <a:cs typeface="Courier New"/>
              </a:rPr>
              <a:t> </a:t>
            </a:r>
            <a:r>
              <a:rPr lang="de-DE" sz="1100" dirty="0" err="1">
                <a:latin typeface="Courier New"/>
                <a:cs typeface="Courier New"/>
              </a:rPr>
              <a:t>done</a:t>
            </a:r>
            <a:r>
              <a:rPr lang="de-DE" sz="1100" dirty="0">
                <a:latin typeface="Courier New"/>
                <a:cs typeface="Courier New"/>
              </a:rPr>
              <a:t> */</a:t>
            </a:r>
          </a:p>
          <a:p>
            <a:r>
              <a:rPr lang="de-DE" sz="11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711950" y="386981"/>
            <a:ext cx="1676400" cy="24393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711950" y="836670"/>
            <a:ext cx="1676400" cy="208006"/>
          </a:xfrm>
          <a:prstGeom prst="rect">
            <a:avLst/>
          </a:prstGeom>
          <a:solidFill>
            <a:srgbClr val="D7E4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718300" y="1454608"/>
            <a:ext cx="1676400" cy="285750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6711950" y="2026236"/>
            <a:ext cx="1676400" cy="514350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Locals of function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711950" y="1740487"/>
            <a:ext cx="1676400" cy="285750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prev</a:t>
            </a:r>
            <a:r>
              <a:rPr lang="en-US" sz="1600" dirty="0"/>
              <a:t> frame pointer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52231" y="109981"/>
            <a:ext cx="665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tack </a:t>
            </a:r>
            <a:endParaRPr lang="en-US" dirty="0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6711950" y="1044389"/>
            <a:ext cx="1676400" cy="208006"/>
          </a:xfrm>
          <a:prstGeom prst="rect">
            <a:avLst/>
          </a:prstGeom>
          <a:solidFill>
            <a:srgbClr val="D7E4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6718300" y="1246603"/>
            <a:ext cx="1676400" cy="2080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ptr</a:t>
            </a:r>
            <a:r>
              <a:rPr lang="en-US" dirty="0" smtClean="0"/>
              <a:t> to </a:t>
            </a:r>
            <a:r>
              <a:rPr lang="en-US" dirty="0" err="1" smtClean="0"/>
              <a:t>fmt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6711950" y="631985"/>
            <a:ext cx="1676400" cy="208006"/>
          </a:xfrm>
          <a:prstGeom prst="rect">
            <a:avLst/>
          </a:prstGeom>
          <a:solidFill>
            <a:srgbClr val="D7E4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56063" y="4406481"/>
            <a:ext cx="4904204" cy="338554"/>
          </a:xfrm>
          <a:prstGeom prst="rect">
            <a:avLst/>
          </a:prstGeom>
          <a:solidFill>
            <a:srgbClr val="C6D9F1"/>
          </a:solidFill>
          <a:ln>
            <a:solidFill>
              <a:srgbClr val="C6D9F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a b c store %d %d %s respectively\n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14" name="Elbow Connector 13"/>
          <p:cNvCxnSpPr>
            <a:stCxn id="20" idx="3"/>
            <a:endCxn id="13" idx="1"/>
          </p:cNvCxnSpPr>
          <p:nvPr/>
        </p:nvCxnSpPr>
        <p:spPr>
          <a:xfrm flipH="1">
            <a:off x="4056063" y="1350606"/>
            <a:ext cx="4338637" cy="3225152"/>
          </a:xfrm>
          <a:prstGeom prst="bentConnector5">
            <a:avLst>
              <a:gd name="adj1" fmla="val -5269"/>
              <a:gd name="adj2" fmla="val 48988"/>
              <a:gd name="adj3" fmla="val 105269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02463" y="3556188"/>
            <a:ext cx="148588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This is c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5400000">
            <a:off x="6586835" y="1182756"/>
            <a:ext cx="2838831" cy="1908035"/>
          </a:xfrm>
          <a:prstGeom prst="bentConnector3">
            <a:avLst>
              <a:gd name="adj1" fmla="val 8438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388350" y="717358"/>
            <a:ext cx="571918" cy="186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37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311" y="234239"/>
            <a:ext cx="6533444" cy="483209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Courier New"/>
                <a:cs typeface="Courier New"/>
              </a:rPr>
              <a:t>void </a:t>
            </a:r>
            <a:r>
              <a:rPr lang="en-US" sz="1100" b="1" dirty="0" err="1" smtClean="0">
                <a:latin typeface="Courier New"/>
                <a:cs typeface="Courier New"/>
              </a:rPr>
              <a:t>printf</a:t>
            </a:r>
            <a:r>
              <a:rPr lang="en-US" sz="1100" b="1" dirty="0">
                <a:latin typeface="Courier New"/>
                <a:cs typeface="Courier New"/>
              </a:rPr>
              <a:t>(char *</a:t>
            </a:r>
            <a:r>
              <a:rPr lang="en-US" sz="1100" b="1" dirty="0" err="1">
                <a:latin typeface="Courier New"/>
                <a:cs typeface="Courier New"/>
              </a:rPr>
              <a:t>fmt</a:t>
            </a:r>
            <a:r>
              <a:rPr lang="en-US" sz="1100" b="1" dirty="0">
                <a:latin typeface="Courier New"/>
                <a:cs typeface="Courier New"/>
              </a:rPr>
              <a:t>, ...</a:t>
            </a:r>
            <a:r>
              <a:rPr lang="en-US" sz="1100" b="1" dirty="0" smtClean="0">
                <a:latin typeface="Courier New"/>
                <a:cs typeface="Courier New"/>
              </a:rPr>
              <a:t>)</a:t>
            </a:r>
            <a:r>
              <a:rPr lang="en-US" sz="1100" dirty="0" smtClean="0">
                <a:latin typeface="Courier New"/>
                <a:cs typeface="Courier New"/>
              </a:rPr>
              <a:t>{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cs typeface="Courier New"/>
              </a:rPr>
              <a:t>   </a:t>
            </a:r>
            <a:r>
              <a:rPr lang="en-US" sz="1100" b="1" dirty="0" err="1">
                <a:latin typeface="Courier New"/>
                <a:cs typeface="Courier New"/>
              </a:rPr>
              <a:t>va_list</a:t>
            </a:r>
            <a:r>
              <a:rPr lang="en-US" sz="1100" dirty="0">
                <a:latin typeface="Courier New"/>
                <a:cs typeface="Courier New"/>
              </a:rPr>
              <a:t> </a:t>
            </a:r>
            <a:r>
              <a:rPr lang="en-US" sz="1100" dirty="0" err="1">
                <a:latin typeface="Courier New"/>
                <a:cs typeface="Courier New"/>
              </a:rPr>
              <a:t>ap</a:t>
            </a:r>
            <a:r>
              <a:rPr lang="en-US" sz="1100" dirty="0">
                <a:latin typeface="Courier New"/>
                <a:cs typeface="Courier New"/>
              </a:rPr>
              <a:t>; </a:t>
            </a:r>
            <a:r>
              <a:rPr lang="en-US" sz="1100" dirty="0">
                <a:solidFill>
                  <a:srgbClr val="FF6600"/>
                </a:solidFill>
                <a:latin typeface="Courier New"/>
                <a:cs typeface="Courier New"/>
              </a:rPr>
              <a:t>/* points to each unnamed </a:t>
            </a:r>
            <a:r>
              <a:rPr lang="en-US" sz="1100" dirty="0" err="1">
                <a:solidFill>
                  <a:srgbClr val="FF6600"/>
                </a:solidFill>
                <a:latin typeface="Courier New"/>
                <a:cs typeface="Courier New"/>
              </a:rPr>
              <a:t>arg</a:t>
            </a:r>
            <a:r>
              <a:rPr lang="en-US" sz="1100" dirty="0">
                <a:solidFill>
                  <a:srgbClr val="FF6600"/>
                </a:solidFill>
                <a:latin typeface="Courier New"/>
                <a:cs typeface="Courier New"/>
              </a:rPr>
              <a:t> in turn */</a:t>
            </a:r>
          </a:p>
          <a:p>
            <a:r>
              <a:rPr lang="pl-PL" sz="1100" dirty="0">
                <a:latin typeface="Courier New"/>
                <a:cs typeface="Courier New"/>
              </a:rPr>
              <a:t>   char *p, *</a:t>
            </a:r>
            <a:r>
              <a:rPr lang="pl-PL" sz="1100" dirty="0" err="1">
                <a:latin typeface="Courier New"/>
                <a:cs typeface="Courier New"/>
              </a:rPr>
              <a:t>sval</a:t>
            </a:r>
            <a:r>
              <a:rPr lang="pl-PL" sz="1100" dirty="0" smtClean="0">
                <a:latin typeface="Courier New"/>
                <a:cs typeface="Courier New"/>
              </a:rPr>
              <a:t>; </a:t>
            </a:r>
            <a:r>
              <a:rPr lang="en-US" sz="1100" dirty="0">
                <a:solidFill>
                  <a:srgbClr val="FF6600"/>
                </a:solidFill>
                <a:latin typeface="Courier New"/>
                <a:cs typeface="Courier New"/>
              </a:rPr>
              <a:t>/* </a:t>
            </a:r>
            <a:r>
              <a:rPr lang="en-US" sz="1100" dirty="0" smtClean="0">
                <a:solidFill>
                  <a:srgbClr val="FF6600"/>
                </a:solidFill>
                <a:latin typeface="Courier New"/>
                <a:cs typeface="Courier New"/>
              </a:rPr>
              <a:t>p points to the format string </a:t>
            </a:r>
            <a:r>
              <a:rPr lang="en-US" sz="1100" dirty="0" err="1" smtClean="0">
                <a:solidFill>
                  <a:srgbClr val="FF6600"/>
                </a:solidFill>
                <a:latin typeface="Courier New"/>
                <a:cs typeface="Courier New"/>
              </a:rPr>
              <a:t>fmt</a:t>
            </a:r>
            <a:r>
              <a:rPr lang="en-US" sz="1100" dirty="0" smtClean="0">
                <a:solidFill>
                  <a:srgbClr val="FF6600"/>
                </a:solidFill>
                <a:latin typeface="Courier New"/>
                <a:cs typeface="Courier New"/>
              </a:rPr>
              <a:t> *</a:t>
            </a:r>
            <a:r>
              <a:rPr lang="en-US" sz="1100" dirty="0">
                <a:solidFill>
                  <a:srgbClr val="FF6600"/>
                </a:solidFill>
                <a:latin typeface="Courier New"/>
                <a:cs typeface="Courier New"/>
              </a:rPr>
              <a:t>/</a:t>
            </a:r>
            <a:endParaRPr lang="pl-PL" sz="1100" dirty="0">
              <a:latin typeface="Courier New"/>
              <a:cs typeface="Courier New"/>
            </a:endParaRPr>
          </a:p>
          <a:p>
            <a:r>
              <a:rPr lang="pl-PL" sz="1100" dirty="0">
                <a:latin typeface="Courier New"/>
                <a:cs typeface="Courier New"/>
              </a:rPr>
              <a:t>   </a:t>
            </a:r>
            <a:r>
              <a:rPr lang="pl-PL" sz="1100" dirty="0" err="1">
                <a:latin typeface="Courier New"/>
                <a:cs typeface="Courier New"/>
              </a:rPr>
              <a:t>int</a:t>
            </a:r>
            <a:r>
              <a:rPr lang="pl-PL" sz="1100" dirty="0">
                <a:latin typeface="Courier New"/>
                <a:cs typeface="Courier New"/>
              </a:rPr>
              <a:t> </a:t>
            </a:r>
            <a:r>
              <a:rPr lang="pl-PL" sz="1100" dirty="0" err="1">
                <a:latin typeface="Courier New"/>
                <a:cs typeface="Courier New"/>
              </a:rPr>
              <a:t>ival</a:t>
            </a:r>
            <a:r>
              <a:rPr lang="pl-PL" sz="1100" dirty="0">
                <a:latin typeface="Courier New"/>
                <a:cs typeface="Courier New"/>
              </a:rPr>
              <a:t>;</a:t>
            </a:r>
          </a:p>
          <a:p>
            <a:r>
              <a:rPr lang="pl-PL" sz="1100" dirty="0">
                <a:latin typeface="Courier New"/>
                <a:cs typeface="Courier New"/>
              </a:rPr>
              <a:t>   </a:t>
            </a:r>
            <a:r>
              <a:rPr lang="pl-PL" sz="1100" dirty="0" err="1">
                <a:latin typeface="Courier New"/>
                <a:cs typeface="Courier New"/>
              </a:rPr>
              <a:t>double</a:t>
            </a:r>
            <a:r>
              <a:rPr lang="pl-PL" sz="1100" dirty="0">
                <a:latin typeface="Courier New"/>
                <a:cs typeface="Courier New"/>
              </a:rPr>
              <a:t> </a:t>
            </a:r>
            <a:r>
              <a:rPr lang="pl-PL" sz="1100" dirty="0" err="1">
                <a:latin typeface="Courier New"/>
                <a:cs typeface="Courier New"/>
              </a:rPr>
              <a:t>dval</a:t>
            </a:r>
            <a:r>
              <a:rPr lang="pl-PL" sz="1100" dirty="0">
                <a:latin typeface="Courier New"/>
                <a:cs typeface="Courier New"/>
              </a:rPr>
              <a:t>;</a:t>
            </a:r>
          </a:p>
          <a:p>
            <a:r>
              <a:rPr lang="pl-PL" sz="1100" dirty="0">
                <a:latin typeface="Courier New"/>
                <a:cs typeface="Courier New"/>
              </a:rPr>
              <a:t>   </a:t>
            </a:r>
            <a:r>
              <a:rPr lang="pl-PL" sz="1100" b="1" dirty="0" err="1">
                <a:latin typeface="Courier New"/>
                <a:cs typeface="Courier New"/>
              </a:rPr>
              <a:t>va_start</a:t>
            </a:r>
            <a:r>
              <a:rPr lang="pl-PL" sz="1100" dirty="0">
                <a:latin typeface="Courier New"/>
                <a:cs typeface="Courier New"/>
              </a:rPr>
              <a:t>(</a:t>
            </a:r>
            <a:r>
              <a:rPr lang="pl-PL" sz="1100" dirty="0" err="1">
                <a:latin typeface="Courier New"/>
                <a:cs typeface="Courier New"/>
              </a:rPr>
              <a:t>ap</a:t>
            </a:r>
            <a:r>
              <a:rPr lang="pl-PL" sz="1100" dirty="0">
                <a:latin typeface="Courier New"/>
                <a:cs typeface="Courier New"/>
              </a:rPr>
              <a:t>, </a:t>
            </a:r>
            <a:r>
              <a:rPr lang="pl-PL" sz="1100" dirty="0" err="1">
                <a:latin typeface="Courier New"/>
                <a:cs typeface="Courier New"/>
              </a:rPr>
              <a:t>fmt</a:t>
            </a:r>
            <a:r>
              <a:rPr lang="pl-PL" sz="1100" dirty="0">
                <a:latin typeface="Courier New"/>
                <a:cs typeface="Courier New"/>
              </a:rPr>
              <a:t>); /</a:t>
            </a:r>
            <a:r>
              <a:rPr lang="pl-PL" sz="1100" dirty="0" smtClean="0">
                <a:latin typeface="Courier New"/>
                <a:cs typeface="Courier New"/>
              </a:rPr>
              <a:t>*</a:t>
            </a:r>
            <a:r>
              <a:rPr lang="pl-PL" sz="1100" dirty="0" err="1" smtClean="0">
                <a:latin typeface="Courier New"/>
                <a:cs typeface="Courier New"/>
              </a:rPr>
              <a:t>make</a:t>
            </a:r>
            <a:r>
              <a:rPr lang="pl-PL" sz="1100" dirty="0" smtClean="0">
                <a:latin typeface="Courier New"/>
                <a:cs typeface="Courier New"/>
              </a:rPr>
              <a:t> </a:t>
            </a:r>
            <a:r>
              <a:rPr lang="pl-PL" sz="1100" dirty="0" err="1">
                <a:latin typeface="Courier New"/>
                <a:cs typeface="Courier New"/>
              </a:rPr>
              <a:t>ap</a:t>
            </a:r>
            <a:r>
              <a:rPr lang="pl-PL" sz="1100" dirty="0">
                <a:latin typeface="Courier New"/>
                <a:cs typeface="Courier New"/>
              </a:rPr>
              <a:t> point to 1st </a:t>
            </a:r>
            <a:r>
              <a:rPr lang="pl-PL" sz="1100" dirty="0" err="1">
                <a:latin typeface="Courier New"/>
                <a:cs typeface="Courier New"/>
              </a:rPr>
              <a:t>unnamed</a:t>
            </a:r>
            <a:r>
              <a:rPr lang="pl-PL" sz="1100" dirty="0">
                <a:latin typeface="Courier New"/>
                <a:cs typeface="Courier New"/>
              </a:rPr>
              <a:t> </a:t>
            </a:r>
            <a:r>
              <a:rPr lang="pl-PL" sz="1100" dirty="0" err="1">
                <a:latin typeface="Courier New"/>
                <a:cs typeface="Courier New"/>
              </a:rPr>
              <a:t>arg</a:t>
            </a:r>
            <a:r>
              <a:rPr lang="pl-PL" sz="1100" dirty="0">
                <a:latin typeface="Courier New"/>
                <a:cs typeface="Courier New"/>
              </a:rPr>
              <a:t> */</a:t>
            </a:r>
          </a:p>
          <a:p>
            <a:r>
              <a:rPr lang="de-DE" sz="1100" dirty="0">
                <a:latin typeface="Courier New"/>
                <a:cs typeface="Courier New"/>
              </a:rPr>
              <a:t>   </a:t>
            </a:r>
            <a:r>
              <a:rPr lang="de-DE" sz="1100" dirty="0" err="1">
                <a:latin typeface="Courier New"/>
                <a:cs typeface="Courier New"/>
              </a:rPr>
              <a:t>for</a:t>
            </a:r>
            <a:r>
              <a:rPr lang="de-DE" sz="1100" dirty="0">
                <a:latin typeface="Courier New"/>
                <a:cs typeface="Courier New"/>
              </a:rPr>
              <a:t> (p = </a:t>
            </a:r>
            <a:r>
              <a:rPr lang="de-DE" sz="1100" b="1" dirty="0" err="1">
                <a:latin typeface="Courier New"/>
                <a:cs typeface="Courier New"/>
              </a:rPr>
              <a:t>fmt</a:t>
            </a:r>
            <a:r>
              <a:rPr lang="de-DE" sz="1100" dirty="0">
                <a:latin typeface="Courier New"/>
                <a:cs typeface="Courier New"/>
              </a:rPr>
              <a:t>; *p; p++) </a:t>
            </a:r>
            <a:r>
              <a:rPr lang="de-DE" sz="1100" dirty="0" smtClean="0">
                <a:latin typeface="Courier New"/>
                <a:cs typeface="Courier New"/>
              </a:rPr>
              <a:t>{</a:t>
            </a:r>
            <a:endParaRPr lang="de-DE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cs typeface="Courier New"/>
              </a:rPr>
              <a:t>      if (*p != '</a:t>
            </a:r>
            <a:r>
              <a:rPr lang="en-US" sz="1100" dirty="0" smtClean="0">
                <a:latin typeface="Courier New"/>
                <a:cs typeface="Courier New"/>
              </a:rPr>
              <a:t>%’) </a:t>
            </a:r>
            <a:r>
              <a:rPr lang="de-DE" sz="1100" dirty="0" smtClean="0">
                <a:latin typeface="Courier New"/>
                <a:cs typeface="Courier New"/>
              </a:rPr>
              <a:t>{</a:t>
            </a:r>
            <a:endParaRPr lang="de-DE" sz="1100" dirty="0">
              <a:latin typeface="Courier New"/>
              <a:cs typeface="Courier New"/>
            </a:endParaRPr>
          </a:p>
          <a:p>
            <a:r>
              <a:rPr lang="ro-RO" sz="1100" dirty="0">
                <a:latin typeface="Courier New"/>
                <a:cs typeface="Courier New"/>
              </a:rPr>
              <a:t>         putchar(*p);</a:t>
            </a:r>
          </a:p>
          <a:p>
            <a:r>
              <a:rPr lang="ro-RO" sz="1100" dirty="0">
                <a:latin typeface="Courier New"/>
                <a:cs typeface="Courier New"/>
              </a:rPr>
              <a:t>         continue;</a:t>
            </a:r>
          </a:p>
          <a:p>
            <a:r>
              <a:rPr lang="de-DE" sz="1100" dirty="0">
                <a:latin typeface="Courier New"/>
                <a:cs typeface="Courier New"/>
              </a:rPr>
              <a:t>      }</a:t>
            </a:r>
          </a:p>
          <a:p>
            <a:r>
              <a:rPr lang="en-US" sz="1100" dirty="0">
                <a:latin typeface="Courier New"/>
                <a:cs typeface="Courier New"/>
              </a:rPr>
              <a:t>      switch (*++p</a:t>
            </a:r>
            <a:r>
              <a:rPr lang="en-US" sz="1100" dirty="0" smtClean="0">
                <a:latin typeface="Courier New"/>
                <a:cs typeface="Courier New"/>
              </a:rPr>
              <a:t>) </a:t>
            </a:r>
            <a:r>
              <a:rPr lang="de-DE" sz="1100" dirty="0" smtClean="0">
                <a:latin typeface="Courier New"/>
                <a:cs typeface="Courier New"/>
              </a:rPr>
              <a:t>{</a:t>
            </a:r>
            <a:endParaRPr lang="de-DE" sz="1100" dirty="0">
              <a:latin typeface="Courier New"/>
              <a:cs typeface="Courier New"/>
            </a:endParaRPr>
          </a:p>
          <a:p>
            <a:r>
              <a:rPr lang="ro-RO" sz="1100" dirty="0">
                <a:latin typeface="Courier New"/>
                <a:cs typeface="Courier New"/>
              </a:rPr>
              <a:t>         case 'd':</a:t>
            </a:r>
          </a:p>
          <a:p>
            <a:r>
              <a:rPr lang="de-DE" sz="1100" dirty="0">
                <a:latin typeface="Courier New"/>
                <a:cs typeface="Courier New"/>
              </a:rPr>
              <a:t>            </a:t>
            </a:r>
            <a:r>
              <a:rPr lang="de-DE" sz="1100" dirty="0" err="1">
                <a:latin typeface="Courier New"/>
                <a:cs typeface="Courier New"/>
              </a:rPr>
              <a:t>ival</a:t>
            </a:r>
            <a:r>
              <a:rPr lang="de-DE" sz="1100" dirty="0">
                <a:latin typeface="Courier New"/>
                <a:cs typeface="Courier New"/>
              </a:rPr>
              <a:t> = </a:t>
            </a:r>
            <a:r>
              <a:rPr lang="de-DE" sz="1100" b="1" dirty="0" err="1">
                <a:latin typeface="Courier New"/>
                <a:cs typeface="Courier New"/>
              </a:rPr>
              <a:t>va_arg</a:t>
            </a:r>
            <a:r>
              <a:rPr lang="de-DE" sz="1100" dirty="0">
                <a:latin typeface="Courier New"/>
                <a:cs typeface="Courier New"/>
              </a:rPr>
              <a:t>(</a:t>
            </a:r>
            <a:r>
              <a:rPr lang="de-DE" sz="1100" dirty="0" err="1">
                <a:latin typeface="Courier New"/>
                <a:cs typeface="Courier New"/>
              </a:rPr>
              <a:t>ap</a:t>
            </a:r>
            <a:r>
              <a:rPr lang="de-DE" sz="1100" dirty="0">
                <a:latin typeface="Courier New"/>
                <a:cs typeface="Courier New"/>
              </a:rPr>
              <a:t>, </a:t>
            </a:r>
            <a:r>
              <a:rPr lang="de-DE" sz="1100" dirty="0" err="1">
                <a:latin typeface="Courier New"/>
                <a:cs typeface="Courier New"/>
              </a:rPr>
              <a:t>int</a:t>
            </a:r>
            <a:r>
              <a:rPr lang="de-DE" sz="1100" dirty="0">
                <a:latin typeface="Courier New"/>
                <a:cs typeface="Courier New"/>
              </a:rPr>
              <a:t>);</a:t>
            </a:r>
          </a:p>
          <a:p>
            <a:r>
              <a:rPr lang="ro-RO" sz="1100" dirty="0">
                <a:latin typeface="Courier New"/>
                <a:cs typeface="Courier New"/>
              </a:rPr>
              <a:t>            </a:t>
            </a:r>
            <a:r>
              <a:rPr lang="ro-RO" sz="1100" dirty="0" smtClean="0">
                <a:latin typeface="Courier New"/>
                <a:cs typeface="Courier New"/>
              </a:rPr>
              <a:t>print_int(ival</a:t>
            </a:r>
            <a:r>
              <a:rPr lang="ro-RO" sz="1100" dirty="0">
                <a:latin typeface="Courier New"/>
                <a:cs typeface="Courier New"/>
              </a:rPr>
              <a:t>);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  break;</a:t>
            </a:r>
          </a:p>
          <a:p>
            <a:r>
              <a:rPr lang="ro-RO" sz="1100" dirty="0" smtClean="0">
                <a:latin typeface="Courier New"/>
                <a:cs typeface="Courier New"/>
              </a:rPr>
              <a:t>           |  | |  |  |</a:t>
            </a:r>
          </a:p>
          <a:p>
            <a:r>
              <a:rPr lang="ro-RO" sz="1100" dirty="0" smtClean="0">
                <a:latin typeface="Courier New"/>
                <a:cs typeface="Courier New"/>
              </a:rPr>
              <a:t>        case </a:t>
            </a:r>
            <a:r>
              <a:rPr lang="ro-RO" sz="1100" dirty="0">
                <a:latin typeface="Courier New"/>
                <a:cs typeface="Courier New"/>
              </a:rPr>
              <a:t>'s':</a:t>
            </a:r>
          </a:p>
          <a:p>
            <a:r>
              <a:rPr lang="de-DE" sz="1100" dirty="0">
                <a:latin typeface="Courier New"/>
                <a:cs typeface="Courier New"/>
              </a:rPr>
              <a:t>            </a:t>
            </a:r>
            <a:r>
              <a:rPr lang="de-DE" sz="1100" dirty="0" err="1">
                <a:latin typeface="Courier New"/>
                <a:cs typeface="Courier New"/>
              </a:rPr>
              <a:t>for</a:t>
            </a:r>
            <a:r>
              <a:rPr lang="de-DE" sz="1100" dirty="0">
                <a:latin typeface="Courier New"/>
                <a:cs typeface="Courier New"/>
              </a:rPr>
              <a:t> (</a:t>
            </a:r>
            <a:r>
              <a:rPr lang="de-DE" sz="1100" dirty="0" err="1">
                <a:latin typeface="Courier New"/>
                <a:cs typeface="Courier New"/>
              </a:rPr>
              <a:t>sval</a:t>
            </a:r>
            <a:r>
              <a:rPr lang="de-DE" sz="1100" dirty="0">
                <a:latin typeface="Courier New"/>
                <a:cs typeface="Courier New"/>
              </a:rPr>
              <a:t> = </a:t>
            </a:r>
            <a:r>
              <a:rPr lang="de-DE" sz="1100" b="1" dirty="0" err="1">
                <a:latin typeface="Courier New"/>
                <a:cs typeface="Courier New"/>
              </a:rPr>
              <a:t>va_arg</a:t>
            </a:r>
            <a:r>
              <a:rPr lang="de-DE" sz="1100" dirty="0">
                <a:latin typeface="Courier New"/>
                <a:cs typeface="Courier New"/>
              </a:rPr>
              <a:t>(</a:t>
            </a:r>
            <a:r>
              <a:rPr lang="de-DE" sz="1100" dirty="0" err="1">
                <a:latin typeface="Courier New"/>
                <a:cs typeface="Courier New"/>
              </a:rPr>
              <a:t>ap</a:t>
            </a:r>
            <a:r>
              <a:rPr lang="de-DE" sz="1100" dirty="0">
                <a:latin typeface="Courier New"/>
                <a:cs typeface="Courier New"/>
              </a:rPr>
              <a:t>, </a:t>
            </a:r>
            <a:r>
              <a:rPr lang="de-DE" sz="1100" dirty="0" err="1">
                <a:latin typeface="Courier New"/>
                <a:cs typeface="Courier New"/>
              </a:rPr>
              <a:t>char</a:t>
            </a:r>
            <a:r>
              <a:rPr lang="de-DE" sz="1100" dirty="0">
                <a:latin typeface="Courier New"/>
                <a:cs typeface="Courier New"/>
              </a:rPr>
              <a:t> *); *</a:t>
            </a:r>
            <a:r>
              <a:rPr lang="de-DE" sz="1100" dirty="0" err="1">
                <a:latin typeface="Courier New"/>
                <a:cs typeface="Courier New"/>
              </a:rPr>
              <a:t>sval</a:t>
            </a:r>
            <a:r>
              <a:rPr lang="de-DE" sz="1100" dirty="0">
                <a:latin typeface="Courier New"/>
                <a:cs typeface="Courier New"/>
              </a:rPr>
              <a:t>; </a:t>
            </a:r>
            <a:r>
              <a:rPr lang="de-DE" sz="1100" dirty="0" err="1">
                <a:latin typeface="Courier New"/>
                <a:cs typeface="Courier New"/>
              </a:rPr>
              <a:t>sval</a:t>
            </a:r>
            <a:r>
              <a:rPr lang="de-DE" sz="1100" dirty="0">
                <a:latin typeface="Courier New"/>
                <a:cs typeface="Courier New"/>
              </a:rPr>
              <a:t>++)</a:t>
            </a:r>
          </a:p>
          <a:p>
            <a:r>
              <a:rPr lang="ro-RO" sz="1100" dirty="0">
                <a:latin typeface="Courier New"/>
                <a:cs typeface="Courier New"/>
              </a:rPr>
              <a:t>            putchar(*sval);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  break;</a:t>
            </a:r>
          </a:p>
          <a:p>
            <a:r>
              <a:rPr lang="ro-RO" sz="1100" dirty="0">
                <a:latin typeface="Courier New"/>
                <a:cs typeface="Courier New"/>
              </a:rPr>
              <a:t>        default:</a:t>
            </a:r>
          </a:p>
          <a:p>
            <a:r>
              <a:rPr lang="ro-RO" sz="1100" dirty="0">
                <a:latin typeface="Courier New"/>
                <a:cs typeface="Courier New"/>
              </a:rPr>
              <a:t>            putchar(*p);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  break;</a:t>
            </a:r>
          </a:p>
          <a:p>
            <a:r>
              <a:rPr lang="de-DE" sz="1100" dirty="0">
                <a:latin typeface="Courier New"/>
                <a:cs typeface="Courier New"/>
              </a:rPr>
              <a:t>      }</a:t>
            </a:r>
          </a:p>
          <a:p>
            <a:r>
              <a:rPr lang="de-DE" sz="1100" dirty="0">
                <a:latin typeface="Courier New"/>
                <a:cs typeface="Courier New"/>
              </a:rPr>
              <a:t>   }</a:t>
            </a:r>
          </a:p>
          <a:p>
            <a:r>
              <a:rPr lang="de-DE" sz="1100" dirty="0">
                <a:latin typeface="Courier New"/>
                <a:cs typeface="Courier New"/>
              </a:rPr>
              <a:t>   </a:t>
            </a:r>
            <a:r>
              <a:rPr lang="de-DE" sz="1100" b="1" dirty="0" err="1">
                <a:latin typeface="Courier New"/>
                <a:cs typeface="Courier New"/>
              </a:rPr>
              <a:t>va_end</a:t>
            </a:r>
            <a:r>
              <a:rPr lang="de-DE" sz="1100" dirty="0">
                <a:latin typeface="Courier New"/>
                <a:cs typeface="Courier New"/>
              </a:rPr>
              <a:t>(</a:t>
            </a:r>
            <a:r>
              <a:rPr lang="de-DE" sz="1100" dirty="0" err="1">
                <a:latin typeface="Courier New"/>
                <a:cs typeface="Courier New"/>
              </a:rPr>
              <a:t>ap</a:t>
            </a:r>
            <a:r>
              <a:rPr lang="de-DE" sz="1100" dirty="0">
                <a:latin typeface="Courier New"/>
                <a:cs typeface="Courier New"/>
              </a:rPr>
              <a:t>); /* clean </a:t>
            </a:r>
            <a:r>
              <a:rPr lang="de-DE" sz="1100" dirty="0" err="1">
                <a:latin typeface="Courier New"/>
                <a:cs typeface="Courier New"/>
              </a:rPr>
              <a:t>up</a:t>
            </a:r>
            <a:r>
              <a:rPr lang="de-DE" sz="1100" dirty="0">
                <a:latin typeface="Courier New"/>
                <a:cs typeface="Courier New"/>
              </a:rPr>
              <a:t> </a:t>
            </a:r>
            <a:r>
              <a:rPr lang="de-DE" sz="1100" dirty="0" err="1">
                <a:latin typeface="Courier New"/>
                <a:cs typeface="Courier New"/>
              </a:rPr>
              <a:t>when</a:t>
            </a:r>
            <a:r>
              <a:rPr lang="de-DE" sz="1100" dirty="0">
                <a:latin typeface="Courier New"/>
                <a:cs typeface="Courier New"/>
              </a:rPr>
              <a:t> </a:t>
            </a:r>
            <a:r>
              <a:rPr lang="de-DE" sz="1100" dirty="0" err="1">
                <a:latin typeface="Courier New"/>
                <a:cs typeface="Courier New"/>
              </a:rPr>
              <a:t>done</a:t>
            </a:r>
            <a:r>
              <a:rPr lang="de-DE" sz="1100" dirty="0">
                <a:latin typeface="Courier New"/>
                <a:cs typeface="Courier New"/>
              </a:rPr>
              <a:t> */</a:t>
            </a:r>
          </a:p>
          <a:p>
            <a:r>
              <a:rPr lang="de-DE" sz="11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711950" y="386981"/>
            <a:ext cx="1676400" cy="24393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711950" y="836670"/>
            <a:ext cx="1676400" cy="208006"/>
          </a:xfrm>
          <a:prstGeom prst="rect">
            <a:avLst/>
          </a:prstGeom>
          <a:solidFill>
            <a:srgbClr val="D7E4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718300" y="1454608"/>
            <a:ext cx="1676400" cy="285750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6711950" y="2026236"/>
            <a:ext cx="1676400" cy="514350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Locals of function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711950" y="1740487"/>
            <a:ext cx="1676400" cy="285750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prev</a:t>
            </a:r>
            <a:r>
              <a:rPr lang="en-US" sz="1600" dirty="0"/>
              <a:t> frame pointer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52231" y="109981"/>
            <a:ext cx="665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tack </a:t>
            </a:r>
            <a:endParaRPr lang="en-US" dirty="0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6711950" y="1044389"/>
            <a:ext cx="1676400" cy="208006"/>
          </a:xfrm>
          <a:prstGeom prst="rect">
            <a:avLst/>
          </a:prstGeom>
          <a:solidFill>
            <a:srgbClr val="D7E4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6718300" y="1246603"/>
            <a:ext cx="1676400" cy="2080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ptr</a:t>
            </a:r>
            <a:r>
              <a:rPr lang="en-US" dirty="0" smtClean="0"/>
              <a:t> to </a:t>
            </a:r>
            <a:r>
              <a:rPr lang="en-US" dirty="0" err="1" smtClean="0"/>
              <a:t>fmt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6711950" y="631985"/>
            <a:ext cx="1676400" cy="208006"/>
          </a:xfrm>
          <a:prstGeom prst="rect">
            <a:avLst/>
          </a:prstGeom>
          <a:solidFill>
            <a:srgbClr val="D7E4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56063" y="4406481"/>
            <a:ext cx="4904204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a b c store %d %d %s respectively\n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62075" y="1155836"/>
            <a:ext cx="4381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90146" y="4033656"/>
            <a:ext cx="0" cy="372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37174" y="3725465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73820" y="917247"/>
            <a:ext cx="41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93972" y="1210794"/>
            <a:ext cx="3727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02463" y="3556188"/>
            <a:ext cx="148588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This is c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26" name="Elbow Connector 25"/>
          <p:cNvCxnSpPr/>
          <p:nvPr/>
        </p:nvCxnSpPr>
        <p:spPr>
          <a:xfrm rot="5400000">
            <a:off x="6586835" y="1182756"/>
            <a:ext cx="2838831" cy="1908035"/>
          </a:xfrm>
          <a:prstGeom prst="bentConnector3">
            <a:avLst>
              <a:gd name="adj1" fmla="val 8438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3"/>
          </p:cNvCxnSpPr>
          <p:nvPr/>
        </p:nvCxnSpPr>
        <p:spPr>
          <a:xfrm flipV="1">
            <a:off x="8388350" y="717358"/>
            <a:ext cx="571918" cy="186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1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311" y="234239"/>
            <a:ext cx="6533444" cy="483209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Courier New"/>
                <a:cs typeface="Courier New"/>
              </a:rPr>
              <a:t>void </a:t>
            </a:r>
            <a:r>
              <a:rPr lang="en-US" sz="1100" b="1" dirty="0" err="1" smtClean="0">
                <a:latin typeface="Courier New"/>
                <a:cs typeface="Courier New"/>
              </a:rPr>
              <a:t>printf</a:t>
            </a:r>
            <a:r>
              <a:rPr lang="en-US" sz="1100" b="1" dirty="0">
                <a:latin typeface="Courier New"/>
                <a:cs typeface="Courier New"/>
              </a:rPr>
              <a:t>(char *</a:t>
            </a:r>
            <a:r>
              <a:rPr lang="en-US" sz="1100" b="1" dirty="0" err="1">
                <a:latin typeface="Courier New"/>
                <a:cs typeface="Courier New"/>
              </a:rPr>
              <a:t>fmt</a:t>
            </a:r>
            <a:r>
              <a:rPr lang="en-US" sz="1100" b="1" dirty="0">
                <a:latin typeface="Courier New"/>
                <a:cs typeface="Courier New"/>
              </a:rPr>
              <a:t>, ...</a:t>
            </a:r>
            <a:r>
              <a:rPr lang="en-US" sz="1100" b="1" dirty="0" smtClean="0">
                <a:latin typeface="Courier New"/>
                <a:cs typeface="Courier New"/>
              </a:rPr>
              <a:t>)</a:t>
            </a:r>
            <a:r>
              <a:rPr lang="en-US" sz="1100" dirty="0" smtClean="0">
                <a:latin typeface="Courier New"/>
                <a:cs typeface="Courier New"/>
              </a:rPr>
              <a:t>{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cs typeface="Courier New"/>
              </a:rPr>
              <a:t>   </a:t>
            </a:r>
            <a:r>
              <a:rPr lang="en-US" sz="1100" b="1" dirty="0" err="1">
                <a:latin typeface="Courier New"/>
                <a:cs typeface="Courier New"/>
              </a:rPr>
              <a:t>va_list</a:t>
            </a:r>
            <a:r>
              <a:rPr lang="en-US" sz="1100" dirty="0">
                <a:latin typeface="Courier New"/>
                <a:cs typeface="Courier New"/>
              </a:rPr>
              <a:t> </a:t>
            </a:r>
            <a:r>
              <a:rPr lang="en-US" sz="1100" dirty="0" err="1">
                <a:latin typeface="Courier New"/>
                <a:cs typeface="Courier New"/>
              </a:rPr>
              <a:t>ap</a:t>
            </a:r>
            <a:r>
              <a:rPr lang="en-US" sz="1100" dirty="0">
                <a:latin typeface="Courier New"/>
                <a:cs typeface="Courier New"/>
              </a:rPr>
              <a:t>; </a:t>
            </a:r>
            <a:r>
              <a:rPr lang="en-US" sz="1100" dirty="0">
                <a:solidFill>
                  <a:srgbClr val="FF6600"/>
                </a:solidFill>
                <a:latin typeface="Courier New"/>
                <a:cs typeface="Courier New"/>
              </a:rPr>
              <a:t>/* points to each unnamed </a:t>
            </a:r>
            <a:r>
              <a:rPr lang="en-US" sz="1100" dirty="0" err="1">
                <a:solidFill>
                  <a:srgbClr val="FF6600"/>
                </a:solidFill>
                <a:latin typeface="Courier New"/>
                <a:cs typeface="Courier New"/>
              </a:rPr>
              <a:t>arg</a:t>
            </a:r>
            <a:r>
              <a:rPr lang="en-US" sz="1100" dirty="0">
                <a:solidFill>
                  <a:srgbClr val="FF6600"/>
                </a:solidFill>
                <a:latin typeface="Courier New"/>
                <a:cs typeface="Courier New"/>
              </a:rPr>
              <a:t> in turn */</a:t>
            </a:r>
          </a:p>
          <a:p>
            <a:r>
              <a:rPr lang="pl-PL" sz="1100" dirty="0">
                <a:latin typeface="Courier New"/>
                <a:cs typeface="Courier New"/>
              </a:rPr>
              <a:t>   char *p, *</a:t>
            </a:r>
            <a:r>
              <a:rPr lang="pl-PL" sz="1100" dirty="0" err="1">
                <a:latin typeface="Courier New"/>
                <a:cs typeface="Courier New"/>
              </a:rPr>
              <a:t>sval</a:t>
            </a:r>
            <a:r>
              <a:rPr lang="pl-PL" sz="1100" dirty="0" smtClean="0">
                <a:latin typeface="Courier New"/>
                <a:cs typeface="Courier New"/>
              </a:rPr>
              <a:t>; </a:t>
            </a:r>
            <a:r>
              <a:rPr lang="en-US" sz="1100" dirty="0">
                <a:solidFill>
                  <a:srgbClr val="FF6600"/>
                </a:solidFill>
                <a:latin typeface="Courier New"/>
                <a:cs typeface="Courier New"/>
              </a:rPr>
              <a:t>/* </a:t>
            </a:r>
            <a:r>
              <a:rPr lang="en-US" sz="1100" dirty="0" smtClean="0">
                <a:solidFill>
                  <a:srgbClr val="FF6600"/>
                </a:solidFill>
                <a:latin typeface="Courier New"/>
                <a:cs typeface="Courier New"/>
              </a:rPr>
              <a:t>p points to the format string </a:t>
            </a:r>
            <a:r>
              <a:rPr lang="en-US" sz="1100" dirty="0" err="1" smtClean="0">
                <a:solidFill>
                  <a:srgbClr val="FF6600"/>
                </a:solidFill>
                <a:latin typeface="Courier New"/>
                <a:cs typeface="Courier New"/>
              </a:rPr>
              <a:t>fmt</a:t>
            </a:r>
            <a:r>
              <a:rPr lang="en-US" sz="1100" dirty="0" smtClean="0">
                <a:solidFill>
                  <a:srgbClr val="FF6600"/>
                </a:solidFill>
                <a:latin typeface="Courier New"/>
                <a:cs typeface="Courier New"/>
              </a:rPr>
              <a:t> *</a:t>
            </a:r>
            <a:r>
              <a:rPr lang="en-US" sz="1100" dirty="0">
                <a:solidFill>
                  <a:srgbClr val="FF6600"/>
                </a:solidFill>
                <a:latin typeface="Courier New"/>
                <a:cs typeface="Courier New"/>
              </a:rPr>
              <a:t>/</a:t>
            </a:r>
            <a:endParaRPr lang="pl-PL" sz="1100" dirty="0">
              <a:latin typeface="Courier New"/>
              <a:cs typeface="Courier New"/>
            </a:endParaRPr>
          </a:p>
          <a:p>
            <a:r>
              <a:rPr lang="pl-PL" sz="1100" dirty="0">
                <a:latin typeface="Courier New"/>
                <a:cs typeface="Courier New"/>
              </a:rPr>
              <a:t>   </a:t>
            </a:r>
            <a:r>
              <a:rPr lang="pl-PL" sz="1100" dirty="0" err="1">
                <a:latin typeface="Courier New"/>
                <a:cs typeface="Courier New"/>
              </a:rPr>
              <a:t>int</a:t>
            </a:r>
            <a:r>
              <a:rPr lang="pl-PL" sz="1100" dirty="0">
                <a:latin typeface="Courier New"/>
                <a:cs typeface="Courier New"/>
              </a:rPr>
              <a:t> </a:t>
            </a:r>
            <a:r>
              <a:rPr lang="pl-PL" sz="1100" dirty="0" err="1">
                <a:latin typeface="Courier New"/>
                <a:cs typeface="Courier New"/>
              </a:rPr>
              <a:t>ival</a:t>
            </a:r>
            <a:r>
              <a:rPr lang="pl-PL" sz="1100" dirty="0">
                <a:latin typeface="Courier New"/>
                <a:cs typeface="Courier New"/>
              </a:rPr>
              <a:t>;</a:t>
            </a:r>
          </a:p>
          <a:p>
            <a:r>
              <a:rPr lang="pl-PL" sz="1100" dirty="0">
                <a:latin typeface="Courier New"/>
                <a:cs typeface="Courier New"/>
              </a:rPr>
              <a:t>   </a:t>
            </a:r>
            <a:r>
              <a:rPr lang="pl-PL" sz="1100" dirty="0" err="1">
                <a:latin typeface="Courier New"/>
                <a:cs typeface="Courier New"/>
              </a:rPr>
              <a:t>double</a:t>
            </a:r>
            <a:r>
              <a:rPr lang="pl-PL" sz="1100" dirty="0">
                <a:latin typeface="Courier New"/>
                <a:cs typeface="Courier New"/>
              </a:rPr>
              <a:t> </a:t>
            </a:r>
            <a:r>
              <a:rPr lang="pl-PL" sz="1100" dirty="0" err="1">
                <a:latin typeface="Courier New"/>
                <a:cs typeface="Courier New"/>
              </a:rPr>
              <a:t>dval</a:t>
            </a:r>
            <a:r>
              <a:rPr lang="pl-PL" sz="1100" dirty="0">
                <a:latin typeface="Courier New"/>
                <a:cs typeface="Courier New"/>
              </a:rPr>
              <a:t>;</a:t>
            </a:r>
          </a:p>
          <a:p>
            <a:r>
              <a:rPr lang="pl-PL" sz="1100" dirty="0">
                <a:latin typeface="Courier New"/>
                <a:cs typeface="Courier New"/>
              </a:rPr>
              <a:t>   </a:t>
            </a:r>
            <a:r>
              <a:rPr lang="pl-PL" sz="1100" b="1" dirty="0" err="1">
                <a:latin typeface="Courier New"/>
                <a:cs typeface="Courier New"/>
              </a:rPr>
              <a:t>va_start</a:t>
            </a:r>
            <a:r>
              <a:rPr lang="pl-PL" sz="1100" dirty="0">
                <a:latin typeface="Courier New"/>
                <a:cs typeface="Courier New"/>
              </a:rPr>
              <a:t>(</a:t>
            </a:r>
            <a:r>
              <a:rPr lang="pl-PL" sz="1100" dirty="0" err="1">
                <a:latin typeface="Courier New"/>
                <a:cs typeface="Courier New"/>
              </a:rPr>
              <a:t>ap</a:t>
            </a:r>
            <a:r>
              <a:rPr lang="pl-PL" sz="1100" dirty="0">
                <a:latin typeface="Courier New"/>
                <a:cs typeface="Courier New"/>
              </a:rPr>
              <a:t>, </a:t>
            </a:r>
            <a:r>
              <a:rPr lang="pl-PL" sz="1100" dirty="0" err="1">
                <a:latin typeface="Courier New"/>
                <a:cs typeface="Courier New"/>
              </a:rPr>
              <a:t>fmt</a:t>
            </a:r>
            <a:r>
              <a:rPr lang="pl-PL" sz="1100" dirty="0">
                <a:latin typeface="Courier New"/>
                <a:cs typeface="Courier New"/>
              </a:rPr>
              <a:t>); /</a:t>
            </a:r>
            <a:r>
              <a:rPr lang="pl-PL" sz="1100" dirty="0" smtClean="0">
                <a:latin typeface="Courier New"/>
                <a:cs typeface="Courier New"/>
              </a:rPr>
              <a:t>*</a:t>
            </a:r>
            <a:r>
              <a:rPr lang="pl-PL" sz="1100" dirty="0" err="1" smtClean="0">
                <a:latin typeface="Courier New"/>
                <a:cs typeface="Courier New"/>
              </a:rPr>
              <a:t>make</a:t>
            </a:r>
            <a:r>
              <a:rPr lang="pl-PL" sz="1100" dirty="0" smtClean="0">
                <a:latin typeface="Courier New"/>
                <a:cs typeface="Courier New"/>
              </a:rPr>
              <a:t> </a:t>
            </a:r>
            <a:r>
              <a:rPr lang="pl-PL" sz="1100" dirty="0" err="1">
                <a:latin typeface="Courier New"/>
                <a:cs typeface="Courier New"/>
              </a:rPr>
              <a:t>ap</a:t>
            </a:r>
            <a:r>
              <a:rPr lang="pl-PL" sz="1100" dirty="0">
                <a:latin typeface="Courier New"/>
                <a:cs typeface="Courier New"/>
              </a:rPr>
              <a:t> point to 1st </a:t>
            </a:r>
            <a:r>
              <a:rPr lang="pl-PL" sz="1100" dirty="0" err="1">
                <a:latin typeface="Courier New"/>
                <a:cs typeface="Courier New"/>
              </a:rPr>
              <a:t>unnamed</a:t>
            </a:r>
            <a:r>
              <a:rPr lang="pl-PL" sz="1100" dirty="0">
                <a:latin typeface="Courier New"/>
                <a:cs typeface="Courier New"/>
              </a:rPr>
              <a:t> </a:t>
            </a:r>
            <a:r>
              <a:rPr lang="pl-PL" sz="1100" dirty="0" err="1">
                <a:latin typeface="Courier New"/>
                <a:cs typeface="Courier New"/>
              </a:rPr>
              <a:t>arg</a:t>
            </a:r>
            <a:r>
              <a:rPr lang="pl-PL" sz="1100" dirty="0">
                <a:latin typeface="Courier New"/>
                <a:cs typeface="Courier New"/>
              </a:rPr>
              <a:t> */</a:t>
            </a:r>
          </a:p>
          <a:p>
            <a:r>
              <a:rPr lang="de-DE" sz="1100" dirty="0">
                <a:latin typeface="Courier New"/>
                <a:cs typeface="Courier New"/>
              </a:rPr>
              <a:t>   </a:t>
            </a:r>
            <a:r>
              <a:rPr lang="de-DE" sz="1100" dirty="0" err="1">
                <a:latin typeface="Courier New"/>
                <a:cs typeface="Courier New"/>
              </a:rPr>
              <a:t>for</a:t>
            </a:r>
            <a:r>
              <a:rPr lang="de-DE" sz="1100" dirty="0">
                <a:latin typeface="Courier New"/>
                <a:cs typeface="Courier New"/>
              </a:rPr>
              <a:t> (p = </a:t>
            </a:r>
            <a:r>
              <a:rPr lang="de-DE" sz="1100" b="1" dirty="0" err="1">
                <a:latin typeface="Courier New"/>
                <a:cs typeface="Courier New"/>
              </a:rPr>
              <a:t>fmt</a:t>
            </a:r>
            <a:r>
              <a:rPr lang="de-DE" sz="1100" dirty="0">
                <a:latin typeface="Courier New"/>
                <a:cs typeface="Courier New"/>
              </a:rPr>
              <a:t>; *p; p++) </a:t>
            </a:r>
            <a:r>
              <a:rPr lang="de-DE" sz="1100" dirty="0" smtClean="0">
                <a:latin typeface="Courier New"/>
                <a:cs typeface="Courier New"/>
              </a:rPr>
              <a:t>{</a:t>
            </a:r>
            <a:endParaRPr lang="de-DE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cs typeface="Courier New"/>
              </a:rPr>
              <a:t>      if (*p != '</a:t>
            </a:r>
            <a:r>
              <a:rPr lang="en-US" sz="1100" dirty="0" smtClean="0">
                <a:latin typeface="Courier New"/>
                <a:cs typeface="Courier New"/>
              </a:rPr>
              <a:t>%’) </a:t>
            </a:r>
            <a:r>
              <a:rPr lang="de-DE" sz="1100" dirty="0" smtClean="0">
                <a:latin typeface="Courier New"/>
                <a:cs typeface="Courier New"/>
              </a:rPr>
              <a:t>{</a:t>
            </a:r>
            <a:endParaRPr lang="de-DE" sz="1100" dirty="0">
              <a:latin typeface="Courier New"/>
              <a:cs typeface="Courier New"/>
            </a:endParaRPr>
          </a:p>
          <a:p>
            <a:r>
              <a:rPr lang="ro-RO" sz="1100" dirty="0">
                <a:latin typeface="Courier New"/>
                <a:cs typeface="Courier New"/>
              </a:rPr>
              <a:t>         putchar(*p);</a:t>
            </a:r>
          </a:p>
          <a:p>
            <a:r>
              <a:rPr lang="ro-RO" sz="1100" dirty="0">
                <a:latin typeface="Courier New"/>
                <a:cs typeface="Courier New"/>
              </a:rPr>
              <a:t>         continue;</a:t>
            </a:r>
          </a:p>
          <a:p>
            <a:r>
              <a:rPr lang="de-DE" sz="1100" dirty="0">
                <a:latin typeface="Courier New"/>
                <a:cs typeface="Courier New"/>
              </a:rPr>
              <a:t>      }</a:t>
            </a:r>
          </a:p>
          <a:p>
            <a:r>
              <a:rPr lang="en-US" sz="1100" dirty="0">
                <a:latin typeface="Courier New"/>
                <a:cs typeface="Courier New"/>
              </a:rPr>
              <a:t>      switch (*++p</a:t>
            </a:r>
            <a:r>
              <a:rPr lang="en-US" sz="1100" dirty="0" smtClean="0">
                <a:latin typeface="Courier New"/>
                <a:cs typeface="Courier New"/>
              </a:rPr>
              <a:t>) </a:t>
            </a:r>
            <a:r>
              <a:rPr lang="de-DE" sz="1100" dirty="0" smtClean="0">
                <a:latin typeface="Courier New"/>
                <a:cs typeface="Courier New"/>
              </a:rPr>
              <a:t>{</a:t>
            </a:r>
            <a:endParaRPr lang="de-DE" sz="1100" dirty="0">
              <a:latin typeface="Courier New"/>
              <a:cs typeface="Courier New"/>
            </a:endParaRPr>
          </a:p>
          <a:p>
            <a:r>
              <a:rPr lang="ro-RO" sz="1100" dirty="0">
                <a:latin typeface="Courier New"/>
                <a:cs typeface="Courier New"/>
              </a:rPr>
              <a:t>         case 'd':</a:t>
            </a:r>
          </a:p>
          <a:p>
            <a:r>
              <a:rPr lang="de-DE" sz="1100" dirty="0">
                <a:latin typeface="Courier New"/>
                <a:cs typeface="Courier New"/>
              </a:rPr>
              <a:t>            </a:t>
            </a:r>
            <a:r>
              <a:rPr lang="de-DE" sz="1100" dirty="0" err="1">
                <a:latin typeface="Courier New"/>
                <a:cs typeface="Courier New"/>
              </a:rPr>
              <a:t>ival</a:t>
            </a:r>
            <a:r>
              <a:rPr lang="de-DE" sz="1100" dirty="0">
                <a:latin typeface="Courier New"/>
                <a:cs typeface="Courier New"/>
              </a:rPr>
              <a:t> = </a:t>
            </a:r>
            <a:r>
              <a:rPr lang="de-DE" sz="1100" b="1" dirty="0" err="1">
                <a:latin typeface="Courier New"/>
                <a:cs typeface="Courier New"/>
              </a:rPr>
              <a:t>va_arg</a:t>
            </a:r>
            <a:r>
              <a:rPr lang="de-DE" sz="1100" dirty="0">
                <a:latin typeface="Courier New"/>
                <a:cs typeface="Courier New"/>
              </a:rPr>
              <a:t>(</a:t>
            </a:r>
            <a:r>
              <a:rPr lang="de-DE" sz="1100" dirty="0" err="1">
                <a:latin typeface="Courier New"/>
                <a:cs typeface="Courier New"/>
              </a:rPr>
              <a:t>ap</a:t>
            </a:r>
            <a:r>
              <a:rPr lang="de-DE" sz="1100" dirty="0">
                <a:latin typeface="Courier New"/>
                <a:cs typeface="Courier New"/>
              </a:rPr>
              <a:t>, </a:t>
            </a:r>
            <a:r>
              <a:rPr lang="de-DE" sz="1100" dirty="0" err="1">
                <a:latin typeface="Courier New"/>
                <a:cs typeface="Courier New"/>
              </a:rPr>
              <a:t>int</a:t>
            </a:r>
            <a:r>
              <a:rPr lang="de-DE" sz="1100" dirty="0">
                <a:latin typeface="Courier New"/>
                <a:cs typeface="Courier New"/>
              </a:rPr>
              <a:t>);</a:t>
            </a:r>
          </a:p>
          <a:p>
            <a:r>
              <a:rPr lang="ro-RO" sz="1100" dirty="0">
                <a:latin typeface="Courier New"/>
                <a:cs typeface="Courier New"/>
              </a:rPr>
              <a:t>            </a:t>
            </a:r>
            <a:r>
              <a:rPr lang="ro-RO" sz="1100" dirty="0" smtClean="0">
                <a:latin typeface="Courier New"/>
                <a:cs typeface="Courier New"/>
              </a:rPr>
              <a:t>print_int(ival</a:t>
            </a:r>
            <a:r>
              <a:rPr lang="ro-RO" sz="1100" dirty="0">
                <a:latin typeface="Courier New"/>
                <a:cs typeface="Courier New"/>
              </a:rPr>
              <a:t>);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  break;</a:t>
            </a:r>
          </a:p>
          <a:p>
            <a:r>
              <a:rPr lang="ro-RO" sz="1100" dirty="0" smtClean="0">
                <a:latin typeface="Courier New"/>
                <a:cs typeface="Courier New"/>
              </a:rPr>
              <a:t>           |  | |  |  |</a:t>
            </a:r>
          </a:p>
          <a:p>
            <a:r>
              <a:rPr lang="ro-RO" sz="1100" dirty="0" smtClean="0">
                <a:latin typeface="Courier New"/>
                <a:cs typeface="Courier New"/>
              </a:rPr>
              <a:t>        case </a:t>
            </a:r>
            <a:r>
              <a:rPr lang="ro-RO" sz="1100" dirty="0">
                <a:latin typeface="Courier New"/>
                <a:cs typeface="Courier New"/>
              </a:rPr>
              <a:t>'s':</a:t>
            </a:r>
          </a:p>
          <a:p>
            <a:r>
              <a:rPr lang="de-DE" sz="1100" dirty="0">
                <a:latin typeface="Courier New"/>
                <a:cs typeface="Courier New"/>
              </a:rPr>
              <a:t>            </a:t>
            </a:r>
            <a:r>
              <a:rPr lang="de-DE" sz="1100" dirty="0" err="1">
                <a:latin typeface="Courier New"/>
                <a:cs typeface="Courier New"/>
              </a:rPr>
              <a:t>for</a:t>
            </a:r>
            <a:r>
              <a:rPr lang="de-DE" sz="1100" dirty="0">
                <a:latin typeface="Courier New"/>
                <a:cs typeface="Courier New"/>
              </a:rPr>
              <a:t> (</a:t>
            </a:r>
            <a:r>
              <a:rPr lang="de-DE" sz="1100" dirty="0" err="1">
                <a:latin typeface="Courier New"/>
                <a:cs typeface="Courier New"/>
              </a:rPr>
              <a:t>sval</a:t>
            </a:r>
            <a:r>
              <a:rPr lang="de-DE" sz="1100" dirty="0">
                <a:latin typeface="Courier New"/>
                <a:cs typeface="Courier New"/>
              </a:rPr>
              <a:t> = </a:t>
            </a:r>
            <a:r>
              <a:rPr lang="de-DE" sz="1100" b="1" dirty="0" err="1">
                <a:latin typeface="Courier New"/>
                <a:cs typeface="Courier New"/>
              </a:rPr>
              <a:t>va_arg</a:t>
            </a:r>
            <a:r>
              <a:rPr lang="de-DE" sz="1100" dirty="0">
                <a:latin typeface="Courier New"/>
                <a:cs typeface="Courier New"/>
              </a:rPr>
              <a:t>(</a:t>
            </a:r>
            <a:r>
              <a:rPr lang="de-DE" sz="1100" dirty="0" err="1">
                <a:latin typeface="Courier New"/>
                <a:cs typeface="Courier New"/>
              </a:rPr>
              <a:t>ap</a:t>
            </a:r>
            <a:r>
              <a:rPr lang="de-DE" sz="1100" dirty="0">
                <a:latin typeface="Courier New"/>
                <a:cs typeface="Courier New"/>
              </a:rPr>
              <a:t>, </a:t>
            </a:r>
            <a:r>
              <a:rPr lang="de-DE" sz="1100" dirty="0" err="1">
                <a:latin typeface="Courier New"/>
                <a:cs typeface="Courier New"/>
              </a:rPr>
              <a:t>char</a:t>
            </a:r>
            <a:r>
              <a:rPr lang="de-DE" sz="1100" dirty="0">
                <a:latin typeface="Courier New"/>
                <a:cs typeface="Courier New"/>
              </a:rPr>
              <a:t> *); *</a:t>
            </a:r>
            <a:r>
              <a:rPr lang="de-DE" sz="1100" dirty="0" err="1">
                <a:latin typeface="Courier New"/>
                <a:cs typeface="Courier New"/>
              </a:rPr>
              <a:t>sval</a:t>
            </a:r>
            <a:r>
              <a:rPr lang="de-DE" sz="1100" dirty="0">
                <a:latin typeface="Courier New"/>
                <a:cs typeface="Courier New"/>
              </a:rPr>
              <a:t>; </a:t>
            </a:r>
            <a:r>
              <a:rPr lang="de-DE" sz="1100" dirty="0" err="1">
                <a:latin typeface="Courier New"/>
                <a:cs typeface="Courier New"/>
              </a:rPr>
              <a:t>sval</a:t>
            </a:r>
            <a:r>
              <a:rPr lang="de-DE" sz="1100" dirty="0">
                <a:latin typeface="Courier New"/>
                <a:cs typeface="Courier New"/>
              </a:rPr>
              <a:t>++)</a:t>
            </a:r>
          </a:p>
          <a:p>
            <a:r>
              <a:rPr lang="ro-RO" sz="1100" dirty="0">
                <a:latin typeface="Courier New"/>
                <a:cs typeface="Courier New"/>
              </a:rPr>
              <a:t>            putchar(*sval);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  break;</a:t>
            </a:r>
          </a:p>
          <a:p>
            <a:r>
              <a:rPr lang="ro-RO" sz="1100" dirty="0">
                <a:latin typeface="Courier New"/>
                <a:cs typeface="Courier New"/>
              </a:rPr>
              <a:t>        default:</a:t>
            </a:r>
          </a:p>
          <a:p>
            <a:r>
              <a:rPr lang="ro-RO" sz="1100" dirty="0">
                <a:latin typeface="Courier New"/>
                <a:cs typeface="Courier New"/>
              </a:rPr>
              <a:t>            putchar(*p);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  break;</a:t>
            </a:r>
          </a:p>
          <a:p>
            <a:r>
              <a:rPr lang="de-DE" sz="1100" dirty="0">
                <a:latin typeface="Courier New"/>
                <a:cs typeface="Courier New"/>
              </a:rPr>
              <a:t>      }</a:t>
            </a:r>
          </a:p>
          <a:p>
            <a:r>
              <a:rPr lang="de-DE" sz="1100" dirty="0">
                <a:latin typeface="Courier New"/>
                <a:cs typeface="Courier New"/>
              </a:rPr>
              <a:t>   }</a:t>
            </a:r>
          </a:p>
          <a:p>
            <a:r>
              <a:rPr lang="de-DE" sz="1100" dirty="0">
                <a:latin typeface="Courier New"/>
                <a:cs typeface="Courier New"/>
              </a:rPr>
              <a:t>   </a:t>
            </a:r>
            <a:r>
              <a:rPr lang="de-DE" sz="1100" b="1" dirty="0" err="1">
                <a:latin typeface="Courier New"/>
                <a:cs typeface="Courier New"/>
              </a:rPr>
              <a:t>va_end</a:t>
            </a:r>
            <a:r>
              <a:rPr lang="de-DE" sz="1100" dirty="0">
                <a:latin typeface="Courier New"/>
                <a:cs typeface="Courier New"/>
              </a:rPr>
              <a:t>(</a:t>
            </a:r>
            <a:r>
              <a:rPr lang="de-DE" sz="1100" dirty="0" err="1">
                <a:latin typeface="Courier New"/>
                <a:cs typeface="Courier New"/>
              </a:rPr>
              <a:t>ap</a:t>
            </a:r>
            <a:r>
              <a:rPr lang="de-DE" sz="1100" dirty="0">
                <a:latin typeface="Courier New"/>
                <a:cs typeface="Courier New"/>
              </a:rPr>
              <a:t>); /* clean </a:t>
            </a:r>
            <a:r>
              <a:rPr lang="de-DE" sz="1100" dirty="0" err="1">
                <a:latin typeface="Courier New"/>
                <a:cs typeface="Courier New"/>
              </a:rPr>
              <a:t>up</a:t>
            </a:r>
            <a:r>
              <a:rPr lang="de-DE" sz="1100" dirty="0">
                <a:latin typeface="Courier New"/>
                <a:cs typeface="Courier New"/>
              </a:rPr>
              <a:t> </a:t>
            </a:r>
            <a:r>
              <a:rPr lang="de-DE" sz="1100" dirty="0" err="1">
                <a:latin typeface="Courier New"/>
                <a:cs typeface="Courier New"/>
              </a:rPr>
              <a:t>when</a:t>
            </a:r>
            <a:r>
              <a:rPr lang="de-DE" sz="1100" dirty="0">
                <a:latin typeface="Courier New"/>
                <a:cs typeface="Courier New"/>
              </a:rPr>
              <a:t> </a:t>
            </a:r>
            <a:r>
              <a:rPr lang="de-DE" sz="1100" dirty="0" err="1">
                <a:latin typeface="Courier New"/>
                <a:cs typeface="Courier New"/>
              </a:rPr>
              <a:t>done</a:t>
            </a:r>
            <a:r>
              <a:rPr lang="de-DE" sz="1100" dirty="0">
                <a:latin typeface="Courier New"/>
                <a:cs typeface="Courier New"/>
              </a:rPr>
              <a:t> */</a:t>
            </a:r>
          </a:p>
          <a:p>
            <a:r>
              <a:rPr lang="de-DE" sz="11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711950" y="382292"/>
            <a:ext cx="1676400" cy="24393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711950" y="831981"/>
            <a:ext cx="1676400" cy="208006"/>
          </a:xfrm>
          <a:prstGeom prst="rect">
            <a:avLst/>
          </a:prstGeom>
          <a:solidFill>
            <a:srgbClr val="D7E4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718300" y="1449919"/>
            <a:ext cx="1676400" cy="285750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6711950" y="2021547"/>
            <a:ext cx="1676400" cy="514350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Locals of function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711950" y="1735798"/>
            <a:ext cx="1676400" cy="285750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prev</a:t>
            </a:r>
            <a:r>
              <a:rPr lang="en-US" sz="1600" dirty="0"/>
              <a:t> frame pointer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52231" y="105292"/>
            <a:ext cx="665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tack </a:t>
            </a:r>
            <a:endParaRPr lang="en-US" dirty="0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6711950" y="1039700"/>
            <a:ext cx="1676400" cy="208006"/>
          </a:xfrm>
          <a:prstGeom prst="rect">
            <a:avLst/>
          </a:prstGeom>
          <a:solidFill>
            <a:srgbClr val="D7E4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6718300" y="1241914"/>
            <a:ext cx="1676400" cy="2080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ptr</a:t>
            </a:r>
            <a:r>
              <a:rPr lang="en-US" dirty="0" smtClean="0"/>
              <a:t> to </a:t>
            </a:r>
            <a:r>
              <a:rPr lang="en-US" dirty="0" err="1" smtClean="0"/>
              <a:t>fmt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6711950" y="627296"/>
            <a:ext cx="1676400" cy="208006"/>
          </a:xfrm>
          <a:prstGeom prst="rect">
            <a:avLst/>
          </a:prstGeom>
          <a:solidFill>
            <a:srgbClr val="D7E4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56063" y="4406481"/>
            <a:ext cx="4904204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a b c store %d %d %s respectively\n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62075" y="1151147"/>
            <a:ext cx="4381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60600" y="4033656"/>
            <a:ext cx="0" cy="372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07628" y="3711363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73820" y="912558"/>
            <a:ext cx="41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66737" y="1735798"/>
            <a:ext cx="3727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02463" y="3556188"/>
            <a:ext cx="148588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This is c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593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311" y="234239"/>
            <a:ext cx="6533444" cy="483209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Courier New"/>
                <a:cs typeface="Courier New"/>
              </a:rPr>
              <a:t>void </a:t>
            </a:r>
            <a:r>
              <a:rPr lang="en-US" sz="1100" b="1" dirty="0" err="1" smtClean="0">
                <a:latin typeface="Courier New"/>
                <a:cs typeface="Courier New"/>
              </a:rPr>
              <a:t>printf</a:t>
            </a:r>
            <a:r>
              <a:rPr lang="en-US" sz="1100" b="1" dirty="0">
                <a:latin typeface="Courier New"/>
                <a:cs typeface="Courier New"/>
              </a:rPr>
              <a:t>(char *</a:t>
            </a:r>
            <a:r>
              <a:rPr lang="en-US" sz="1100" b="1" dirty="0" err="1">
                <a:latin typeface="Courier New"/>
                <a:cs typeface="Courier New"/>
              </a:rPr>
              <a:t>fmt</a:t>
            </a:r>
            <a:r>
              <a:rPr lang="en-US" sz="1100" b="1" dirty="0">
                <a:latin typeface="Courier New"/>
                <a:cs typeface="Courier New"/>
              </a:rPr>
              <a:t>, ...</a:t>
            </a:r>
            <a:r>
              <a:rPr lang="en-US" sz="1100" b="1" dirty="0" smtClean="0">
                <a:latin typeface="Courier New"/>
                <a:cs typeface="Courier New"/>
              </a:rPr>
              <a:t>)</a:t>
            </a:r>
            <a:r>
              <a:rPr lang="en-US" sz="1100" dirty="0" smtClean="0">
                <a:latin typeface="Courier New"/>
                <a:cs typeface="Courier New"/>
              </a:rPr>
              <a:t>{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cs typeface="Courier New"/>
              </a:rPr>
              <a:t>   </a:t>
            </a:r>
            <a:r>
              <a:rPr lang="en-US" sz="1100" b="1" dirty="0" err="1">
                <a:latin typeface="Courier New"/>
                <a:cs typeface="Courier New"/>
              </a:rPr>
              <a:t>va_list</a:t>
            </a:r>
            <a:r>
              <a:rPr lang="en-US" sz="1100" dirty="0">
                <a:latin typeface="Courier New"/>
                <a:cs typeface="Courier New"/>
              </a:rPr>
              <a:t> </a:t>
            </a:r>
            <a:r>
              <a:rPr lang="en-US" sz="1100" dirty="0" err="1">
                <a:latin typeface="Courier New"/>
                <a:cs typeface="Courier New"/>
              </a:rPr>
              <a:t>ap</a:t>
            </a:r>
            <a:r>
              <a:rPr lang="en-US" sz="1100" dirty="0">
                <a:latin typeface="Courier New"/>
                <a:cs typeface="Courier New"/>
              </a:rPr>
              <a:t>; </a:t>
            </a:r>
            <a:r>
              <a:rPr lang="en-US" sz="1100" dirty="0">
                <a:solidFill>
                  <a:srgbClr val="FF6600"/>
                </a:solidFill>
                <a:latin typeface="Courier New"/>
                <a:cs typeface="Courier New"/>
              </a:rPr>
              <a:t>/* points to each unnamed </a:t>
            </a:r>
            <a:r>
              <a:rPr lang="en-US" sz="1100" dirty="0" err="1">
                <a:solidFill>
                  <a:srgbClr val="FF6600"/>
                </a:solidFill>
                <a:latin typeface="Courier New"/>
                <a:cs typeface="Courier New"/>
              </a:rPr>
              <a:t>arg</a:t>
            </a:r>
            <a:r>
              <a:rPr lang="en-US" sz="1100" dirty="0">
                <a:solidFill>
                  <a:srgbClr val="FF6600"/>
                </a:solidFill>
                <a:latin typeface="Courier New"/>
                <a:cs typeface="Courier New"/>
              </a:rPr>
              <a:t> in turn */</a:t>
            </a:r>
          </a:p>
          <a:p>
            <a:r>
              <a:rPr lang="pl-PL" sz="1100" dirty="0">
                <a:latin typeface="Courier New"/>
                <a:cs typeface="Courier New"/>
              </a:rPr>
              <a:t>   char *p, *</a:t>
            </a:r>
            <a:r>
              <a:rPr lang="pl-PL" sz="1100" dirty="0" err="1">
                <a:latin typeface="Courier New"/>
                <a:cs typeface="Courier New"/>
              </a:rPr>
              <a:t>sval</a:t>
            </a:r>
            <a:r>
              <a:rPr lang="pl-PL" sz="1100" dirty="0" smtClean="0">
                <a:latin typeface="Courier New"/>
                <a:cs typeface="Courier New"/>
              </a:rPr>
              <a:t>; </a:t>
            </a:r>
            <a:r>
              <a:rPr lang="en-US" sz="1100" dirty="0">
                <a:solidFill>
                  <a:srgbClr val="FF6600"/>
                </a:solidFill>
                <a:latin typeface="Courier New"/>
                <a:cs typeface="Courier New"/>
              </a:rPr>
              <a:t>/* </a:t>
            </a:r>
            <a:r>
              <a:rPr lang="en-US" sz="1100" dirty="0" smtClean="0">
                <a:solidFill>
                  <a:srgbClr val="FF6600"/>
                </a:solidFill>
                <a:latin typeface="Courier New"/>
                <a:cs typeface="Courier New"/>
              </a:rPr>
              <a:t>p points to the format string </a:t>
            </a:r>
            <a:r>
              <a:rPr lang="en-US" sz="1100" dirty="0" err="1" smtClean="0">
                <a:solidFill>
                  <a:srgbClr val="FF6600"/>
                </a:solidFill>
                <a:latin typeface="Courier New"/>
                <a:cs typeface="Courier New"/>
              </a:rPr>
              <a:t>fmt</a:t>
            </a:r>
            <a:r>
              <a:rPr lang="en-US" sz="1100" dirty="0" smtClean="0">
                <a:solidFill>
                  <a:srgbClr val="FF6600"/>
                </a:solidFill>
                <a:latin typeface="Courier New"/>
                <a:cs typeface="Courier New"/>
              </a:rPr>
              <a:t> *</a:t>
            </a:r>
            <a:r>
              <a:rPr lang="en-US" sz="1100" dirty="0">
                <a:solidFill>
                  <a:srgbClr val="FF6600"/>
                </a:solidFill>
                <a:latin typeface="Courier New"/>
                <a:cs typeface="Courier New"/>
              </a:rPr>
              <a:t>/</a:t>
            </a:r>
            <a:endParaRPr lang="pl-PL" sz="1100" dirty="0">
              <a:latin typeface="Courier New"/>
              <a:cs typeface="Courier New"/>
            </a:endParaRPr>
          </a:p>
          <a:p>
            <a:r>
              <a:rPr lang="pl-PL" sz="1100" dirty="0">
                <a:latin typeface="Courier New"/>
                <a:cs typeface="Courier New"/>
              </a:rPr>
              <a:t>   </a:t>
            </a:r>
            <a:r>
              <a:rPr lang="pl-PL" sz="1100" dirty="0" err="1">
                <a:latin typeface="Courier New"/>
                <a:cs typeface="Courier New"/>
              </a:rPr>
              <a:t>int</a:t>
            </a:r>
            <a:r>
              <a:rPr lang="pl-PL" sz="1100" dirty="0">
                <a:latin typeface="Courier New"/>
                <a:cs typeface="Courier New"/>
              </a:rPr>
              <a:t> </a:t>
            </a:r>
            <a:r>
              <a:rPr lang="pl-PL" sz="1100" dirty="0" err="1">
                <a:latin typeface="Courier New"/>
                <a:cs typeface="Courier New"/>
              </a:rPr>
              <a:t>ival</a:t>
            </a:r>
            <a:r>
              <a:rPr lang="pl-PL" sz="1100" dirty="0">
                <a:latin typeface="Courier New"/>
                <a:cs typeface="Courier New"/>
              </a:rPr>
              <a:t>;</a:t>
            </a:r>
          </a:p>
          <a:p>
            <a:r>
              <a:rPr lang="pl-PL" sz="1100" dirty="0">
                <a:latin typeface="Courier New"/>
                <a:cs typeface="Courier New"/>
              </a:rPr>
              <a:t>   </a:t>
            </a:r>
            <a:r>
              <a:rPr lang="pl-PL" sz="1100" dirty="0" err="1">
                <a:latin typeface="Courier New"/>
                <a:cs typeface="Courier New"/>
              </a:rPr>
              <a:t>double</a:t>
            </a:r>
            <a:r>
              <a:rPr lang="pl-PL" sz="1100" dirty="0">
                <a:latin typeface="Courier New"/>
                <a:cs typeface="Courier New"/>
              </a:rPr>
              <a:t> </a:t>
            </a:r>
            <a:r>
              <a:rPr lang="pl-PL" sz="1100" dirty="0" err="1">
                <a:latin typeface="Courier New"/>
                <a:cs typeface="Courier New"/>
              </a:rPr>
              <a:t>dval</a:t>
            </a:r>
            <a:r>
              <a:rPr lang="pl-PL" sz="1100" dirty="0">
                <a:latin typeface="Courier New"/>
                <a:cs typeface="Courier New"/>
              </a:rPr>
              <a:t>;</a:t>
            </a:r>
          </a:p>
          <a:p>
            <a:r>
              <a:rPr lang="pl-PL" sz="1100" dirty="0">
                <a:latin typeface="Courier New"/>
                <a:cs typeface="Courier New"/>
              </a:rPr>
              <a:t>   </a:t>
            </a:r>
            <a:r>
              <a:rPr lang="pl-PL" sz="1100" b="1" dirty="0" err="1">
                <a:latin typeface="Courier New"/>
                <a:cs typeface="Courier New"/>
              </a:rPr>
              <a:t>va_start</a:t>
            </a:r>
            <a:r>
              <a:rPr lang="pl-PL" sz="1100" dirty="0">
                <a:latin typeface="Courier New"/>
                <a:cs typeface="Courier New"/>
              </a:rPr>
              <a:t>(</a:t>
            </a:r>
            <a:r>
              <a:rPr lang="pl-PL" sz="1100" dirty="0" err="1">
                <a:latin typeface="Courier New"/>
                <a:cs typeface="Courier New"/>
              </a:rPr>
              <a:t>ap</a:t>
            </a:r>
            <a:r>
              <a:rPr lang="pl-PL" sz="1100" dirty="0">
                <a:latin typeface="Courier New"/>
                <a:cs typeface="Courier New"/>
              </a:rPr>
              <a:t>, </a:t>
            </a:r>
            <a:r>
              <a:rPr lang="pl-PL" sz="1100" dirty="0" err="1">
                <a:latin typeface="Courier New"/>
                <a:cs typeface="Courier New"/>
              </a:rPr>
              <a:t>fmt</a:t>
            </a:r>
            <a:r>
              <a:rPr lang="pl-PL" sz="1100" dirty="0">
                <a:latin typeface="Courier New"/>
                <a:cs typeface="Courier New"/>
              </a:rPr>
              <a:t>); /</a:t>
            </a:r>
            <a:r>
              <a:rPr lang="pl-PL" sz="1100" dirty="0" smtClean="0">
                <a:latin typeface="Courier New"/>
                <a:cs typeface="Courier New"/>
              </a:rPr>
              <a:t>*</a:t>
            </a:r>
            <a:r>
              <a:rPr lang="pl-PL" sz="1100" dirty="0" err="1" smtClean="0">
                <a:latin typeface="Courier New"/>
                <a:cs typeface="Courier New"/>
              </a:rPr>
              <a:t>make</a:t>
            </a:r>
            <a:r>
              <a:rPr lang="pl-PL" sz="1100" dirty="0" smtClean="0">
                <a:latin typeface="Courier New"/>
                <a:cs typeface="Courier New"/>
              </a:rPr>
              <a:t> </a:t>
            </a:r>
            <a:r>
              <a:rPr lang="pl-PL" sz="1100" dirty="0" err="1">
                <a:latin typeface="Courier New"/>
                <a:cs typeface="Courier New"/>
              </a:rPr>
              <a:t>ap</a:t>
            </a:r>
            <a:r>
              <a:rPr lang="pl-PL" sz="1100" dirty="0">
                <a:latin typeface="Courier New"/>
                <a:cs typeface="Courier New"/>
              </a:rPr>
              <a:t> point to 1st </a:t>
            </a:r>
            <a:r>
              <a:rPr lang="pl-PL" sz="1100" dirty="0" err="1">
                <a:latin typeface="Courier New"/>
                <a:cs typeface="Courier New"/>
              </a:rPr>
              <a:t>unnamed</a:t>
            </a:r>
            <a:r>
              <a:rPr lang="pl-PL" sz="1100" dirty="0">
                <a:latin typeface="Courier New"/>
                <a:cs typeface="Courier New"/>
              </a:rPr>
              <a:t> </a:t>
            </a:r>
            <a:r>
              <a:rPr lang="pl-PL" sz="1100" dirty="0" err="1">
                <a:latin typeface="Courier New"/>
                <a:cs typeface="Courier New"/>
              </a:rPr>
              <a:t>arg</a:t>
            </a:r>
            <a:r>
              <a:rPr lang="pl-PL" sz="1100" dirty="0">
                <a:latin typeface="Courier New"/>
                <a:cs typeface="Courier New"/>
              </a:rPr>
              <a:t> */</a:t>
            </a:r>
          </a:p>
          <a:p>
            <a:r>
              <a:rPr lang="de-DE" sz="1100" dirty="0">
                <a:latin typeface="Courier New"/>
                <a:cs typeface="Courier New"/>
              </a:rPr>
              <a:t>   </a:t>
            </a:r>
            <a:r>
              <a:rPr lang="de-DE" sz="1100" dirty="0" err="1">
                <a:latin typeface="Courier New"/>
                <a:cs typeface="Courier New"/>
              </a:rPr>
              <a:t>for</a:t>
            </a:r>
            <a:r>
              <a:rPr lang="de-DE" sz="1100" dirty="0">
                <a:latin typeface="Courier New"/>
                <a:cs typeface="Courier New"/>
              </a:rPr>
              <a:t> (p = </a:t>
            </a:r>
            <a:r>
              <a:rPr lang="de-DE" sz="1100" b="1" dirty="0" err="1">
                <a:latin typeface="Courier New"/>
                <a:cs typeface="Courier New"/>
              </a:rPr>
              <a:t>fmt</a:t>
            </a:r>
            <a:r>
              <a:rPr lang="de-DE" sz="1100" dirty="0">
                <a:latin typeface="Courier New"/>
                <a:cs typeface="Courier New"/>
              </a:rPr>
              <a:t>; *p; p++) </a:t>
            </a:r>
            <a:r>
              <a:rPr lang="de-DE" sz="1100" dirty="0" smtClean="0">
                <a:latin typeface="Courier New"/>
                <a:cs typeface="Courier New"/>
              </a:rPr>
              <a:t>{</a:t>
            </a:r>
            <a:endParaRPr lang="de-DE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cs typeface="Courier New"/>
              </a:rPr>
              <a:t>      if (*p != '</a:t>
            </a:r>
            <a:r>
              <a:rPr lang="en-US" sz="1100" dirty="0" smtClean="0">
                <a:latin typeface="Courier New"/>
                <a:cs typeface="Courier New"/>
              </a:rPr>
              <a:t>%’) </a:t>
            </a:r>
            <a:r>
              <a:rPr lang="de-DE" sz="1100" dirty="0" smtClean="0">
                <a:latin typeface="Courier New"/>
                <a:cs typeface="Courier New"/>
              </a:rPr>
              <a:t>{</a:t>
            </a:r>
            <a:endParaRPr lang="de-DE" sz="1100" dirty="0">
              <a:latin typeface="Courier New"/>
              <a:cs typeface="Courier New"/>
            </a:endParaRPr>
          </a:p>
          <a:p>
            <a:r>
              <a:rPr lang="ro-RO" sz="1100" dirty="0">
                <a:latin typeface="Courier New"/>
                <a:cs typeface="Courier New"/>
              </a:rPr>
              <a:t>         putchar(*p);</a:t>
            </a:r>
          </a:p>
          <a:p>
            <a:r>
              <a:rPr lang="ro-RO" sz="1100" dirty="0">
                <a:latin typeface="Courier New"/>
                <a:cs typeface="Courier New"/>
              </a:rPr>
              <a:t>         continue;</a:t>
            </a:r>
          </a:p>
          <a:p>
            <a:r>
              <a:rPr lang="de-DE" sz="1100" dirty="0">
                <a:latin typeface="Courier New"/>
                <a:cs typeface="Courier New"/>
              </a:rPr>
              <a:t>      }</a:t>
            </a:r>
          </a:p>
          <a:p>
            <a:r>
              <a:rPr lang="en-US" sz="1100" dirty="0">
                <a:latin typeface="Courier New"/>
                <a:cs typeface="Courier New"/>
              </a:rPr>
              <a:t>      switch (*++p</a:t>
            </a:r>
            <a:r>
              <a:rPr lang="en-US" sz="1100" dirty="0" smtClean="0">
                <a:latin typeface="Courier New"/>
                <a:cs typeface="Courier New"/>
              </a:rPr>
              <a:t>) </a:t>
            </a:r>
            <a:r>
              <a:rPr lang="de-DE" sz="1100" dirty="0" smtClean="0">
                <a:latin typeface="Courier New"/>
                <a:cs typeface="Courier New"/>
              </a:rPr>
              <a:t>{</a:t>
            </a:r>
            <a:endParaRPr lang="de-DE" sz="1100" dirty="0">
              <a:latin typeface="Courier New"/>
              <a:cs typeface="Courier New"/>
            </a:endParaRPr>
          </a:p>
          <a:p>
            <a:r>
              <a:rPr lang="ro-RO" sz="1100" dirty="0">
                <a:latin typeface="Courier New"/>
                <a:cs typeface="Courier New"/>
              </a:rPr>
              <a:t>         case 'd':</a:t>
            </a:r>
          </a:p>
          <a:p>
            <a:r>
              <a:rPr lang="de-DE" sz="1100" dirty="0">
                <a:latin typeface="Courier New"/>
                <a:cs typeface="Courier New"/>
              </a:rPr>
              <a:t>            </a:t>
            </a:r>
            <a:r>
              <a:rPr lang="de-DE" sz="1100" dirty="0" err="1">
                <a:latin typeface="Courier New"/>
                <a:cs typeface="Courier New"/>
              </a:rPr>
              <a:t>ival</a:t>
            </a:r>
            <a:r>
              <a:rPr lang="de-DE" sz="1100" dirty="0">
                <a:latin typeface="Courier New"/>
                <a:cs typeface="Courier New"/>
              </a:rPr>
              <a:t> = </a:t>
            </a:r>
            <a:r>
              <a:rPr lang="de-DE" sz="1100" b="1" dirty="0" err="1">
                <a:latin typeface="Courier New"/>
                <a:cs typeface="Courier New"/>
              </a:rPr>
              <a:t>va_arg</a:t>
            </a:r>
            <a:r>
              <a:rPr lang="de-DE" sz="1100" dirty="0">
                <a:latin typeface="Courier New"/>
                <a:cs typeface="Courier New"/>
              </a:rPr>
              <a:t>(</a:t>
            </a:r>
            <a:r>
              <a:rPr lang="de-DE" sz="1100" dirty="0" err="1">
                <a:latin typeface="Courier New"/>
                <a:cs typeface="Courier New"/>
              </a:rPr>
              <a:t>ap</a:t>
            </a:r>
            <a:r>
              <a:rPr lang="de-DE" sz="1100" dirty="0">
                <a:latin typeface="Courier New"/>
                <a:cs typeface="Courier New"/>
              </a:rPr>
              <a:t>, </a:t>
            </a:r>
            <a:r>
              <a:rPr lang="de-DE" sz="1100" dirty="0" err="1">
                <a:latin typeface="Courier New"/>
                <a:cs typeface="Courier New"/>
              </a:rPr>
              <a:t>int</a:t>
            </a:r>
            <a:r>
              <a:rPr lang="de-DE" sz="1100" dirty="0">
                <a:latin typeface="Courier New"/>
                <a:cs typeface="Courier New"/>
              </a:rPr>
              <a:t>);</a:t>
            </a:r>
          </a:p>
          <a:p>
            <a:r>
              <a:rPr lang="ro-RO" sz="1100" dirty="0">
                <a:latin typeface="Courier New"/>
                <a:cs typeface="Courier New"/>
              </a:rPr>
              <a:t>            </a:t>
            </a:r>
            <a:r>
              <a:rPr lang="ro-RO" sz="1100" dirty="0" smtClean="0">
                <a:latin typeface="Courier New"/>
                <a:cs typeface="Courier New"/>
              </a:rPr>
              <a:t>print_int(ival</a:t>
            </a:r>
            <a:r>
              <a:rPr lang="ro-RO" sz="1100" dirty="0">
                <a:latin typeface="Courier New"/>
                <a:cs typeface="Courier New"/>
              </a:rPr>
              <a:t>);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  break;</a:t>
            </a:r>
          </a:p>
          <a:p>
            <a:r>
              <a:rPr lang="ro-RO" sz="1100" dirty="0" smtClean="0">
                <a:latin typeface="Courier New"/>
                <a:cs typeface="Courier New"/>
              </a:rPr>
              <a:t>           |  | |  |  |</a:t>
            </a:r>
          </a:p>
          <a:p>
            <a:r>
              <a:rPr lang="ro-RO" sz="1100" dirty="0" smtClean="0">
                <a:latin typeface="Courier New"/>
                <a:cs typeface="Courier New"/>
              </a:rPr>
              <a:t>        case </a:t>
            </a:r>
            <a:r>
              <a:rPr lang="ro-RO" sz="1100" dirty="0">
                <a:latin typeface="Courier New"/>
                <a:cs typeface="Courier New"/>
              </a:rPr>
              <a:t>'s':</a:t>
            </a:r>
          </a:p>
          <a:p>
            <a:r>
              <a:rPr lang="de-DE" sz="1100" dirty="0">
                <a:latin typeface="Courier New"/>
                <a:cs typeface="Courier New"/>
              </a:rPr>
              <a:t>            </a:t>
            </a:r>
            <a:r>
              <a:rPr lang="de-DE" sz="1100" dirty="0" err="1">
                <a:latin typeface="Courier New"/>
                <a:cs typeface="Courier New"/>
              </a:rPr>
              <a:t>for</a:t>
            </a:r>
            <a:r>
              <a:rPr lang="de-DE" sz="1100" dirty="0">
                <a:latin typeface="Courier New"/>
                <a:cs typeface="Courier New"/>
              </a:rPr>
              <a:t> (</a:t>
            </a:r>
            <a:r>
              <a:rPr lang="de-DE" sz="1100" dirty="0" err="1">
                <a:latin typeface="Courier New"/>
                <a:cs typeface="Courier New"/>
              </a:rPr>
              <a:t>sval</a:t>
            </a:r>
            <a:r>
              <a:rPr lang="de-DE" sz="1100" dirty="0">
                <a:latin typeface="Courier New"/>
                <a:cs typeface="Courier New"/>
              </a:rPr>
              <a:t> = </a:t>
            </a:r>
            <a:r>
              <a:rPr lang="de-DE" sz="1100" b="1" dirty="0" err="1">
                <a:latin typeface="Courier New"/>
                <a:cs typeface="Courier New"/>
              </a:rPr>
              <a:t>va_arg</a:t>
            </a:r>
            <a:r>
              <a:rPr lang="de-DE" sz="1100" dirty="0">
                <a:latin typeface="Courier New"/>
                <a:cs typeface="Courier New"/>
              </a:rPr>
              <a:t>(</a:t>
            </a:r>
            <a:r>
              <a:rPr lang="de-DE" sz="1100" dirty="0" err="1">
                <a:latin typeface="Courier New"/>
                <a:cs typeface="Courier New"/>
              </a:rPr>
              <a:t>ap</a:t>
            </a:r>
            <a:r>
              <a:rPr lang="de-DE" sz="1100" dirty="0">
                <a:latin typeface="Courier New"/>
                <a:cs typeface="Courier New"/>
              </a:rPr>
              <a:t>, </a:t>
            </a:r>
            <a:r>
              <a:rPr lang="de-DE" sz="1100" dirty="0" err="1">
                <a:latin typeface="Courier New"/>
                <a:cs typeface="Courier New"/>
              </a:rPr>
              <a:t>char</a:t>
            </a:r>
            <a:r>
              <a:rPr lang="de-DE" sz="1100" dirty="0">
                <a:latin typeface="Courier New"/>
                <a:cs typeface="Courier New"/>
              </a:rPr>
              <a:t> *); *</a:t>
            </a:r>
            <a:r>
              <a:rPr lang="de-DE" sz="1100" dirty="0" err="1">
                <a:latin typeface="Courier New"/>
                <a:cs typeface="Courier New"/>
              </a:rPr>
              <a:t>sval</a:t>
            </a:r>
            <a:r>
              <a:rPr lang="de-DE" sz="1100" dirty="0">
                <a:latin typeface="Courier New"/>
                <a:cs typeface="Courier New"/>
              </a:rPr>
              <a:t>; </a:t>
            </a:r>
            <a:r>
              <a:rPr lang="de-DE" sz="1100" dirty="0" err="1">
                <a:latin typeface="Courier New"/>
                <a:cs typeface="Courier New"/>
              </a:rPr>
              <a:t>sval</a:t>
            </a:r>
            <a:r>
              <a:rPr lang="de-DE" sz="1100" dirty="0">
                <a:latin typeface="Courier New"/>
                <a:cs typeface="Courier New"/>
              </a:rPr>
              <a:t>++)</a:t>
            </a:r>
          </a:p>
          <a:p>
            <a:r>
              <a:rPr lang="ro-RO" sz="1100" dirty="0">
                <a:latin typeface="Courier New"/>
                <a:cs typeface="Courier New"/>
              </a:rPr>
              <a:t>            putchar(*sval);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  break;</a:t>
            </a:r>
          </a:p>
          <a:p>
            <a:r>
              <a:rPr lang="ro-RO" sz="1100" dirty="0">
                <a:latin typeface="Courier New"/>
                <a:cs typeface="Courier New"/>
              </a:rPr>
              <a:t>        default:</a:t>
            </a:r>
          </a:p>
          <a:p>
            <a:r>
              <a:rPr lang="ro-RO" sz="1100" dirty="0">
                <a:latin typeface="Courier New"/>
                <a:cs typeface="Courier New"/>
              </a:rPr>
              <a:t>            putchar(*p);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  break;</a:t>
            </a:r>
          </a:p>
          <a:p>
            <a:r>
              <a:rPr lang="de-DE" sz="1100" dirty="0">
                <a:latin typeface="Courier New"/>
                <a:cs typeface="Courier New"/>
              </a:rPr>
              <a:t>      }</a:t>
            </a:r>
          </a:p>
          <a:p>
            <a:r>
              <a:rPr lang="de-DE" sz="1100" dirty="0">
                <a:latin typeface="Courier New"/>
                <a:cs typeface="Courier New"/>
              </a:rPr>
              <a:t>   }</a:t>
            </a:r>
          </a:p>
          <a:p>
            <a:r>
              <a:rPr lang="de-DE" sz="1100" dirty="0">
                <a:latin typeface="Courier New"/>
                <a:cs typeface="Courier New"/>
              </a:rPr>
              <a:t>   </a:t>
            </a:r>
            <a:r>
              <a:rPr lang="de-DE" sz="1100" b="1" dirty="0" err="1">
                <a:latin typeface="Courier New"/>
                <a:cs typeface="Courier New"/>
              </a:rPr>
              <a:t>va_end</a:t>
            </a:r>
            <a:r>
              <a:rPr lang="de-DE" sz="1100" dirty="0">
                <a:latin typeface="Courier New"/>
                <a:cs typeface="Courier New"/>
              </a:rPr>
              <a:t>(</a:t>
            </a:r>
            <a:r>
              <a:rPr lang="de-DE" sz="1100" dirty="0" err="1">
                <a:latin typeface="Courier New"/>
                <a:cs typeface="Courier New"/>
              </a:rPr>
              <a:t>ap</a:t>
            </a:r>
            <a:r>
              <a:rPr lang="de-DE" sz="1100" dirty="0">
                <a:latin typeface="Courier New"/>
                <a:cs typeface="Courier New"/>
              </a:rPr>
              <a:t>); /* clean </a:t>
            </a:r>
            <a:r>
              <a:rPr lang="de-DE" sz="1100" dirty="0" err="1">
                <a:latin typeface="Courier New"/>
                <a:cs typeface="Courier New"/>
              </a:rPr>
              <a:t>up</a:t>
            </a:r>
            <a:r>
              <a:rPr lang="de-DE" sz="1100" dirty="0">
                <a:latin typeface="Courier New"/>
                <a:cs typeface="Courier New"/>
              </a:rPr>
              <a:t> </a:t>
            </a:r>
            <a:r>
              <a:rPr lang="de-DE" sz="1100" dirty="0" err="1">
                <a:latin typeface="Courier New"/>
                <a:cs typeface="Courier New"/>
              </a:rPr>
              <a:t>when</a:t>
            </a:r>
            <a:r>
              <a:rPr lang="de-DE" sz="1100" dirty="0">
                <a:latin typeface="Courier New"/>
                <a:cs typeface="Courier New"/>
              </a:rPr>
              <a:t> </a:t>
            </a:r>
            <a:r>
              <a:rPr lang="de-DE" sz="1100" dirty="0" err="1">
                <a:latin typeface="Courier New"/>
                <a:cs typeface="Courier New"/>
              </a:rPr>
              <a:t>done</a:t>
            </a:r>
            <a:r>
              <a:rPr lang="de-DE" sz="1100" dirty="0">
                <a:latin typeface="Courier New"/>
                <a:cs typeface="Courier New"/>
              </a:rPr>
              <a:t> */</a:t>
            </a:r>
          </a:p>
          <a:p>
            <a:r>
              <a:rPr lang="de-DE" sz="11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699250" y="370423"/>
            <a:ext cx="1676400" cy="24393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699250" y="820112"/>
            <a:ext cx="1676400" cy="208006"/>
          </a:xfrm>
          <a:prstGeom prst="rect">
            <a:avLst/>
          </a:prstGeom>
          <a:solidFill>
            <a:srgbClr val="D7E4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705600" y="1438050"/>
            <a:ext cx="1676400" cy="285750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6699250" y="2009678"/>
            <a:ext cx="1676400" cy="514350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Locals of function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699250" y="1723929"/>
            <a:ext cx="1676400" cy="285750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prev</a:t>
            </a:r>
            <a:r>
              <a:rPr lang="en-US" sz="1600" dirty="0"/>
              <a:t> frame pointer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39531" y="93423"/>
            <a:ext cx="665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tack </a:t>
            </a:r>
            <a:endParaRPr lang="en-US" dirty="0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6699250" y="1027831"/>
            <a:ext cx="1676400" cy="208006"/>
          </a:xfrm>
          <a:prstGeom prst="rect">
            <a:avLst/>
          </a:prstGeom>
          <a:solidFill>
            <a:srgbClr val="D7E4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6705600" y="1230045"/>
            <a:ext cx="1676400" cy="2080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ptr</a:t>
            </a:r>
            <a:r>
              <a:rPr lang="en-US" dirty="0" smtClean="0"/>
              <a:t> to </a:t>
            </a:r>
            <a:r>
              <a:rPr lang="en-US" dirty="0" err="1" smtClean="0"/>
              <a:t>fmt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6699250" y="615427"/>
            <a:ext cx="1676400" cy="208006"/>
          </a:xfrm>
          <a:prstGeom prst="rect">
            <a:avLst/>
          </a:prstGeom>
          <a:solidFill>
            <a:srgbClr val="D7E4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56063" y="4406481"/>
            <a:ext cx="4904204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a b c store %d %d %d respectively\n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61134" y="1147725"/>
            <a:ext cx="4381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77277" y="4094797"/>
            <a:ext cx="0" cy="372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24305" y="3786606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08155" y="915838"/>
            <a:ext cx="41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23023" y="2563186"/>
            <a:ext cx="3727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02463" y="3556188"/>
            <a:ext cx="148588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This is c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6885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311" y="234239"/>
            <a:ext cx="6533444" cy="483209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Courier New"/>
                <a:cs typeface="Courier New"/>
              </a:rPr>
              <a:t>void </a:t>
            </a:r>
            <a:r>
              <a:rPr lang="en-US" sz="1100" b="1" dirty="0" err="1" smtClean="0">
                <a:latin typeface="Courier New"/>
                <a:cs typeface="Courier New"/>
              </a:rPr>
              <a:t>printf</a:t>
            </a:r>
            <a:r>
              <a:rPr lang="en-US" sz="1100" b="1" dirty="0">
                <a:latin typeface="Courier New"/>
                <a:cs typeface="Courier New"/>
              </a:rPr>
              <a:t>(char *</a:t>
            </a:r>
            <a:r>
              <a:rPr lang="en-US" sz="1100" b="1" dirty="0" err="1">
                <a:latin typeface="Courier New"/>
                <a:cs typeface="Courier New"/>
              </a:rPr>
              <a:t>fmt</a:t>
            </a:r>
            <a:r>
              <a:rPr lang="en-US" sz="1100" b="1" dirty="0">
                <a:latin typeface="Courier New"/>
                <a:cs typeface="Courier New"/>
              </a:rPr>
              <a:t>, ...</a:t>
            </a:r>
            <a:r>
              <a:rPr lang="en-US" sz="1100" b="1" dirty="0" smtClean="0">
                <a:latin typeface="Courier New"/>
                <a:cs typeface="Courier New"/>
              </a:rPr>
              <a:t>)</a:t>
            </a:r>
            <a:r>
              <a:rPr lang="en-US" sz="1100" dirty="0" smtClean="0">
                <a:latin typeface="Courier New"/>
                <a:cs typeface="Courier New"/>
              </a:rPr>
              <a:t>{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cs typeface="Courier New"/>
              </a:rPr>
              <a:t>   </a:t>
            </a:r>
            <a:r>
              <a:rPr lang="en-US" sz="1100" b="1" dirty="0" err="1">
                <a:latin typeface="Courier New"/>
                <a:cs typeface="Courier New"/>
              </a:rPr>
              <a:t>va_list</a:t>
            </a:r>
            <a:r>
              <a:rPr lang="en-US" sz="1100" dirty="0">
                <a:latin typeface="Courier New"/>
                <a:cs typeface="Courier New"/>
              </a:rPr>
              <a:t> </a:t>
            </a:r>
            <a:r>
              <a:rPr lang="en-US" sz="1100" dirty="0" err="1">
                <a:latin typeface="Courier New"/>
                <a:cs typeface="Courier New"/>
              </a:rPr>
              <a:t>ap</a:t>
            </a:r>
            <a:r>
              <a:rPr lang="en-US" sz="1100" dirty="0">
                <a:latin typeface="Courier New"/>
                <a:cs typeface="Courier New"/>
              </a:rPr>
              <a:t>; </a:t>
            </a:r>
            <a:r>
              <a:rPr lang="en-US" sz="1100" dirty="0">
                <a:solidFill>
                  <a:srgbClr val="FF6600"/>
                </a:solidFill>
                <a:latin typeface="Courier New"/>
                <a:cs typeface="Courier New"/>
              </a:rPr>
              <a:t>/* points to each unnamed </a:t>
            </a:r>
            <a:r>
              <a:rPr lang="en-US" sz="1100" dirty="0" err="1">
                <a:solidFill>
                  <a:srgbClr val="FF6600"/>
                </a:solidFill>
                <a:latin typeface="Courier New"/>
                <a:cs typeface="Courier New"/>
              </a:rPr>
              <a:t>arg</a:t>
            </a:r>
            <a:r>
              <a:rPr lang="en-US" sz="1100" dirty="0">
                <a:solidFill>
                  <a:srgbClr val="FF6600"/>
                </a:solidFill>
                <a:latin typeface="Courier New"/>
                <a:cs typeface="Courier New"/>
              </a:rPr>
              <a:t> in turn */</a:t>
            </a:r>
          </a:p>
          <a:p>
            <a:r>
              <a:rPr lang="pl-PL" sz="1100" dirty="0">
                <a:latin typeface="Courier New"/>
                <a:cs typeface="Courier New"/>
              </a:rPr>
              <a:t>   char *p, *</a:t>
            </a:r>
            <a:r>
              <a:rPr lang="pl-PL" sz="1100" dirty="0" err="1">
                <a:latin typeface="Courier New"/>
                <a:cs typeface="Courier New"/>
              </a:rPr>
              <a:t>sval</a:t>
            </a:r>
            <a:r>
              <a:rPr lang="pl-PL" sz="1100" dirty="0" smtClean="0">
                <a:latin typeface="Courier New"/>
                <a:cs typeface="Courier New"/>
              </a:rPr>
              <a:t>; </a:t>
            </a:r>
            <a:r>
              <a:rPr lang="en-US" sz="1100" dirty="0">
                <a:solidFill>
                  <a:srgbClr val="FF6600"/>
                </a:solidFill>
                <a:latin typeface="Courier New"/>
                <a:cs typeface="Courier New"/>
              </a:rPr>
              <a:t>/* </a:t>
            </a:r>
            <a:r>
              <a:rPr lang="en-US" sz="1100" dirty="0" smtClean="0">
                <a:solidFill>
                  <a:srgbClr val="FF6600"/>
                </a:solidFill>
                <a:latin typeface="Courier New"/>
                <a:cs typeface="Courier New"/>
              </a:rPr>
              <a:t>p points to the format string </a:t>
            </a:r>
            <a:r>
              <a:rPr lang="en-US" sz="1100" dirty="0" err="1" smtClean="0">
                <a:solidFill>
                  <a:srgbClr val="FF6600"/>
                </a:solidFill>
                <a:latin typeface="Courier New"/>
                <a:cs typeface="Courier New"/>
              </a:rPr>
              <a:t>fmt</a:t>
            </a:r>
            <a:r>
              <a:rPr lang="en-US" sz="1100" dirty="0" smtClean="0">
                <a:solidFill>
                  <a:srgbClr val="FF6600"/>
                </a:solidFill>
                <a:latin typeface="Courier New"/>
                <a:cs typeface="Courier New"/>
              </a:rPr>
              <a:t> *</a:t>
            </a:r>
            <a:r>
              <a:rPr lang="en-US" sz="1100" dirty="0">
                <a:solidFill>
                  <a:srgbClr val="FF6600"/>
                </a:solidFill>
                <a:latin typeface="Courier New"/>
                <a:cs typeface="Courier New"/>
              </a:rPr>
              <a:t>/</a:t>
            </a:r>
            <a:endParaRPr lang="pl-PL" sz="1100" dirty="0">
              <a:latin typeface="Courier New"/>
              <a:cs typeface="Courier New"/>
            </a:endParaRPr>
          </a:p>
          <a:p>
            <a:r>
              <a:rPr lang="pl-PL" sz="1100" dirty="0">
                <a:latin typeface="Courier New"/>
                <a:cs typeface="Courier New"/>
              </a:rPr>
              <a:t>   </a:t>
            </a:r>
            <a:r>
              <a:rPr lang="pl-PL" sz="1100" dirty="0" err="1">
                <a:latin typeface="Courier New"/>
                <a:cs typeface="Courier New"/>
              </a:rPr>
              <a:t>int</a:t>
            </a:r>
            <a:r>
              <a:rPr lang="pl-PL" sz="1100" dirty="0">
                <a:latin typeface="Courier New"/>
                <a:cs typeface="Courier New"/>
              </a:rPr>
              <a:t> </a:t>
            </a:r>
            <a:r>
              <a:rPr lang="pl-PL" sz="1100" dirty="0" err="1">
                <a:latin typeface="Courier New"/>
                <a:cs typeface="Courier New"/>
              </a:rPr>
              <a:t>ival</a:t>
            </a:r>
            <a:r>
              <a:rPr lang="pl-PL" sz="1100" dirty="0">
                <a:latin typeface="Courier New"/>
                <a:cs typeface="Courier New"/>
              </a:rPr>
              <a:t>;</a:t>
            </a:r>
          </a:p>
          <a:p>
            <a:r>
              <a:rPr lang="pl-PL" sz="1100" dirty="0">
                <a:latin typeface="Courier New"/>
                <a:cs typeface="Courier New"/>
              </a:rPr>
              <a:t>   </a:t>
            </a:r>
            <a:r>
              <a:rPr lang="pl-PL" sz="1100" dirty="0" err="1">
                <a:latin typeface="Courier New"/>
                <a:cs typeface="Courier New"/>
              </a:rPr>
              <a:t>double</a:t>
            </a:r>
            <a:r>
              <a:rPr lang="pl-PL" sz="1100" dirty="0">
                <a:latin typeface="Courier New"/>
                <a:cs typeface="Courier New"/>
              </a:rPr>
              <a:t> </a:t>
            </a:r>
            <a:r>
              <a:rPr lang="pl-PL" sz="1100" dirty="0" err="1">
                <a:latin typeface="Courier New"/>
                <a:cs typeface="Courier New"/>
              </a:rPr>
              <a:t>dval</a:t>
            </a:r>
            <a:r>
              <a:rPr lang="pl-PL" sz="1100" dirty="0">
                <a:latin typeface="Courier New"/>
                <a:cs typeface="Courier New"/>
              </a:rPr>
              <a:t>;</a:t>
            </a:r>
          </a:p>
          <a:p>
            <a:r>
              <a:rPr lang="pl-PL" sz="1100" dirty="0">
                <a:latin typeface="Courier New"/>
                <a:cs typeface="Courier New"/>
              </a:rPr>
              <a:t>   </a:t>
            </a:r>
            <a:r>
              <a:rPr lang="pl-PL" sz="1100" b="1" dirty="0" err="1">
                <a:latin typeface="Courier New"/>
                <a:cs typeface="Courier New"/>
              </a:rPr>
              <a:t>va_start</a:t>
            </a:r>
            <a:r>
              <a:rPr lang="pl-PL" sz="1100" dirty="0">
                <a:latin typeface="Courier New"/>
                <a:cs typeface="Courier New"/>
              </a:rPr>
              <a:t>(</a:t>
            </a:r>
            <a:r>
              <a:rPr lang="pl-PL" sz="1100" dirty="0" err="1">
                <a:latin typeface="Courier New"/>
                <a:cs typeface="Courier New"/>
              </a:rPr>
              <a:t>ap</a:t>
            </a:r>
            <a:r>
              <a:rPr lang="pl-PL" sz="1100" dirty="0">
                <a:latin typeface="Courier New"/>
                <a:cs typeface="Courier New"/>
              </a:rPr>
              <a:t>, </a:t>
            </a:r>
            <a:r>
              <a:rPr lang="pl-PL" sz="1100" dirty="0" err="1">
                <a:latin typeface="Courier New"/>
                <a:cs typeface="Courier New"/>
              </a:rPr>
              <a:t>fmt</a:t>
            </a:r>
            <a:r>
              <a:rPr lang="pl-PL" sz="1100" dirty="0">
                <a:latin typeface="Courier New"/>
                <a:cs typeface="Courier New"/>
              </a:rPr>
              <a:t>); /</a:t>
            </a:r>
            <a:r>
              <a:rPr lang="pl-PL" sz="1100" dirty="0" smtClean="0">
                <a:latin typeface="Courier New"/>
                <a:cs typeface="Courier New"/>
              </a:rPr>
              <a:t>*</a:t>
            </a:r>
            <a:r>
              <a:rPr lang="pl-PL" sz="1100" dirty="0" err="1" smtClean="0">
                <a:latin typeface="Courier New"/>
                <a:cs typeface="Courier New"/>
              </a:rPr>
              <a:t>make</a:t>
            </a:r>
            <a:r>
              <a:rPr lang="pl-PL" sz="1100" dirty="0" smtClean="0">
                <a:latin typeface="Courier New"/>
                <a:cs typeface="Courier New"/>
              </a:rPr>
              <a:t> </a:t>
            </a:r>
            <a:r>
              <a:rPr lang="pl-PL" sz="1100" dirty="0" err="1">
                <a:latin typeface="Courier New"/>
                <a:cs typeface="Courier New"/>
              </a:rPr>
              <a:t>ap</a:t>
            </a:r>
            <a:r>
              <a:rPr lang="pl-PL" sz="1100" dirty="0">
                <a:latin typeface="Courier New"/>
                <a:cs typeface="Courier New"/>
              </a:rPr>
              <a:t> point to 1st </a:t>
            </a:r>
            <a:r>
              <a:rPr lang="pl-PL" sz="1100" dirty="0" err="1">
                <a:latin typeface="Courier New"/>
                <a:cs typeface="Courier New"/>
              </a:rPr>
              <a:t>unnamed</a:t>
            </a:r>
            <a:r>
              <a:rPr lang="pl-PL" sz="1100" dirty="0">
                <a:latin typeface="Courier New"/>
                <a:cs typeface="Courier New"/>
              </a:rPr>
              <a:t> </a:t>
            </a:r>
            <a:r>
              <a:rPr lang="pl-PL" sz="1100" dirty="0" err="1">
                <a:latin typeface="Courier New"/>
                <a:cs typeface="Courier New"/>
              </a:rPr>
              <a:t>arg</a:t>
            </a:r>
            <a:r>
              <a:rPr lang="pl-PL" sz="1100" dirty="0">
                <a:latin typeface="Courier New"/>
                <a:cs typeface="Courier New"/>
              </a:rPr>
              <a:t> */</a:t>
            </a:r>
          </a:p>
          <a:p>
            <a:r>
              <a:rPr lang="de-DE" sz="1100" dirty="0">
                <a:latin typeface="Courier New"/>
                <a:cs typeface="Courier New"/>
              </a:rPr>
              <a:t>   </a:t>
            </a:r>
            <a:r>
              <a:rPr lang="de-DE" sz="1100" dirty="0" err="1">
                <a:latin typeface="Courier New"/>
                <a:cs typeface="Courier New"/>
              </a:rPr>
              <a:t>for</a:t>
            </a:r>
            <a:r>
              <a:rPr lang="de-DE" sz="1100" dirty="0">
                <a:latin typeface="Courier New"/>
                <a:cs typeface="Courier New"/>
              </a:rPr>
              <a:t> (p = </a:t>
            </a:r>
            <a:r>
              <a:rPr lang="de-DE" sz="1100" b="1" dirty="0" err="1">
                <a:latin typeface="Courier New"/>
                <a:cs typeface="Courier New"/>
              </a:rPr>
              <a:t>fmt</a:t>
            </a:r>
            <a:r>
              <a:rPr lang="de-DE" sz="1100" dirty="0">
                <a:latin typeface="Courier New"/>
                <a:cs typeface="Courier New"/>
              </a:rPr>
              <a:t>; *p; p++) </a:t>
            </a:r>
            <a:r>
              <a:rPr lang="de-DE" sz="1100" dirty="0" smtClean="0">
                <a:latin typeface="Courier New"/>
                <a:cs typeface="Courier New"/>
              </a:rPr>
              <a:t>{</a:t>
            </a:r>
            <a:endParaRPr lang="de-DE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cs typeface="Courier New"/>
              </a:rPr>
              <a:t>      if (*p != '</a:t>
            </a:r>
            <a:r>
              <a:rPr lang="en-US" sz="1100" dirty="0" smtClean="0">
                <a:latin typeface="Courier New"/>
                <a:cs typeface="Courier New"/>
              </a:rPr>
              <a:t>%’) </a:t>
            </a:r>
            <a:r>
              <a:rPr lang="de-DE" sz="1100" dirty="0" smtClean="0">
                <a:latin typeface="Courier New"/>
                <a:cs typeface="Courier New"/>
              </a:rPr>
              <a:t>{</a:t>
            </a:r>
            <a:endParaRPr lang="de-DE" sz="1100" dirty="0">
              <a:latin typeface="Courier New"/>
              <a:cs typeface="Courier New"/>
            </a:endParaRPr>
          </a:p>
          <a:p>
            <a:r>
              <a:rPr lang="ro-RO" sz="1100" dirty="0">
                <a:latin typeface="Courier New"/>
                <a:cs typeface="Courier New"/>
              </a:rPr>
              <a:t>         putchar(*p);</a:t>
            </a:r>
          </a:p>
          <a:p>
            <a:r>
              <a:rPr lang="ro-RO" sz="1100" dirty="0">
                <a:latin typeface="Courier New"/>
                <a:cs typeface="Courier New"/>
              </a:rPr>
              <a:t>         continue;</a:t>
            </a:r>
          </a:p>
          <a:p>
            <a:r>
              <a:rPr lang="de-DE" sz="1100" dirty="0">
                <a:latin typeface="Courier New"/>
                <a:cs typeface="Courier New"/>
              </a:rPr>
              <a:t>      }</a:t>
            </a:r>
          </a:p>
          <a:p>
            <a:r>
              <a:rPr lang="en-US" sz="1100" dirty="0">
                <a:latin typeface="Courier New"/>
                <a:cs typeface="Courier New"/>
              </a:rPr>
              <a:t>      switch (*++p</a:t>
            </a:r>
            <a:r>
              <a:rPr lang="en-US" sz="1100" dirty="0" smtClean="0">
                <a:latin typeface="Courier New"/>
                <a:cs typeface="Courier New"/>
              </a:rPr>
              <a:t>) </a:t>
            </a:r>
            <a:r>
              <a:rPr lang="de-DE" sz="1100" dirty="0" smtClean="0">
                <a:latin typeface="Courier New"/>
                <a:cs typeface="Courier New"/>
              </a:rPr>
              <a:t>{</a:t>
            </a:r>
            <a:endParaRPr lang="de-DE" sz="1100" dirty="0">
              <a:latin typeface="Courier New"/>
              <a:cs typeface="Courier New"/>
            </a:endParaRPr>
          </a:p>
          <a:p>
            <a:r>
              <a:rPr lang="ro-RO" sz="1100" dirty="0">
                <a:latin typeface="Courier New"/>
                <a:cs typeface="Courier New"/>
              </a:rPr>
              <a:t>         case 'd':</a:t>
            </a:r>
          </a:p>
          <a:p>
            <a:r>
              <a:rPr lang="de-DE" sz="1100" dirty="0">
                <a:latin typeface="Courier New"/>
                <a:cs typeface="Courier New"/>
              </a:rPr>
              <a:t>            </a:t>
            </a:r>
            <a:r>
              <a:rPr lang="de-DE" sz="1100" dirty="0" err="1">
                <a:latin typeface="Courier New"/>
                <a:cs typeface="Courier New"/>
              </a:rPr>
              <a:t>ival</a:t>
            </a:r>
            <a:r>
              <a:rPr lang="de-DE" sz="1100" dirty="0">
                <a:latin typeface="Courier New"/>
                <a:cs typeface="Courier New"/>
              </a:rPr>
              <a:t> = </a:t>
            </a:r>
            <a:r>
              <a:rPr lang="de-DE" sz="1100" b="1" dirty="0" err="1">
                <a:latin typeface="Courier New"/>
                <a:cs typeface="Courier New"/>
              </a:rPr>
              <a:t>va_arg</a:t>
            </a:r>
            <a:r>
              <a:rPr lang="de-DE" sz="1100" dirty="0">
                <a:latin typeface="Courier New"/>
                <a:cs typeface="Courier New"/>
              </a:rPr>
              <a:t>(</a:t>
            </a:r>
            <a:r>
              <a:rPr lang="de-DE" sz="1100" dirty="0" err="1">
                <a:latin typeface="Courier New"/>
                <a:cs typeface="Courier New"/>
              </a:rPr>
              <a:t>ap</a:t>
            </a:r>
            <a:r>
              <a:rPr lang="de-DE" sz="1100" dirty="0">
                <a:latin typeface="Courier New"/>
                <a:cs typeface="Courier New"/>
              </a:rPr>
              <a:t>, </a:t>
            </a:r>
            <a:r>
              <a:rPr lang="de-DE" sz="1100" dirty="0" err="1">
                <a:latin typeface="Courier New"/>
                <a:cs typeface="Courier New"/>
              </a:rPr>
              <a:t>int</a:t>
            </a:r>
            <a:r>
              <a:rPr lang="de-DE" sz="1100" dirty="0">
                <a:latin typeface="Courier New"/>
                <a:cs typeface="Courier New"/>
              </a:rPr>
              <a:t>);</a:t>
            </a:r>
          </a:p>
          <a:p>
            <a:r>
              <a:rPr lang="ro-RO" sz="1100" dirty="0">
                <a:latin typeface="Courier New"/>
                <a:cs typeface="Courier New"/>
              </a:rPr>
              <a:t>            </a:t>
            </a:r>
            <a:r>
              <a:rPr lang="ro-RO" sz="1100" dirty="0" smtClean="0">
                <a:latin typeface="Courier New"/>
                <a:cs typeface="Courier New"/>
              </a:rPr>
              <a:t>print_int(ival</a:t>
            </a:r>
            <a:r>
              <a:rPr lang="ro-RO" sz="1100" dirty="0">
                <a:latin typeface="Courier New"/>
                <a:cs typeface="Courier New"/>
              </a:rPr>
              <a:t>);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  break;</a:t>
            </a:r>
          </a:p>
          <a:p>
            <a:r>
              <a:rPr lang="ro-RO" sz="1100" dirty="0" smtClean="0">
                <a:latin typeface="Courier New"/>
                <a:cs typeface="Courier New"/>
              </a:rPr>
              <a:t>           |  | |  |  |</a:t>
            </a:r>
          </a:p>
          <a:p>
            <a:r>
              <a:rPr lang="ro-RO" sz="1100" dirty="0" smtClean="0">
                <a:latin typeface="Courier New"/>
                <a:cs typeface="Courier New"/>
              </a:rPr>
              <a:t>        case </a:t>
            </a:r>
            <a:r>
              <a:rPr lang="ro-RO" sz="1100" dirty="0">
                <a:latin typeface="Courier New"/>
                <a:cs typeface="Courier New"/>
              </a:rPr>
              <a:t>'s':</a:t>
            </a:r>
          </a:p>
          <a:p>
            <a:r>
              <a:rPr lang="de-DE" sz="1100" dirty="0">
                <a:latin typeface="Courier New"/>
                <a:cs typeface="Courier New"/>
              </a:rPr>
              <a:t>            </a:t>
            </a:r>
            <a:r>
              <a:rPr lang="de-DE" sz="1100" dirty="0" err="1">
                <a:latin typeface="Courier New"/>
                <a:cs typeface="Courier New"/>
              </a:rPr>
              <a:t>for</a:t>
            </a:r>
            <a:r>
              <a:rPr lang="de-DE" sz="1100" dirty="0">
                <a:latin typeface="Courier New"/>
                <a:cs typeface="Courier New"/>
              </a:rPr>
              <a:t> (</a:t>
            </a:r>
            <a:r>
              <a:rPr lang="de-DE" sz="1100" dirty="0" err="1">
                <a:latin typeface="Courier New"/>
                <a:cs typeface="Courier New"/>
              </a:rPr>
              <a:t>sval</a:t>
            </a:r>
            <a:r>
              <a:rPr lang="de-DE" sz="1100" dirty="0">
                <a:latin typeface="Courier New"/>
                <a:cs typeface="Courier New"/>
              </a:rPr>
              <a:t> = </a:t>
            </a:r>
            <a:r>
              <a:rPr lang="de-DE" sz="1100" b="1" dirty="0" err="1">
                <a:latin typeface="Courier New"/>
                <a:cs typeface="Courier New"/>
              </a:rPr>
              <a:t>va_arg</a:t>
            </a:r>
            <a:r>
              <a:rPr lang="de-DE" sz="1100" dirty="0">
                <a:latin typeface="Courier New"/>
                <a:cs typeface="Courier New"/>
              </a:rPr>
              <a:t>(</a:t>
            </a:r>
            <a:r>
              <a:rPr lang="de-DE" sz="1100" dirty="0" err="1">
                <a:latin typeface="Courier New"/>
                <a:cs typeface="Courier New"/>
              </a:rPr>
              <a:t>ap</a:t>
            </a:r>
            <a:r>
              <a:rPr lang="de-DE" sz="1100" dirty="0">
                <a:latin typeface="Courier New"/>
                <a:cs typeface="Courier New"/>
              </a:rPr>
              <a:t>, </a:t>
            </a:r>
            <a:r>
              <a:rPr lang="de-DE" sz="1100" dirty="0" err="1">
                <a:latin typeface="Courier New"/>
                <a:cs typeface="Courier New"/>
              </a:rPr>
              <a:t>char</a:t>
            </a:r>
            <a:r>
              <a:rPr lang="de-DE" sz="1100" dirty="0">
                <a:latin typeface="Courier New"/>
                <a:cs typeface="Courier New"/>
              </a:rPr>
              <a:t> *); *</a:t>
            </a:r>
            <a:r>
              <a:rPr lang="de-DE" sz="1100" dirty="0" err="1">
                <a:latin typeface="Courier New"/>
                <a:cs typeface="Courier New"/>
              </a:rPr>
              <a:t>sval</a:t>
            </a:r>
            <a:r>
              <a:rPr lang="de-DE" sz="1100" dirty="0">
                <a:latin typeface="Courier New"/>
                <a:cs typeface="Courier New"/>
              </a:rPr>
              <a:t>; </a:t>
            </a:r>
            <a:r>
              <a:rPr lang="de-DE" sz="1100" dirty="0" err="1">
                <a:latin typeface="Courier New"/>
                <a:cs typeface="Courier New"/>
              </a:rPr>
              <a:t>sval</a:t>
            </a:r>
            <a:r>
              <a:rPr lang="de-DE" sz="1100" dirty="0">
                <a:latin typeface="Courier New"/>
                <a:cs typeface="Courier New"/>
              </a:rPr>
              <a:t>++)</a:t>
            </a:r>
          </a:p>
          <a:p>
            <a:r>
              <a:rPr lang="ro-RO" sz="1100" dirty="0">
                <a:latin typeface="Courier New"/>
                <a:cs typeface="Courier New"/>
              </a:rPr>
              <a:t>            putchar(*sval);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  break;</a:t>
            </a:r>
          </a:p>
          <a:p>
            <a:r>
              <a:rPr lang="ro-RO" sz="1100" dirty="0">
                <a:latin typeface="Courier New"/>
                <a:cs typeface="Courier New"/>
              </a:rPr>
              <a:t>        default:</a:t>
            </a:r>
          </a:p>
          <a:p>
            <a:r>
              <a:rPr lang="ro-RO" sz="1100" dirty="0">
                <a:latin typeface="Courier New"/>
                <a:cs typeface="Courier New"/>
              </a:rPr>
              <a:t>            putchar(*p);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  break;</a:t>
            </a:r>
          </a:p>
          <a:p>
            <a:r>
              <a:rPr lang="de-DE" sz="1100" dirty="0">
                <a:latin typeface="Courier New"/>
                <a:cs typeface="Courier New"/>
              </a:rPr>
              <a:t>      }</a:t>
            </a:r>
          </a:p>
          <a:p>
            <a:r>
              <a:rPr lang="de-DE" sz="1100" dirty="0">
                <a:latin typeface="Courier New"/>
                <a:cs typeface="Courier New"/>
              </a:rPr>
              <a:t>   }</a:t>
            </a:r>
          </a:p>
          <a:p>
            <a:r>
              <a:rPr lang="de-DE" sz="1100" dirty="0">
                <a:latin typeface="Courier New"/>
                <a:cs typeface="Courier New"/>
              </a:rPr>
              <a:t>   </a:t>
            </a:r>
            <a:r>
              <a:rPr lang="de-DE" sz="1100" b="1" dirty="0" err="1">
                <a:latin typeface="Courier New"/>
                <a:cs typeface="Courier New"/>
              </a:rPr>
              <a:t>va_end</a:t>
            </a:r>
            <a:r>
              <a:rPr lang="de-DE" sz="1100" dirty="0">
                <a:latin typeface="Courier New"/>
                <a:cs typeface="Courier New"/>
              </a:rPr>
              <a:t>(</a:t>
            </a:r>
            <a:r>
              <a:rPr lang="de-DE" sz="1100" dirty="0" err="1">
                <a:latin typeface="Courier New"/>
                <a:cs typeface="Courier New"/>
              </a:rPr>
              <a:t>ap</a:t>
            </a:r>
            <a:r>
              <a:rPr lang="de-DE" sz="1100" dirty="0">
                <a:latin typeface="Courier New"/>
                <a:cs typeface="Courier New"/>
              </a:rPr>
              <a:t>); /* clean </a:t>
            </a:r>
            <a:r>
              <a:rPr lang="de-DE" sz="1100" dirty="0" err="1">
                <a:latin typeface="Courier New"/>
                <a:cs typeface="Courier New"/>
              </a:rPr>
              <a:t>up</a:t>
            </a:r>
            <a:r>
              <a:rPr lang="de-DE" sz="1100" dirty="0">
                <a:latin typeface="Courier New"/>
                <a:cs typeface="Courier New"/>
              </a:rPr>
              <a:t> </a:t>
            </a:r>
            <a:r>
              <a:rPr lang="de-DE" sz="1100" dirty="0" err="1">
                <a:latin typeface="Courier New"/>
                <a:cs typeface="Courier New"/>
              </a:rPr>
              <a:t>when</a:t>
            </a:r>
            <a:r>
              <a:rPr lang="de-DE" sz="1100" dirty="0">
                <a:latin typeface="Courier New"/>
                <a:cs typeface="Courier New"/>
              </a:rPr>
              <a:t> </a:t>
            </a:r>
            <a:r>
              <a:rPr lang="de-DE" sz="1100" dirty="0" err="1">
                <a:latin typeface="Courier New"/>
                <a:cs typeface="Courier New"/>
              </a:rPr>
              <a:t>done</a:t>
            </a:r>
            <a:r>
              <a:rPr lang="de-DE" sz="1100" dirty="0">
                <a:latin typeface="Courier New"/>
                <a:cs typeface="Courier New"/>
              </a:rPr>
              <a:t> */</a:t>
            </a:r>
          </a:p>
          <a:p>
            <a:r>
              <a:rPr lang="de-DE" sz="11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705600" y="355891"/>
            <a:ext cx="1676400" cy="24393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705600" y="805580"/>
            <a:ext cx="1676400" cy="208006"/>
          </a:xfrm>
          <a:prstGeom prst="rect">
            <a:avLst/>
          </a:prstGeom>
          <a:solidFill>
            <a:srgbClr val="D7E4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711950" y="1423518"/>
            <a:ext cx="1676400" cy="285750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6705600" y="1995146"/>
            <a:ext cx="1676400" cy="514350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Locals of function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705600" y="1709397"/>
            <a:ext cx="1676400" cy="285750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prev</a:t>
            </a:r>
            <a:r>
              <a:rPr lang="en-US" sz="1600" dirty="0"/>
              <a:t> frame pointer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45881" y="78891"/>
            <a:ext cx="665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tack </a:t>
            </a:r>
            <a:endParaRPr lang="en-US" dirty="0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6705600" y="1013299"/>
            <a:ext cx="1676400" cy="208006"/>
          </a:xfrm>
          <a:prstGeom prst="rect">
            <a:avLst/>
          </a:prstGeom>
          <a:solidFill>
            <a:srgbClr val="D7E4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6711950" y="1215513"/>
            <a:ext cx="1676400" cy="2080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ptr</a:t>
            </a:r>
            <a:r>
              <a:rPr lang="en-US" dirty="0" smtClean="0"/>
              <a:t> to </a:t>
            </a:r>
            <a:r>
              <a:rPr lang="en-US" dirty="0" err="1" smtClean="0"/>
              <a:t>fmt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6705600" y="600895"/>
            <a:ext cx="1676400" cy="208006"/>
          </a:xfrm>
          <a:prstGeom prst="rect">
            <a:avLst/>
          </a:prstGeom>
          <a:solidFill>
            <a:srgbClr val="D7E4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56063" y="4406481"/>
            <a:ext cx="4904204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a b c store %d %d %s respectively\n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67484" y="909150"/>
            <a:ext cx="4381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73484" y="4094797"/>
            <a:ext cx="0" cy="372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20512" y="3786606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14505" y="684957"/>
            <a:ext cx="41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23023" y="2569000"/>
            <a:ext cx="3727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02463" y="3556188"/>
            <a:ext cx="148588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This is c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665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311" y="234239"/>
            <a:ext cx="6533444" cy="483209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Courier New"/>
                <a:cs typeface="Courier New"/>
              </a:rPr>
              <a:t>void </a:t>
            </a:r>
            <a:r>
              <a:rPr lang="en-US" sz="1100" b="1" dirty="0" err="1" smtClean="0">
                <a:latin typeface="Courier New"/>
                <a:cs typeface="Courier New"/>
              </a:rPr>
              <a:t>printf</a:t>
            </a:r>
            <a:r>
              <a:rPr lang="en-US" sz="1100" b="1" dirty="0">
                <a:latin typeface="Courier New"/>
                <a:cs typeface="Courier New"/>
              </a:rPr>
              <a:t>(char *</a:t>
            </a:r>
            <a:r>
              <a:rPr lang="en-US" sz="1100" b="1" dirty="0" err="1">
                <a:latin typeface="Courier New"/>
                <a:cs typeface="Courier New"/>
              </a:rPr>
              <a:t>fmt</a:t>
            </a:r>
            <a:r>
              <a:rPr lang="en-US" sz="1100" b="1" dirty="0">
                <a:latin typeface="Courier New"/>
                <a:cs typeface="Courier New"/>
              </a:rPr>
              <a:t>, ...</a:t>
            </a:r>
            <a:r>
              <a:rPr lang="en-US" sz="1100" b="1" dirty="0" smtClean="0">
                <a:latin typeface="Courier New"/>
                <a:cs typeface="Courier New"/>
              </a:rPr>
              <a:t>)</a:t>
            </a:r>
            <a:r>
              <a:rPr lang="en-US" sz="1100" dirty="0" smtClean="0">
                <a:latin typeface="Courier New"/>
                <a:cs typeface="Courier New"/>
              </a:rPr>
              <a:t>{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cs typeface="Courier New"/>
              </a:rPr>
              <a:t>   </a:t>
            </a:r>
            <a:r>
              <a:rPr lang="en-US" sz="1100" b="1" dirty="0" err="1">
                <a:latin typeface="Courier New"/>
                <a:cs typeface="Courier New"/>
              </a:rPr>
              <a:t>va_list</a:t>
            </a:r>
            <a:r>
              <a:rPr lang="en-US" sz="1100" dirty="0">
                <a:latin typeface="Courier New"/>
                <a:cs typeface="Courier New"/>
              </a:rPr>
              <a:t> </a:t>
            </a:r>
            <a:r>
              <a:rPr lang="en-US" sz="1100" dirty="0" err="1">
                <a:latin typeface="Courier New"/>
                <a:cs typeface="Courier New"/>
              </a:rPr>
              <a:t>ap</a:t>
            </a:r>
            <a:r>
              <a:rPr lang="en-US" sz="1100" dirty="0">
                <a:latin typeface="Courier New"/>
                <a:cs typeface="Courier New"/>
              </a:rPr>
              <a:t>; </a:t>
            </a:r>
            <a:r>
              <a:rPr lang="en-US" sz="1100" dirty="0">
                <a:solidFill>
                  <a:srgbClr val="FF6600"/>
                </a:solidFill>
                <a:latin typeface="Courier New"/>
                <a:cs typeface="Courier New"/>
              </a:rPr>
              <a:t>/* points to each unnamed </a:t>
            </a:r>
            <a:r>
              <a:rPr lang="en-US" sz="1100" dirty="0" err="1">
                <a:solidFill>
                  <a:srgbClr val="FF6600"/>
                </a:solidFill>
                <a:latin typeface="Courier New"/>
                <a:cs typeface="Courier New"/>
              </a:rPr>
              <a:t>arg</a:t>
            </a:r>
            <a:r>
              <a:rPr lang="en-US" sz="1100" dirty="0">
                <a:solidFill>
                  <a:srgbClr val="FF6600"/>
                </a:solidFill>
                <a:latin typeface="Courier New"/>
                <a:cs typeface="Courier New"/>
              </a:rPr>
              <a:t> in turn */</a:t>
            </a:r>
          </a:p>
          <a:p>
            <a:r>
              <a:rPr lang="pl-PL" sz="1100" dirty="0">
                <a:latin typeface="Courier New"/>
                <a:cs typeface="Courier New"/>
              </a:rPr>
              <a:t>   char *p, *</a:t>
            </a:r>
            <a:r>
              <a:rPr lang="pl-PL" sz="1100" dirty="0" err="1">
                <a:latin typeface="Courier New"/>
                <a:cs typeface="Courier New"/>
              </a:rPr>
              <a:t>sval</a:t>
            </a:r>
            <a:r>
              <a:rPr lang="pl-PL" sz="1100" dirty="0" smtClean="0">
                <a:latin typeface="Courier New"/>
                <a:cs typeface="Courier New"/>
              </a:rPr>
              <a:t>; </a:t>
            </a:r>
            <a:r>
              <a:rPr lang="en-US" sz="1100" dirty="0">
                <a:solidFill>
                  <a:srgbClr val="FF6600"/>
                </a:solidFill>
                <a:latin typeface="Courier New"/>
                <a:cs typeface="Courier New"/>
              </a:rPr>
              <a:t>/* </a:t>
            </a:r>
            <a:r>
              <a:rPr lang="en-US" sz="1100" dirty="0" smtClean="0">
                <a:solidFill>
                  <a:srgbClr val="FF6600"/>
                </a:solidFill>
                <a:latin typeface="Courier New"/>
                <a:cs typeface="Courier New"/>
              </a:rPr>
              <a:t>p points to the format string </a:t>
            </a:r>
            <a:r>
              <a:rPr lang="en-US" sz="1100" dirty="0" err="1" smtClean="0">
                <a:solidFill>
                  <a:srgbClr val="FF6600"/>
                </a:solidFill>
                <a:latin typeface="Courier New"/>
                <a:cs typeface="Courier New"/>
              </a:rPr>
              <a:t>fmt</a:t>
            </a:r>
            <a:r>
              <a:rPr lang="en-US" sz="1100" dirty="0" smtClean="0">
                <a:solidFill>
                  <a:srgbClr val="FF6600"/>
                </a:solidFill>
                <a:latin typeface="Courier New"/>
                <a:cs typeface="Courier New"/>
              </a:rPr>
              <a:t> *</a:t>
            </a:r>
            <a:r>
              <a:rPr lang="en-US" sz="1100" dirty="0">
                <a:solidFill>
                  <a:srgbClr val="FF6600"/>
                </a:solidFill>
                <a:latin typeface="Courier New"/>
                <a:cs typeface="Courier New"/>
              </a:rPr>
              <a:t>/</a:t>
            </a:r>
            <a:endParaRPr lang="pl-PL" sz="1100" dirty="0">
              <a:latin typeface="Courier New"/>
              <a:cs typeface="Courier New"/>
            </a:endParaRPr>
          </a:p>
          <a:p>
            <a:r>
              <a:rPr lang="pl-PL" sz="1100" dirty="0">
                <a:latin typeface="Courier New"/>
                <a:cs typeface="Courier New"/>
              </a:rPr>
              <a:t>   </a:t>
            </a:r>
            <a:r>
              <a:rPr lang="pl-PL" sz="1100" dirty="0" err="1">
                <a:latin typeface="Courier New"/>
                <a:cs typeface="Courier New"/>
              </a:rPr>
              <a:t>int</a:t>
            </a:r>
            <a:r>
              <a:rPr lang="pl-PL" sz="1100" dirty="0">
                <a:latin typeface="Courier New"/>
                <a:cs typeface="Courier New"/>
              </a:rPr>
              <a:t> </a:t>
            </a:r>
            <a:r>
              <a:rPr lang="pl-PL" sz="1100" dirty="0" err="1">
                <a:latin typeface="Courier New"/>
                <a:cs typeface="Courier New"/>
              </a:rPr>
              <a:t>ival</a:t>
            </a:r>
            <a:r>
              <a:rPr lang="pl-PL" sz="1100" dirty="0">
                <a:latin typeface="Courier New"/>
                <a:cs typeface="Courier New"/>
              </a:rPr>
              <a:t>;</a:t>
            </a:r>
          </a:p>
          <a:p>
            <a:r>
              <a:rPr lang="pl-PL" sz="1100" dirty="0">
                <a:latin typeface="Courier New"/>
                <a:cs typeface="Courier New"/>
              </a:rPr>
              <a:t>   </a:t>
            </a:r>
            <a:r>
              <a:rPr lang="pl-PL" sz="1100" dirty="0" err="1">
                <a:latin typeface="Courier New"/>
                <a:cs typeface="Courier New"/>
              </a:rPr>
              <a:t>double</a:t>
            </a:r>
            <a:r>
              <a:rPr lang="pl-PL" sz="1100" dirty="0">
                <a:latin typeface="Courier New"/>
                <a:cs typeface="Courier New"/>
              </a:rPr>
              <a:t> </a:t>
            </a:r>
            <a:r>
              <a:rPr lang="pl-PL" sz="1100" dirty="0" err="1">
                <a:latin typeface="Courier New"/>
                <a:cs typeface="Courier New"/>
              </a:rPr>
              <a:t>dval</a:t>
            </a:r>
            <a:r>
              <a:rPr lang="pl-PL" sz="1100" dirty="0">
                <a:latin typeface="Courier New"/>
                <a:cs typeface="Courier New"/>
              </a:rPr>
              <a:t>;</a:t>
            </a:r>
          </a:p>
          <a:p>
            <a:r>
              <a:rPr lang="pl-PL" sz="1100" dirty="0">
                <a:latin typeface="Courier New"/>
                <a:cs typeface="Courier New"/>
              </a:rPr>
              <a:t>   </a:t>
            </a:r>
            <a:r>
              <a:rPr lang="pl-PL" sz="1100" b="1" dirty="0" err="1">
                <a:latin typeface="Courier New"/>
                <a:cs typeface="Courier New"/>
              </a:rPr>
              <a:t>va_start</a:t>
            </a:r>
            <a:r>
              <a:rPr lang="pl-PL" sz="1100" dirty="0">
                <a:latin typeface="Courier New"/>
                <a:cs typeface="Courier New"/>
              </a:rPr>
              <a:t>(</a:t>
            </a:r>
            <a:r>
              <a:rPr lang="pl-PL" sz="1100" dirty="0" err="1">
                <a:latin typeface="Courier New"/>
                <a:cs typeface="Courier New"/>
              </a:rPr>
              <a:t>ap</a:t>
            </a:r>
            <a:r>
              <a:rPr lang="pl-PL" sz="1100" dirty="0">
                <a:latin typeface="Courier New"/>
                <a:cs typeface="Courier New"/>
              </a:rPr>
              <a:t>, </a:t>
            </a:r>
            <a:r>
              <a:rPr lang="pl-PL" sz="1100" dirty="0" err="1">
                <a:latin typeface="Courier New"/>
                <a:cs typeface="Courier New"/>
              </a:rPr>
              <a:t>fmt</a:t>
            </a:r>
            <a:r>
              <a:rPr lang="pl-PL" sz="1100" dirty="0">
                <a:latin typeface="Courier New"/>
                <a:cs typeface="Courier New"/>
              </a:rPr>
              <a:t>); /</a:t>
            </a:r>
            <a:r>
              <a:rPr lang="pl-PL" sz="1100" dirty="0" smtClean="0">
                <a:latin typeface="Courier New"/>
                <a:cs typeface="Courier New"/>
              </a:rPr>
              <a:t>*</a:t>
            </a:r>
            <a:r>
              <a:rPr lang="pl-PL" sz="1100" dirty="0" err="1" smtClean="0">
                <a:latin typeface="Courier New"/>
                <a:cs typeface="Courier New"/>
              </a:rPr>
              <a:t>make</a:t>
            </a:r>
            <a:r>
              <a:rPr lang="pl-PL" sz="1100" dirty="0" smtClean="0">
                <a:latin typeface="Courier New"/>
                <a:cs typeface="Courier New"/>
              </a:rPr>
              <a:t> </a:t>
            </a:r>
            <a:r>
              <a:rPr lang="pl-PL" sz="1100" dirty="0" err="1">
                <a:latin typeface="Courier New"/>
                <a:cs typeface="Courier New"/>
              </a:rPr>
              <a:t>ap</a:t>
            </a:r>
            <a:r>
              <a:rPr lang="pl-PL" sz="1100" dirty="0">
                <a:latin typeface="Courier New"/>
                <a:cs typeface="Courier New"/>
              </a:rPr>
              <a:t> point to 1st </a:t>
            </a:r>
            <a:r>
              <a:rPr lang="pl-PL" sz="1100" dirty="0" err="1">
                <a:latin typeface="Courier New"/>
                <a:cs typeface="Courier New"/>
              </a:rPr>
              <a:t>unnamed</a:t>
            </a:r>
            <a:r>
              <a:rPr lang="pl-PL" sz="1100" dirty="0">
                <a:latin typeface="Courier New"/>
                <a:cs typeface="Courier New"/>
              </a:rPr>
              <a:t> </a:t>
            </a:r>
            <a:r>
              <a:rPr lang="pl-PL" sz="1100" dirty="0" err="1">
                <a:latin typeface="Courier New"/>
                <a:cs typeface="Courier New"/>
              </a:rPr>
              <a:t>arg</a:t>
            </a:r>
            <a:r>
              <a:rPr lang="pl-PL" sz="1100" dirty="0">
                <a:latin typeface="Courier New"/>
                <a:cs typeface="Courier New"/>
              </a:rPr>
              <a:t> */</a:t>
            </a:r>
          </a:p>
          <a:p>
            <a:r>
              <a:rPr lang="de-DE" sz="1100" dirty="0">
                <a:latin typeface="Courier New"/>
                <a:cs typeface="Courier New"/>
              </a:rPr>
              <a:t>   </a:t>
            </a:r>
            <a:r>
              <a:rPr lang="de-DE" sz="1100" dirty="0" err="1">
                <a:latin typeface="Courier New"/>
                <a:cs typeface="Courier New"/>
              </a:rPr>
              <a:t>for</a:t>
            </a:r>
            <a:r>
              <a:rPr lang="de-DE" sz="1100" dirty="0">
                <a:latin typeface="Courier New"/>
                <a:cs typeface="Courier New"/>
              </a:rPr>
              <a:t> (p = </a:t>
            </a:r>
            <a:r>
              <a:rPr lang="de-DE" sz="1100" b="1" dirty="0" err="1">
                <a:latin typeface="Courier New"/>
                <a:cs typeface="Courier New"/>
              </a:rPr>
              <a:t>fmt</a:t>
            </a:r>
            <a:r>
              <a:rPr lang="de-DE" sz="1100" dirty="0">
                <a:latin typeface="Courier New"/>
                <a:cs typeface="Courier New"/>
              </a:rPr>
              <a:t>; *p; p++) </a:t>
            </a:r>
            <a:r>
              <a:rPr lang="de-DE" sz="1100" dirty="0" smtClean="0">
                <a:latin typeface="Courier New"/>
                <a:cs typeface="Courier New"/>
              </a:rPr>
              <a:t>{</a:t>
            </a:r>
            <a:endParaRPr lang="de-DE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cs typeface="Courier New"/>
              </a:rPr>
              <a:t>      if (*p != '</a:t>
            </a:r>
            <a:r>
              <a:rPr lang="en-US" sz="1100" dirty="0" smtClean="0">
                <a:latin typeface="Courier New"/>
                <a:cs typeface="Courier New"/>
              </a:rPr>
              <a:t>%’) </a:t>
            </a:r>
            <a:r>
              <a:rPr lang="de-DE" sz="1100" dirty="0" smtClean="0">
                <a:latin typeface="Courier New"/>
                <a:cs typeface="Courier New"/>
              </a:rPr>
              <a:t>{</a:t>
            </a:r>
            <a:endParaRPr lang="de-DE" sz="1100" dirty="0">
              <a:latin typeface="Courier New"/>
              <a:cs typeface="Courier New"/>
            </a:endParaRPr>
          </a:p>
          <a:p>
            <a:r>
              <a:rPr lang="ro-RO" sz="1100" dirty="0">
                <a:latin typeface="Courier New"/>
                <a:cs typeface="Courier New"/>
              </a:rPr>
              <a:t>         putchar(*p);</a:t>
            </a:r>
          </a:p>
          <a:p>
            <a:r>
              <a:rPr lang="ro-RO" sz="1100" dirty="0">
                <a:latin typeface="Courier New"/>
                <a:cs typeface="Courier New"/>
              </a:rPr>
              <a:t>         continue;</a:t>
            </a:r>
          </a:p>
          <a:p>
            <a:r>
              <a:rPr lang="de-DE" sz="1100" dirty="0">
                <a:latin typeface="Courier New"/>
                <a:cs typeface="Courier New"/>
              </a:rPr>
              <a:t>      }</a:t>
            </a:r>
          </a:p>
          <a:p>
            <a:r>
              <a:rPr lang="en-US" sz="1100" dirty="0">
                <a:latin typeface="Courier New"/>
                <a:cs typeface="Courier New"/>
              </a:rPr>
              <a:t>      switch (*++p</a:t>
            </a:r>
            <a:r>
              <a:rPr lang="en-US" sz="1100" dirty="0" smtClean="0">
                <a:latin typeface="Courier New"/>
                <a:cs typeface="Courier New"/>
              </a:rPr>
              <a:t>) </a:t>
            </a:r>
            <a:r>
              <a:rPr lang="de-DE" sz="1100" dirty="0" smtClean="0">
                <a:latin typeface="Courier New"/>
                <a:cs typeface="Courier New"/>
              </a:rPr>
              <a:t>{</a:t>
            </a:r>
            <a:endParaRPr lang="de-DE" sz="1100" dirty="0">
              <a:latin typeface="Courier New"/>
              <a:cs typeface="Courier New"/>
            </a:endParaRPr>
          </a:p>
          <a:p>
            <a:r>
              <a:rPr lang="ro-RO" sz="1100" dirty="0">
                <a:latin typeface="Courier New"/>
                <a:cs typeface="Courier New"/>
              </a:rPr>
              <a:t>         case 'd':</a:t>
            </a:r>
          </a:p>
          <a:p>
            <a:r>
              <a:rPr lang="de-DE" sz="1100" dirty="0">
                <a:latin typeface="Courier New"/>
                <a:cs typeface="Courier New"/>
              </a:rPr>
              <a:t>            </a:t>
            </a:r>
            <a:r>
              <a:rPr lang="de-DE" sz="1100" dirty="0" err="1">
                <a:latin typeface="Courier New"/>
                <a:cs typeface="Courier New"/>
              </a:rPr>
              <a:t>ival</a:t>
            </a:r>
            <a:r>
              <a:rPr lang="de-DE" sz="1100" dirty="0">
                <a:latin typeface="Courier New"/>
                <a:cs typeface="Courier New"/>
              </a:rPr>
              <a:t> = </a:t>
            </a:r>
            <a:r>
              <a:rPr lang="de-DE" sz="1100" b="1" dirty="0" err="1">
                <a:latin typeface="Courier New"/>
                <a:cs typeface="Courier New"/>
              </a:rPr>
              <a:t>va_arg</a:t>
            </a:r>
            <a:r>
              <a:rPr lang="de-DE" sz="1100" dirty="0">
                <a:latin typeface="Courier New"/>
                <a:cs typeface="Courier New"/>
              </a:rPr>
              <a:t>(</a:t>
            </a:r>
            <a:r>
              <a:rPr lang="de-DE" sz="1100" dirty="0" err="1">
                <a:latin typeface="Courier New"/>
                <a:cs typeface="Courier New"/>
              </a:rPr>
              <a:t>ap</a:t>
            </a:r>
            <a:r>
              <a:rPr lang="de-DE" sz="1100" dirty="0">
                <a:latin typeface="Courier New"/>
                <a:cs typeface="Courier New"/>
              </a:rPr>
              <a:t>, </a:t>
            </a:r>
            <a:r>
              <a:rPr lang="de-DE" sz="1100" dirty="0" err="1">
                <a:latin typeface="Courier New"/>
                <a:cs typeface="Courier New"/>
              </a:rPr>
              <a:t>int</a:t>
            </a:r>
            <a:r>
              <a:rPr lang="de-DE" sz="1100" dirty="0">
                <a:latin typeface="Courier New"/>
                <a:cs typeface="Courier New"/>
              </a:rPr>
              <a:t>);</a:t>
            </a:r>
          </a:p>
          <a:p>
            <a:r>
              <a:rPr lang="ro-RO" sz="1100" dirty="0">
                <a:latin typeface="Courier New"/>
                <a:cs typeface="Courier New"/>
              </a:rPr>
              <a:t>            </a:t>
            </a:r>
            <a:r>
              <a:rPr lang="ro-RO" sz="1100" dirty="0" smtClean="0">
                <a:latin typeface="Courier New"/>
                <a:cs typeface="Courier New"/>
              </a:rPr>
              <a:t>print_int(ival</a:t>
            </a:r>
            <a:r>
              <a:rPr lang="ro-RO" sz="1100" dirty="0">
                <a:latin typeface="Courier New"/>
                <a:cs typeface="Courier New"/>
              </a:rPr>
              <a:t>);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  break;</a:t>
            </a:r>
          </a:p>
          <a:p>
            <a:r>
              <a:rPr lang="ro-RO" sz="1100" dirty="0" smtClean="0">
                <a:latin typeface="Courier New"/>
                <a:cs typeface="Courier New"/>
              </a:rPr>
              <a:t>           |  | |  |  |</a:t>
            </a:r>
          </a:p>
          <a:p>
            <a:r>
              <a:rPr lang="ro-RO" sz="1100" dirty="0" smtClean="0">
                <a:latin typeface="Courier New"/>
                <a:cs typeface="Courier New"/>
              </a:rPr>
              <a:t>        case </a:t>
            </a:r>
            <a:r>
              <a:rPr lang="ro-RO" sz="1100" dirty="0">
                <a:latin typeface="Courier New"/>
                <a:cs typeface="Courier New"/>
              </a:rPr>
              <a:t>'s':</a:t>
            </a:r>
          </a:p>
          <a:p>
            <a:r>
              <a:rPr lang="de-DE" sz="1100" dirty="0">
                <a:latin typeface="Courier New"/>
                <a:cs typeface="Courier New"/>
              </a:rPr>
              <a:t>            </a:t>
            </a:r>
            <a:r>
              <a:rPr lang="de-DE" sz="1100" dirty="0" err="1">
                <a:latin typeface="Courier New"/>
                <a:cs typeface="Courier New"/>
              </a:rPr>
              <a:t>for</a:t>
            </a:r>
            <a:r>
              <a:rPr lang="de-DE" sz="1100" dirty="0">
                <a:latin typeface="Courier New"/>
                <a:cs typeface="Courier New"/>
              </a:rPr>
              <a:t> (</a:t>
            </a:r>
            <a:r>
              <a:rPr lang="de-DE" sz="1100" dirty="0" err="1">
                <a:latin typeface="Courier New"/>
                <a:cs typeface="Courier New"/>
              </a:rPr>
              <a:t>sval</a:t>
            </a:r>
            <a:r>
              <a:rPr lang="de-DE" sz="1100" dirty="0">
                <a:latin typeface="Courier New"/>
                <a:cs typeface="Courier New"/>
              </a:rPr>
              <a:t> = </a:t>
            </a:r>
            <a:r>
              <a:rPr lang="de-DE" sz="1100" b="1" dirty="0" err="1">
                <a:latin typeface="Courier New"/>
                <a:cs typeface="Courier New"/>
              </a:rPr>
              <a:t>va_arg</a:t>
            </a:r>
            <a:r>
              <a:rPr lang="de-DE" sz="1100" dirty="0">
                <a:latin typeface="Courier New"/>
                <a:cs typeface="Courier New"/>
              </a:rPr>
              <a:t>(</a:t>
            </a:r>
            <a:r>
              <a:rPr lang="de-DE" sz="1100" dirty="0" err="1">
                <a:latin typeface="Courier New"/>
                <a:cs typeface="Courier New"/>
              </a:rPr>
              <a:t>ap</a:t>
            </a:r>
            <a:r>
              <a:rPr lang="de-DE" sz="1100" dirty="0">
                <a:latin typeface="Courier New"/>
                <a:cs typeface="Courier New"/>
              </a:rPr>
              <a:t>, </a:t>
            </a:r>
            <a:r>
              <a:rPr lang="de-DE" sz="1100" dirty="0" err="1">
                <a:latin typeface="Courier New"/>
                <a:cs typeface="Courier New"/>
              </a:rPr>
              <a:t>char</a:t>
            </a:r>
            <a:r>
              <a:rPr lang="de-DE" sz="1100" dirty="0">
                <a:latin typeface="Courier New"/>
                <a:cs typeface="Courier New"/>
              </a:rPr>
              <a:t> *); *</a:t>
            </a:r>
            <a:r>
              <a:rPr lang="de-DE" sz="1100" dirty="0" err="1">
                <a:latin typeface="Courier New"/>
                <a:cs typeface="Courier New"/>
              </a:rPr>
              <a:t>sval</a:t>
            </a:r>
            <a:r>
              <a:rPr lang="de-DE" sz="1100" dirty="0">
                <a:latin typeface="Courier New"/>
                <a:cs typeface="Courier New"/>
              </a:rPr>
              <a:t>; </a:t>
            </a:r>
            <a:r>
              <a:rPr lang="de-DE" sz="1100" dirty="0" err="1">
                <a:latin typeface="Courier New"/>
                <a:cs typeface="Courier New"/>
              </a:rPr>
              <a:t>sval</a:t>
            </a:r>
            <a:r>
              <a:rPr lang="de-DE" sz="1100" dirty="0">
                <a:latin typeface="Courier New"/>
                <a:cs typeface="Courier New"/>
              </a:rPr>
              <a:t>++)</a:t>
            </a:r>
          </a:p>
          <a:p>
            <a:r>
              <a:rPr lang="ro-RO" sz="1100" dirty="0">
                <a:latin typeface="Courier New"/>
                <a:cs typeface="Courier New"/>
              </a:rPr>
              <a:t>            putchar(*sval);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  break;</a:t>
            </a:r>
          </a:p>
          <a:p>
            <a:r>
              <a:rPr lang="ro-RO" sz="1100" dirty="0">
                <a:latin typeface="Courier New"/>
                <a:cs typeface="Courier New"/>
              </a:rPr>
              <a:t>        default:</a:t>
            </a:r>
          </a:p>
          <a:p>
            <a:r>
              <a:rPr lang="ro-RO" sz="1100" dirty="0">
                <a:latin typeface="Courier New"/>
                <a:cs typeface="Courier New"/>
              </a:rPr>
              <a:t>            putchar(*p);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  break;</a:t>
            </a:r>
          </a:p>
          <a:p>
            <a:r>
              <a:rPr lang="de-DE" sz="1100" dirty="0">
                <a:latin typeface="Courier New"/>
                <a:cs typeface="Courier New"/>
              </a:rPr>
              <a:t>      }</a:t>
            </a:r>
          </a:p>
          <a:p>
            <a:r>
              <a:rPr lang="de-DE" sz="1100" dirty="0">
                <a:latin typeface="Courier New"/>
                <a:cs typeface="Courier New"/>
              </a:rPr>
              <a:t>   }</a:t>
            </a:r>
          </a:p>
          <a:p>
            <a:r>
              <a:rPr lang="de-DE" sz="1100" dirty="0">
                <a:latin typeface="Courier New"/>
                <a:cs typeface="Courier New"/>
              </a:rPr>
              <a:t>   </a:t>
            </a:r>
            <a:r>
              <a:rPr lang="de-DE" sz="1100" b="1" dirty="0" err="1">
                <a:latin typeface="Courier New"/>
                <a:cs typeface="Courier New"/>
              </a:rPr>
              <a:t>va_end</a:t>
            </a:r>
            <a:r>
              <a:rPr lang="de-DE" sz="1100" dirty="0">
                <a:latin typeface="Courier New"/>
                <a:cs typeface="Courier New"/>
              </a:rPr>
              <a:t>(</a:t>
            </a:r>
            <a:r>
              <a:rPr lang="de-DE" sz="1100" dirty="0" err="1">
                <a:latin typeface="Courier New"/>
                <a:cs typeface="Courier New"/>
              </a:rPr>
              <a:t>ap</a:t>
            </a:r>
            <a:r>
              <a:rPr lang="de-DE" sz="1100" dirty="0">
                <a:latin typeface="Courier New"/>
                <a:cs typeface="Courier New"/>
              </a:rPr>
              <a:t>); /* clean </a:t>
            </a:r>
            <a:r>
              <a:rPr lang="de-DE" sz="1100" dirty="0" err="1">
                <a:latin typeface="Courier New"/>
                <a:cs typeface="Courier New"/>
              </a:rPr>
              <a:t>up</a:t>
            </a:r>
            <a:r>
              <a:rPr lang="de-DE" sz="1100" dirty="0">
                <a:latin typeface="Courier New"/>
                <a:cs typeface="Courier New"/>
              </a:rPr>
              <a:t> </a:t>
            </a:r>
            <a:r>
              <a:rPr lang="de-DE" sz="1100" dirty="0" err="1">
                <a:latin typeface="Courier New"/>
                <a:cs typeface="Courier New"/>
              </a:rPr>
              <a:t>when</a:t>
            </a:r>
            <a:r>
              <a:rPr lang="de-DE" sz="1100" dirty="0">
                <a:latin typeface="Courier New"/>
                <a:cs typeface="Courier New"/>
              </a:rPr>
              <a:t> </a:t>
            </a:r>
            <a:r>
              <a:rPr lang="de-DE" sz="1100" dirty="0" err="1">
                <a:latin typeface="Courier New"/>
                <a:cs typeface="Courier New"/>
              </a:rPr>
              <a:t>done</a:t>
            </a:r>
            <a:r>
              <a:rPr lang="de-DE" sz="1100" dirty="0">
                <a:latin typeface="Courier New"/>
                <a:cs typeface="Courier New"/>
              </a:rPr>
              <a:t> */</a:t>
            </a:r>
          </a:p>
          <a:p>
            <a:r>
              <a:rPr lang="de-DE" sz="11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705600" y="394667"/>
            <a:ext cx="1676400" cy="24393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705600" y="844356"/>
            <a:ext cx="1676400" cy="208006"/>
          </a:xfrm>
          <a:prstGeom prst="rect">
            <a:avLst/>
          </a:prstGeom>
          <a:solidFill>
            <a:srgbClr val="D7E4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711950" y="1462294"/>
            <a:ext cx="1676400" cy="285750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6705600" y="2033922"/>
            <a:ext cx="1676400" cy="514350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Locals of function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705600" y="1748173"/>
            <a:ext cx="1676400" cy="285750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prev</a:t>
            </a:r>
            <a:r>
              <a:rPr lang="en-US" sz="1600" dirty="0"/>
              <a:t> frame pointer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45881" y="117667"/>
            <a:ext cx="665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tack </a:t>
            </a:r>
            <a:endParaRPr lang="en-US" dirty="0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6705600" y="1052075"/>
            <a:ext cx="1676400" cy="208006"/>
          </a:xfrm>
          <a:prstGeom prst="rect">
            <a:avLst/>
          </a:prstGeom>
          <a:solidFill>
            <a:srgbClr val="D7E4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6711950" y="1254289"/>
            <a:ext cx="1676400" cy="2080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ptr</a:t>
            </a:r>
            <a:r>
              <a:rPr lang="en-US" dirty="0" smtClean="0"/>
              <a:t> to </a:t>
            </a:r>
            <a:r>
              <a:rPr lang="en-US" dirty="0" err="1" smtClean="0"/>
              <a:t>fmt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6705600" y="639671"/>
            <a:ext cx="1676400" cy="208006"/>
          </a:xfrm>
          <a:prstGeom prst="rect">
            <a:avLst/>
          </a:prstGeom>
          <a:solidFill>
            <a:srgbClr val="D7E4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56063" y="4406481"/>
            <a:ext cx="4904204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a b c store %d %d %s respectively\n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67484" y="759766"/>
            <a:ext cx="4381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73406" y="4094797"/>
            <a:ext cx="0" cy="372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20434" y="3786606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14505" y="535573"/>
            <a:ext cx="41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23023" y="3421050"/>
            <a:ext cx="3727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02463" y="3556188"/>
            <a:ext cx="148588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This is c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072750" y="3234637"/>
            <a:ext cx="0" cy="372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19778" y="2926446"/>
            <a:ext cx="54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57693</TotalTime>
  <Words>2319</Words>
  <Application>Microsoft Office PowerPoint</Application>
  <PresentationFormat>On-screen Show (16:9)</PresentationFormat>
  <Paragraphs>599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Apple Chancery</vt:lpstr>
      <vt:lpstr>Arial</vt:lpstr>
      <vt:lpstr>Calibri</vt:lpstr>
      <vt:lpstr>Courier</vt:lpstr>
      <vt:lpstr>Courier New</vt:lpstr>
      <vt:lpstr>Office Theme</vt:lpstr>
      <vt:lpstr>Format String Vulnerabilities</vt:lpstr>
      <vt:lpstr>Format Strings</vt:lpstr>
      <vt:lpstr>printf invocation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Insufficient Arguments to printf</vt:lpstr>
      <vt:lpstr>Exploiting inconsistent printf</vt:lpstr>
      <vt:lpstr>Exploiting inconsistent printf</vt:lpstr>
      <vt:lpstr>Exploiting inconsistent printf</vt:lpstr>
      <vt:lpstr>Exploiting inconsistent printf</vt:lpstr>
      <vt:lpstr>Exploiting inconsistent printf</vt:lpstr>
      <vt:lpstr>Exploiting inconsistent printf</vt:lpstr>
      <vt:lpstr>Digging deeper</vt:lpstr>
      <vt:lpstr>Digging deeper</vt:lpstr>
      <vt:lpstr>Digging deeper</vt:lpstr>
      <vt:lpstr>Digging deeper</vt:lpstr>
      <vt:lpstr>Digging deeper</vt:lpstr>
      <vt:lpstr>More Format Specifiers</vt:lpstr>
      <vt:lpstr>Overwrite an arbitrary location</vt:lpstr>
      <vt:lpstr>Overwrite Arbitrary Location with some number</vt:lpstr>
      <vt:lpstr>Overwrite Arbitrary Location with Arbitrary Number</vt:lpstr>
      <vt:lpstr>Another useful format specifier</vt:lpstr>
    </vt:vector>
  </TitlesOfParts>
  <Manager/>
  <Company>IIT Madras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Systems Engineering</dc:title>
  <dc:subject>More Vulnerabilities</dc:subject>
  <dc:creator>Chester Rebeiro</dc:creator>
  <cp:keywords/>
  <dc:description>Format String; Heap Based</dc:description>
  <cp:lastModifiedBy>NPTEL_MSB203</cp:lastModifiedBy>
  <cp:revision>439</cp:revision>
  <cp:lastPrinted>2017-09-01T03:11:33Z</cp:lastPrinted>
  <dcterms:created xsi:type="dcterms:W3CDTF">2017-05-23T06:29:27Z</dcterms:created>
  <dcterms:modified xsi:type="dcterms:W3CDTF">2018-09-29T06:25:18Z</dcterms:modified>
  <cp:category/>
</cp:coreProperties>
</file>