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8" r:id="rId2"/>
    <p:sldId id="273" r:id="rId3"/>
    <p:sldId id="275" r:id="rId4"/>
    <p:sldId id="281" r:id="rId5"/>
    <p:sldId id="297" r:id="rId6"/>
    <p:sldId id="276" r:id="rId7"/>
    <p:sldId id="336" r:id="rId8"/>
    <p:sldId id="337" r:id="rId9"/>
    <p:sldId id="338" r:id="rId10"/>
    <p:sldId id="277" r:id="rId11"/>
    <p:sldId id="274" r:id="rId12"/>
    <p:sldId id="278" r:id="rId13"/>
    <p:sldId id="279" r:id="rId14"/>
    <p:sldId id="280" r:id="rId15"/>
    <p:sldId id="339" r:id="rId16"/>
    <p:sldId id="302" r:id="rId17"/>
    <p:sldId id="298" r:id="rId18"/>
    <p:sldId id="335" r:id="rId19"/>
    <p:sldId id="299" r:id="rId20"/>
    <p:sldId id="300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ED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51" autoAdjust="0"/>
  </p:normalViewPr>
  <p:slideViewPr>
    <p:cSldViewPr snapToGrid="0" snapToObjects="1" showGuides="1">
      <p:cViewPr varScale="1">
        <p:scale>
          <a:sx n="152" d="100"/>
          <a:sy n="152" d="100"/>
        </p:scale>
        <p:origin x="444" y="138"/>
      </p:cViewPr>
      <p:guideLst>
        <p:guide orient="horz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698C-F6B3-1745-B09E-CC371134DB7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42F1-9B8D-5D46-97CF-2F9A17CC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5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A489-2D30-AC43-901D-01205F8369CD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35883-4BD7-1D44-8611-23B37042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86F7-2D34-F141-B8EB-C46CDF18FA91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1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E95D-D484-394B-9EB8-217CC85D01D1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430F-4B25-8542-B499-EFC91618FA05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0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3D8A-6E6D-7E44-8831-F681D5F71A5E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6A4D-9C3C-5B4A-A2D9-643C61F6F53E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1931-9E77-2844-9DA5-3FFBA99920C4}" type="datetime1">
              <a:rPr lang="en-IN" smtClean="0"/>
              <a:t>29-09-2018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B779-DC7F-614E-984C-3BC2B62D7CDF}" type="datetime1">
              <a:rPr lang="en-IN" smtClean="0"/>
              <a:t>29-09-2018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3060-2C04-A448-B671-A4D25ED466EB}" type="datetime1">
              <a:rPr lang="en-IN" smtClean="0"/>
              <a:t>29-09-2018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EFAC-92D0-9E45-B788-1ABD99A2E3E7}" type="datetime1">
              <a:rPr lang="en-IN" smtClean="0"/>
              <a:t>29-09-2018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847-25F4-1548-A6F9-20471201050C}" type="datetime1">
              <a:rPr lang="en-IN" smtClean="0"/>
              <a:t>29-09-2018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6C9D-C35A-C742-A06B-5C260AE988D9}" type="datetime1">
              <a:rPr lang="en-IN" smtClean="0"/>
              <a:t>29-09-2018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F051-0237-3846-9B2C-3CD51D1EDE76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1542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F3E6A548-B2ED-8C42-9E64-DB4B1D814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" y="4693522"/>
            <a:ext cx="1526815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pple Chancery"/>
                <a:cs typeface="Apple Chancery"/>
              </a:rPr>
              <a:t>CR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4735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hrack.org/issues/60/10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yanogenMod/android_frameworks_av/blob/6a054d6b999d252ed87b4224f3aa13e69e3c56e0/media/libstagefright/MPEG4Extractor.cpp#L195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79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Integer Overflow Vulnerability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6667" y="4734163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phrack.org</a:t>
            </a:r>
            <a:r>
              <a:rPr lang="en-US" dirty="0">
                <a:hlinkClick r:id="rId2"/>
              </a:rPr>
              <a:t>/issues/60/10.html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smtClean="0">
                <a:latin typeface="Arial" charset="0"/>
              </a:rPr>
              <a:t>Chester Rebeiro</a:t>
            </a:r>
          </a:p>
          <a:p>
            <a:pPr marL="0" indent="0" algn="ctr">
              <a:buNone/>
            </a:pPr>
            <a:endParaRPr lang="en-US" sz="2000" smtClean="0">
              <a:latin typeface="Arial" charset="0"/>
            </a:endParaRPr>
          </a:p>
          <a:p>
            <a:pPr marL="0" indent="0" algn="ctr">
              <a:buNone/>
            </a:pPr>
            <a:r>
              <a:rPr lang="en-US" sz="1600" smtClean="0">
                <a:latin typeface="Arial" charset="0"/>
              </a:rPr>
              <a:t>Indian Institute of Technology Madras</a:t>
            </a: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Exploit 1</a:t>
            </a:r>
            <a:br>
              <a:rPr lang="en-US" dirty="0" smtClean="0"/>
            </a:br>
            <a:r>
              <a:rPr lang="en-US" sz="4000" dirty="0" smtClean="0"/>
              <a:t>(manipulate space allocated by </a:t>
            </a:r>
            <a:r>
              <a:rPr lang="en-US" sz="4000" dirty="0" err="1" smtClean="0"/>
              <a:t>malloc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z="1050" smtClean="0"/>
              <a:t>10</a:t>
            </a:fld>
            <a:endParaRPr lang="en-US" sz="10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7" y="1600200"/>
            <a:ext cx="5092700" cy="1943100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42884" y="1602317"/>
            <a:ext cx="30141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Space allocated by </a:t>
            </a:r>
            <a:r>
              <a:rPr lang="en-US" sz="1400" dirty="0" err="1" smtClean="0"/>
              <a:t>malloc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depends on </a:t>
            </a:r>
            <a:r>
              <a:rPr lang="en-US" sz="1400" dirty="0" err="1" smtClean="0"/>
              <a:t>len</a:t>
            </a:r>
            <a:r>
              <a:rPr lang="en-US" sz="1400" dirty="0" smtClean="0"/>
              <a:t>. If we choose a suitable value of </a:t>
            </a:r>
            <a:r>
              <a:rPr lang="en-US" sz="1400" dirty="0" err="1" smtClean="0"/>
              <a:t>len</a:t>
            </a:r>
            <a:r>
              <a:rPr lang="en-US" sz="1400" dirty="0" smtClean="0"/>
              <a:t> such that </a:t>
            </a:r>
            <a:r>
              <a:rPr lang="en-US" sz="1400" dirty="0" err="1" smtClean="0"/>
              <a:t>len</a:t>
            </a:r>
            <a:r>
              <a:rPr lang="en-US" sz="1400" dirty="0" smtClean="0"/>
              <a:t>*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 overflows,</a:t>
            </a:r>
          </a:p>
          <a:p>
            <a:r>
              <a:rPr lang="en-US" sz="1400" dirty="0" smtClean="0"/>
              <a:t>then,</a:t>
            </a:r>
          </a:p>
          <a:p>
            <a:endParaRPr lang="en-US" sz="1400" dirty="0"/>
          </a:p>
          <a:p>
            <a:pPr marL="342900" indent="-342900">
              <a:buAutoNum type="arabicParenBoth"/>
            </a:pPr>
            <a:r>
              <a:rPr lang="en-US" sz="1400" dirty="0" err="1" smtClean="0"/>
              <a:t>myarray</a:t>
            </a:r>
            <a:r>
              <a:rPr lang="en-US" sz="1400" dirty="0" smtClean="0"/>
              <a:t> would be smaller than expected  </a:t>
            </a:r>
          </a:p>
          <a:p>
            <a:pPr marL="342900" indent="-342900">
              <a:buAutoNum type="arabicParenBoth"/>
            </a:pPr>
            <a:r>
              <a:rPr lang="en-US" sz="1400" dirty="0" smtClean="0"/>
              <a:t>thus leading to a heap overflow</a:t>
            </a:r>
          </a:p>
          <a:p>
            <a:pPr marL="342900" indent="-342900">
              <a:buAutoNum type="arabicParenBoth"/>
            </a:pPr>
            <a:r>
              <a:rPr lang="en-US" sz="1400" dirty="0" smtClean="0"/>
              <a:t>which can be exploited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24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(Un)signed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Sign interpreted using the most significant bit.</a:t>
            </a:r>
          </a:p>
          <a:p>
            <a:r>
              <a:rPr lang="en-US" sz="1800" dirty="0" smtClean="0"/>
              <a:t>This can lead to unexpected results in comparisons and arithmetic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982258"/>
            <a:ext cx="4965700" cy="1390650"/>
          </a:xfrm>
          <a:prstGeom prst="rect">
            <a:avLst/>
          </a:prstGeom>
          <a:ln>
            <a:solidFill>
              <a:srgbClr val="660066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638" y="2095500"/>
            <a:ext cx="3124200" cy="476250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57201" y="3725334"/>
            <a:ext cx="6935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</a:t>
            </a:r>
            <a:r>
              <a:rPr lang="en-US" sz="1600" dirty="0" smtClean="0"/>
              <a:t> is initialized with the highest positive value that a signed 32 bit integer can take.</a:t>
            </a:r>
          </a:p>
          <a:p>
            <a:r>
              <a:rPr lang="en-US" sz="1600" dirty="0" smtClean="0"/>
              <a:t>When incremented, the MSB is set, and the number is interpreted as negative.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16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Interpretations in compare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1113"/>
            <a:ext cx="4292600" cy="1285875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950244" y="1281112"/>
            <a:ext cx="3683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test is with signed numbers.</a:t>
            </a:r>
          </a:p>
          <a:p>
            <a:r>
              <a:rPr lang="en-US" dirty="0" smtClean="0"/>
              <a:t>Therefore a negative </a:t>
            </a:r>
            <a:r>
              <a:rPr lang="en-US" dirty="0" err="1" smtClean="0"/>
              <a:t>len</a:t>
            </a:r>
            <a:r>
              <a:rPr lang="en-US" dirty="0" smtClean="0"/>
              <a:t> will pass the</a:t>
            </a:r>
            <a:br>
              <a:rPr lang="en-US" dirty="0" smtClean="0"/>
            </a:br>
            <a:r>
              <a:rPr lang="en-US" dirty="0" smtClean="0"/>
              <a:t>‘if’ test.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87151" y="2411412"/>
            <a:ext cx="4162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memcpy</a:t>
            </a:r>
            <a:r>
              <a:rPr lang="en-US" dirty="0" smtClean="0"/>
              <a:t>, </a:t>
            </a:r>
            <a:r>
              <a:rPr lang="en-US" dirty="0" err="1" smtClean="0"/>
              <a:t>len</a:t>
            </a:r>
            <a:r>
              <a:rPr lang="en-US" dirty="0" smtClean="0"/>
              <a:t> is interpreted as unsigned.</a:t>
            </a:r>
          </a:p>
          <a:p>
            <a:r>
              <a:rPr lang="en-US" dirty="0" smtClean="0"/>
              <a:t>Therefore a negative </a:t>
            </a:r>
            <a:r>
              <a:rPr lang="en-US" dirty="0" err="1" smtClean="0"/>
              <a:t>len</a:t>
            </a:r>
            <a:r>
              <a:rPr lang="en-US" dirty="0" smtClean="0"/>
              <a:t> will be treated</a:t>
            </a:r>
          </a:p>
          <a:p>
            <a:r>
              <a:rPr lang="en-US" dirty="0" smtClean="0"/>
              <a:t>as positive.</a:t>
            </a:r>
          </a:p>
          <a:p>
            <a:endParaRPr lang="en-US" dirty="0"/>
          </a:p>
          <a:p>
            <a:r>
              <a:rPr lang="en-US" dirty="0" smtClean="0"/>
              <a:t>This could be used to overflow </a:t>
            </a:r>
            <a:r>
              <a:rPr lang="en-US" dirty="0" err="1" smtClean="0"/>
              <a:t>kbuf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1000" y="1742777"/>
            <a:ext cx="2029244" cy="23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3313289" y="2411413"/>
            <a:ext cx="1673862" cy="738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7491" y="4227344"/>
            <a:ext cx="8314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void </a:t>
            </a:r>
            <a:r>
              <a:rPr lang="en-US" dirty="0" smtClean="0">
                <a:solidFill>
                  <a:srgbClr val="953735"/>
                </a:solidFill>
              </a:rPr>
              <a:t>*</a:t>
            </a:r>
            <a:r>
              <a:rPr lang="en-US" b="1" dirty="0" err="1" smtClean="0">
                <a:solidFill>
                  <a:srgbClr val="953735"/>
                </a:solidFill>
              </a:rPr>
              <a:t>memcpy</a:t>
            </a:r>
            <a:r>
              <a:rPr lang="en-US" dirty="0">
                <a:solidFill>
                  <a:srgbClr val="953735"/>
                </a:solidFill>
              </a:rPr>
              <a:t>(void *restrict </a:t>
            </a:r>
            <a:r>
              <a:rPr lang="en-US" dirty="0" err="1">
                <a:solidFill>
                  <a:srgbClr val="953735"/>
                </a:solidFill>
              </a:rPr>
              <a:t>dst</a:t>
            </a:r>
            <a:r>
              <a:rPr lang="en-US" dirty="0">
                <a:solidFill>
                  <a:srgbClr val="953735"/>
                </a:solidFill>
              </a:rPr>
              <a:t>, </a:t>
            </a:r>
            <a:r>
              <a:rPr lang="en-US" dirty="0" err="1">
                <a:solidFill>
                  <a:srgbClr val="953735"/>
                </a:solidFill>
              </a:rPr>
              <a:t>const</a:t>
            </a:r>
            <a:r>
              <a:rPr lang="en-US" dirty="0">
                <a:solidFill>
                  <a:srgbClr val="953735"/>
                </a:solidFill>
              </a:rPr>
              <a:t> void *restrict </a:t>
            </a:r>
            <a:r>
              <a:rPr lang="en-US" dirty="0" err="1">
                <a:solidFill>
                  <a:srgbClr val="953735"/>
                </a:solidFill>
              </a:rPr>
              <a:t>src</a:t>
            </a:r>
            <a:r>
              <a:rPr lang="en-US" dirty="0">
                <a:solidFill>
                  <a:srgbClr val="953735"/>
                </a:solidFill>
              </a:rPr>
              <a:t>, </a:t>
            </a:r>
            <a:r>
              <a:rPr lang="en-US" dirty="0" err="1">
                <a:solidFill>
                  <a:srgbClr val="953735"/>
                </a:solidFill>
              </a:rPr>
              <a:t>size_t</a:t>
            </a:r>
            <a:r>
              <a:rPr lang="en-US" dirty="0">
                <a:solidFill>
                  <a:srgbClr val="953735"/>
                </a:solidFill>
              </a:rPr>
              <a:t> n);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129" y="3967982"/>
            <a:ext cx="210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From the man pages</a:t>
            </a:r>
            <a:endParaRPr lang="en-US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4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3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interpretations in arithmetic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2225"/>
            <a:ext cx="3949700" cy="1543050"/>
          </a:xfrm>
          <a:prstGeom prst="rect">
            <a:avLst/>
          </a:prstGeom>
          <a:ln>
            <a:solidFill>
              <a:srgbClr val="660066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19450"/>
            <a:ext cx="3873500" cy="600075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713112" y="1312334"/>
            <a:ext cx="3344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If table + </a:t>
            </a:r>
            <a:r>
              <a:rPr lang="en-US" i="1" dirty="0" err="1" smtClean="0"/>
              <a:t>pos</a:t>
            </a:r>
            <a:r>
              <a:rPr lang="en-US" dirty="0" smtClean="0"/>
              <a:t> is greater than entries in table</a:t>
            </a:r>
            <a:r>
              <a:rPr lang="en-US" dirty="0"/>
              <a:t> </a:t>
            </a:r>
            <a:r>
              <a:rPr lang="en-US" dirty="0" smtClean="0"/>
              <a:t>then return -1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 err="1" smtClean="0"/>
              <a:t>pos</a:t>
            </a:r>
            <a:r>
              <a:rPr lang="en-US" dirty="0" smtClean="0"/>
              <a:t> is negative, this is not the case.</a:t>
            </a:r>
          </a:p>
          <a:p>
            <a:endParaRPr lang="en-US" dirty="0"/>
          </a:p>
          <a:p>
            <a:r>
              <a:rPr lang="en-US" dirty="0" smtClean="0"/>
              <a:t>Causing </a:t>
            </a:r>
            <a:r>
              <a:rPr lang="en-US" i="1" dirty="0" err="1" smtClean="0"/>
              <a:t>val</a:t>
            </a:r>
            <a:r>
              <a:rPr lang="en-US" dirty="0" smtClean="0"/>
              <a:t> to be written to a location beyond the table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3112" y="4109509"/>
            <a:ext cx="415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arithmetic done considering unsigned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 flipV="1">
            <a:off x="2810373" y="3819527"/>
            <a:ext cx="1902739" cy="474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exploiting overflow due to sign</a:t>
            </a:r>
            <a:br>
              <a:rPr lang="en-US" sz="3600" dirty="0" smtClean="0"/>
            </a:br>
            <a:r>
              <a:rPr lang="en-US" sz="3600" dirty="0" smtClean="0"/>
              <a:t>in a network </a:t>
            </a:r>
            <a:r>
              <a:rPr lang="en-US" sz="3600" dirty="0" err="1" smtClean="0"/>
              <a:t>deamon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33" y="1138779"/>
            <a:ext cx="4445000" cy="3676650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6" name="Oval 5"/>
          <p:cNvSpPr/>
          <p:nvPr/>
        </p:nvSpPr>
        <p:spPr>
          <a:xfrm>
            <a:off x="903112" y="3238501"/>
            <a:ext cx="2342445" cy="254000"/>
          </a:xfrm>
          <a:prstGeom prst="ellipse">
            <a:avLst/>
          </a:prstGeom>
          <a:noFill/>
          <a:ln w="1905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6" idx="6"/>
            <a:endCxn id="12" idx="1"/>
          </p:cNvCxnSpPr>
          <p:nvPr/>
        </p:nvCxnSpPr>
        <p:spPr>
          <a:xfrm>
            <a:off x="3245557" y="3365501"/>
            <a:ext cx="2451467" cy="333749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7024" y="3376084"/>
            <a:ext cx="3446977" cy="646331"/>
          </a:xfrm>
          <a:prstGeom prst="rect">
            <a:avLst/>
          </a:prstGeom>
          <a:noFill/>
          <a:ln>
            <a:solidFill>
              <a:srgbClr val="66006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size1 and size2 are large enough,</a:t>
            </a:r>
          </a:p>
          <a:p>
            <a:r>
              <a:rPr lang="en-US" dirty="0" smtClean="0"/>
              <a:t>size may end up being negative.</a:t>
            </a:r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903112" y="1439333"/>
            <a:ext cx="2624667" cy="264584"/>
          </a:xfrm>
          <a:prstGeom prst="round2Same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97023" y="1335064"/>
            <a:ext cx="2836872" cy="646331"/>
          </a:xfrm>
          <a:prstGeom prst="rect">
            <a:avLst/>
          </a:prstGeom>
          <a:noFill/>
          <a:ln>
            <a:solidFill>
              <a:srgbClr val="66006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size1 and size2 are unsigned</a:t>
            </a:r>
          </a:p>
          <a:p>
            <a:r>
              <a:rPr lang="en-US" dirty="0" smtClean="0"/>
              <a:t>Size is signed.</a:t>
            </a:r>
            <a:endParaRPr lang="en-US" dirty="0"/>
          </a:p>
        </p:txBody>
      </p:sp>
      <p:cxnSp>
        <p:nvCxnSpPr>
          <p:cNvPr id="18" name="Elbow Connector 17"/>
          <p:cNvCxnSpPr>
            <a:endCxn id="17" idx="1"/>
          </p:cNvCxnSpPr>
          <p:nvPr/>
        </p:nvCxnSpPr>
        <p:spPr>
          <a:xfrm>
            <a:off x="3527779" y="1577438"/>
            <a:ext cx="2169244" cy="80792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 Same Side Corner Rectangle 21"/>
          <p:cNvSpPr/>
          <p:nvPr/>
        </p:nvSpPr>
        <p:spPr>
          <a:xfrm>
            <a:off x="1001889" y="4438398"/>
            <a:ext cx="1241778" cy="264584"/>
          </a:xfrm>
          <a:prstGeom prst="round2Same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97023" y="4178080"/>
            <a:ext cx="3102757" cy="923330"/>
          </a:xfrm>
          <a:prstGeom prst="rect">
            <a:avLst/>
          </a:prstGeom>
          <a:noFill/>
          <a:ln>
            <a:solidFill>
              <a:srgbClr val="66006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Size is returned, which may</a:t>
            </a:r>
            <a:br>
              <a:rPr lang="en-US" dirty="0" smtClean="0"/>
            </a:br>
            <a:r>
              <a:rPr lang="en-US" dirty="0" smtClean="0"/>
              <a:t>cause an out to overflow in the</a:t>
            </a:r>
            <a:br>
              <a:rPr lang="en-US" dirty="0" smtClean="0"/>
            </a:br>
            <a:r>
              <a:rPr lang="en-US" dirty="0" err="1" smtClean="0"/>
              <a:t>callee</a:t>
            </a:r>
            <a:r>
              <a:rPr lang="en-US" dirty="0" smtClean="0"/>
              <a:t> function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2243667" y="4564877"/>
            <a:ext cx="3453356" cy="9525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6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  <p:bldP spid="17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Ponder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195348"/>
            <a:ext cx="4572000" cy="2492990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#define MAX_BUF_SIZE 64 * 1024</a:t>
            </a: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void </a:t>
            </a:r>
            <a:r>
              <a:rPr lang="en-US" sz="1200" b="1" dirty="0" err="1">
                <a:latin typeface="Courier"/>
                <a:cs typeface="Courier"/>
              </a:rPr>
              <a:t>store_into_buffer</a:t>
            </a:r>
            <a:r>
              <a:rPr lang="en-US" sz="1200" b="1" dirty="0">
                <a:latin typeface="Courier"/>
                <a:cs typeface="Courier"/>
              </a:rPr>
              <a:t>(</a:t>
            </a:r>
            <a:r>
              <a:rPr lang="en-US" sz="1200" b="1" dirty="0" err="1">
                <a:latin typeface="Courier"/>
                <a:cs typeface="Courier"/>
              </a:rPr>
              <a:t>const</a:t>
            </a:r>
            <a:r>
              <a:rPr lang="en-US" sz="1200" b="1" dirty="0">
                <a:latin typeface="Courier"/>
                <a:cs typeface="Courier"/>
              </a:rPr>
              <a:t> void *</a:t>
            </a:r>
            <a:r>
              <a:rPr lang="en-US" sz="1200" b="1" dirty="0" err="1">
                <a:latin typeface="Courier"/>
                <a:cs typeface="Courier"/>
              </a:rPr>
              <a:t>src</a:t>
            </a:r>
            <a:r>
              <a:rPr lang="en-US" sz="1200" b="1" dirty="0">
                <a:latin typeface="Courier"/>
                <a:cs typeface="Courier"/>
              </a:rPr>
              <a:t>, </a:t>
            </a:r>
            <a:r>
              <a:rPr lang="en-US" sz="1200" b="1" dirty="0" err="1">
                <a:latin typeface="Courier"/>
                <a:cs typeface="Courier"/>
              </a:rPr>
              <a:t>int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 err="1">
                <a:latin typeface="Courier"/>
                <a:cs typeface="Courier"/>
              </a:rPr>
              <a:t>num</a:t>
            </a:r>
            <a:r>
              <a:rPr lang="en-US" sz="1200" b="1" dirty="0">
                <a:latin typeface="Courier"/>
                <a:cs typeface="Courier"/>
              </a:rPr>
              <a:t>)</a:t>
            </a:r>
          </a:p>
          <a:p>
            <a:r>
              <a:rPr lang="en-US" sz="1200" b="1" dirty="0">
                <a:latin typeface="Courier"/>
                <a:cs typeface="Courier"/>
              </a:rPr>
              <a:t>{</a:t>
            </a:r>
          </a:p>
          <a:p>
            <a:r>
              <a:rPr lang="en-US" sz="1200" b="1" dirty="0">
                <a:latin typeface="Courier"/>
                <a:cs typeface="Courier"/>
              </a:rPr>
              <a:t>  char </a:t>
            </a:r>
            <a:r>
              <a:rPr lang="en-US" sz="1200" b="1" dirty="0" err="1">
                <a:latin typeface="Courier"/>
                <a:cs typeface="Courier"/>
              </a:rPr>
              <a:t>global_buffer</a:t>
            </a:r>
            <a:r>
              <a:rPr lang="en-US" sz="1200" b="1" dirty="0">
                <a:latin typeface="Courier"/>
                <a:cs typeface="Courier"/>
              </a:rPr>
              <a:t>[MAX_BUF_SIZE];</a:t>
            </a: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  if (</a:t>
            </a:r>
            <a:r>
              <a:rPr lang="en-US" sz="1200" b="1" dirty="0" err="1">
                <a:latin typeface="Courier"/>
                <a:cs typeface="Courier"/>
              </a:rPr>
              <a:t>num</a:t>
            </a:r>
            <a:r>
              <a:rPr lang="en-US" sz="1200" b="1" dirty="0">
                <a:latin typeface="Courier"/>
                <a:cs typeface="Courier"/>
              </a:rPr>
              <a:t> &gt; MAX_BUF_SIZE)</a:t>
            </a:r>
          </a:p>
          <a:p>
            <a:r>
              <a:rPr lang="ro-RO" sz="1200" b="1" dirty="0">
                <a:latin typeface="Courier"/>
                <a:cs typeface="Courier"/>
              </a:rPr>
              <a:t>    return;</a:t>
            </a:r>
          </a:p>
          <a:p>
            <a:endParaRPr lang="ro-RO" sz="1200" b="1" dirty="0">
              <a:latin typeface="Courier"/>
              <a:cs typeface="Courier"/>
            </a:endParaRPr>
          </a:p>
          <a:p>
            <a:r>
              <a:rPr lang="ro-RO" sz="1200" b="1" dirty="0">
                <a:latin typeface="Courier"/>
                <a:cs typeface="Courier"/>
              </a:rPr>
              <a:t>  memcpy(global_buffer, src, num);</a:t>
            </a:r>
          </a:p>
          <a:p>
            <a:endParaRPr lang="ro-RO" sz="1200" b="1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  [...]</a:t>
            </a:r>
          </a:p>
          <a:p>
            <a:r>
              <a:rPr lang="pt-BR" sz="1200" b="1" dirty="0">
                <a:latin typeface="Courier"/>
                <a:cs typeface="Courier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76" y="3155812"/>
            <a:ext cx="1320662" cy="1849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28651" y="1740188"/>
            <a:ext cx="36311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the vulnerability in this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 could lead to </a:t>
            </a:r>
            <a:br>
              <a:rPr lang="en-US" dirty="0" smtClean="0"/>
            </a:br>
            <a:r>
              <a:rPr lang="en-US" dirty="0" smtClean="0"/>
              <a:t>memory </a:t>
            </a:r>
            <a:r>
              <a:rPr lang="en-US" dirty="0" err="1" smtClean="0"/>
              <a:t>overreads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195348"/>
            <a:ext cx="4572000" cy="2492990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#define MAX_BUF_SIZE 64 * 1024</a:t>
            </a: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void </a:t>
            </a:r>
            <a:r>
              <a:rPr lang="en-US" sz="1200" b="1" dirty="0" err="1">
                <a:latin typeface="Courier"/>
                <a:cs typeface="Courier"/>
              </a:rPr>
              <a:t>store_into_buffer</a:t>
            </a:r>
            <a:r>
              <a:rPr lang="en-US" sz="1200" b="1" dirty="0">
                <a:latin typeface="Courier"/>
                <a:cs typeface="Courier"/>
              </a:rPr>
              <a:t>(</a:t>
            </a:r>
            <a:r>
              <a:rPr lang="en-US" sz="1200" b="1" dirty="0" err="1">
                <a:latin typeface="Courier"/>
                <a:cs typeface="Courier"/>
              </a:rPr>
              <a:t>const</a:t>
            </a:r>
            <a:r>
              <a:rPr lang="en-US" sz="1200" b="1" dirty="0">
                <a:latin typeface="Courier"/>
                <a:cs typeface="Courier"/>
              </a:rPr>
              <a:t> void *</a:t>
            </a:r>
            <a:r>
              <a:rPr lang="en-US" sz="1200" b="1" dirty="0" err="1">
                <a:latin typeface="Courier"/>
                <a:cs typeface="Courier"/>
              </a:rPr>
              <a:t>src</a:t>
            </a:r>
            <a:r>
              <a:rPr lang="en-US" sz="1200" b="1" dirty="0">
                <a:latin typeface="Courier"/>
                <a:cs typeface="Courier"/>
              </a:rPr>
              <a:t>, </a:t>
            </a:r>
            <a:r>
              <a:rPr lang="en-US" sz="1200" b="1" dirty="0" err="1">
                <a:latin typeface="Courier"/>
                <a:cs typeface="Courier"/>
              </a:rPr>
              <a:t>int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 err="1">
                <a:latin typeface="Courier"/>
                <a:cs typeface="Courier"/>
              </a:rPr>
              <a:t>num</a:t>
            </a:r>
            <a:r>
              <a:rPr lang="en-US" sz="1200" b="1" dirty="0">
                <a:latin typeface="Courier"/>
                <a:cs typeface="Courier"/>
              </a:rPr>
              <a:t>)</a:t>
            </a:r>
          </a:p>
          <a:p>
            <a:r>
              <a:rPr lang="en-US" sz="1200" b="1" dirty="0">
                <a:latin typeface="Courier"/>
                <a:cs typeface="Courier"/>
              </a:rPr>
              <a:t>{</a:t>
            </a:r>
          </a:p>
          <a:p>
            <a:r>
              <a:rPr lang="en-US" sz="1200" b="1" dirty="0">
                <a:latin typeface="Courier"/>
                <a:cs typeface="Courier"/>
              </a:rPr>
              <a:t>  char </a:t>
            </a:r>
            <a:r>
              <a:rPr lang="en-US" sz="1200" b="1" dirty="0" err="1">
                <a:latin typeface="Courier"/>
                <a:cs typeface="Courier"/>
              </a:rPr>
              <a:t>global_buffer</a:t>
            </a:r>
            <a:r>
              <a:rPr lang="en-US" sz="1200" b="1" dirty="0">
                <a:latin typeface="Courier"/>
                <a:cs typeface="Courier"/>
              </a:rPr>
              <a:t>[MAX_BUF_SIZE];</a:t>
            </a: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  if (</a:t>
            </a:r>
            <a:r>
              <a:rPr lang="en-US" sz="1200" b="1" dirty="0" err="1">
                <a:latin typeface="Courier"/>
                <a:cs typeface="Courier"/>
              </a:rPr>
              <a:t>num</a:t>
            </a:r>
            <a:r>
              <a:rPr lang="en-US" sz="1200" b="1" dirty="0">
                <a:latin typeface="Courier"/>
                <a:cs typeface="Courier"/>
              </a:rPr>
              <a:t> &gt; MAX_BUF_SIZE)</a:t>
            </a:r>
          </a:p>
          <a:p>
            <a:r>
              <a:rPr lang="ro-RO" sz="1200" b="1" dirty="0">
                <a:latin typeface="Courier"/>
                <a:cs typeface="Courier"/>
              </a:rPr>
              <a:t>    return;</a:t>
            </a:r>
          </a:p>
          <a:p>
            <a:endParaRPr lang="ro-RO" sz="1200" b="1" dirty="0">
              <a:latin typeface="Courier"/>
              <a:cs typeface="Courier"/>
            </a:endParaRPr>
          </a:p>
          <a:p>
            <a:r>
              <a:rPr lang="ro-RO" sz="1200" b="1" dirty="0">
                <a:latin typeface="Courier"/>
                <a:cs typeface="Courier"/>
              </a:rPr>
              <a:t>  memcpy(global_buffer, src, num);</a:t>
            </a:r>
          </a:p>
          <a:p>
            <a:endParaRPr lang="ro-RO" sz="1200" b="1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  [...]</a:t>
            </a:r>
          </a:p>
          <a:p>
            <a:r>
              <a:rPr lang="pt-BR" sz="12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8230" y="1421423"/>
            <a:ext cx="33114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num</a:t>
            </a:r>
            <a:r>
              <a:rPr lang="en-US" sz="1400" dirty="0" smtClean="0"/>
              <a:t> is a signed </a:t>
            </a:r>
            <a:r>
              <a:rPr lang="en-US" sz="1400" dirty="0" err="1" smtClean="0"/>
              <a:t>int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If comparison assumes signed numbers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Any negative </a:t>
            </a:r>
            <a:r>
              <a:rPr lang="en-US" sz="1400" dirty="0" err="1" smtClean="0"/>
              <a:t>num</a:t>
            </a:r>
            <a:r>
              <a:rPr lang="en-US" sz="1400" dirty="0" smtClean="0"/>
              <a:t> is less than MAX_BUF_SIZE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memcpy’s</a:t>
            </a:r>
            <a:r>
              <a:rPr lang="en-US" sz="1400" dirty="0" smtClean="0"/>
              <a:t> 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parameter is unsigned. So, the negative number is interpreted as positive. Resulting in memory </a:t>
            </a:r>
            <a:r>
              <a:rPr lang="en-US" sz="1400" dirty="0" err="1" smtClean="0"/>
              <a:t>overreads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57200" y="2541982"/>
            <a:ext cx="4572000" cy="3264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1540551"/>
            <a:ext cx="914400" cy="3159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2985321"/>
            <a:ext cx="4572000" cy="2596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5029200" y="1634630"/>
            <a:ext cx="685616" cy="63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29200" y="2034468"/>
            <a:ext cx="685616" cy="510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29200" y="2868465"/>
            <a:ext cx="685616" cy="126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1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Stagefright</a:t>
            </a:r>
            <a:r>
              <a:rPr lang="en-US" dirty="0" smtClean="0"/>
              <a:t> Bug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1" y="1200151"/>
            <a:ext cx="4919133" cy="339447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Discovered by </a:t>
            </a:r>
            <a:r>
              <a:rPr lang="en-US" sz="1800" dirty="0"/>
              <a:t>Joshua </a:t>
            </a:r>
            <a:r>
              <a:rPr lang="en-US" sz="1800" dirty="0" smtClean="0"/>
              <a:t>Drake and disclosed on July 27</a:t>
            </a:r>
            <a:r>
              <a:rPr lang="en-US" sz="1800" baseline="30000" dirty="0" smtClean="0"/>
              <a:t>th,</a:t>
            </a:r>
            <a:r>
              <a:rPr lang="en-US" sz="1800" dirty="0" smtClean="0"/>
              <a:t>  2015</a:t>
            </a:r>
          </a:p>
          <a:p>
            <a:r>
              <a:rPr lang="en-US" sz="1800" dirty="0" err="1" smtClean="0"/>
              <a:t>Stagefright</a:t>
            </a:r>
            <a:r>
              <a:rPr lang="en-US" sz="1800" dirty="0" smtClean="0"/>
              <a:t> is a software library implemented in C++ for Android</a:t>
            </a:r>
          </a:p>
          <a:p>
            <a:r>
              <a:rPr lang="en-US" sz="1800" dirty="0" err="1" smtClean="0"/>
              <a:t>Stagefright</a:t>
            </a:r>
            <a:r>
              <a:rPr lang="en-US" sz="1800" dirty="0" smtClean="0"/>
              <a:t> attacks uses several integer based bugs to</a:t>
            </a:r>
          </a:p>
          <a:p>
            <a:pPr lvl="1"/>
            <a:r>
              <a:rPr lang="en-US" sz="1600" dirty="0" smtClean="0"/>
              <a:t>execute remote code in phone</a:t>
            </a:r>
          </a:p>
          <a:p>
            <a:pPr lvl="1"/>
            <a:r>
              <a:rPr lang="en-US" sz="1600" dirty="0" smtClean="0"/>
              <a:t>Achieve privilege escalation </a:t>
            </a:r>
          </a:p>
          <a:p>
            <a:r>
              <a:rPr lang="en-US" sz="1800" dirty="0" smtClean="0"/>
              <a:t>Attack is based on a well crafted MP3, MP4 message sent to the remote Android phone</a:t>
            </a:r>
          </a:p>
          <a:p>
            <a:pPr lvl="1"/>
            <a:r>
              <a:rPr lang="en-US" sz="1400" dirty="0" smtClean="0"/>
              <a:t>Multiple vulnerabilities exploited:</a:t>
            </a:r>
          </a:p>
          <a:p>
            <a:pPr lvl="2"/>
            <a:r>
              <a:rPr lang="en-US" sz="1100" dirty="0" smtClean="0"/>
              <a:t>One exploit targets MP4 subtitles that uses tx3g for timed text.</a:t>
            </a:r>
          </a:p>
          <a:p>
            <a:pPr lvl="2"/>
            <a:r>
              <a:rPr lang="en-US" sz="1100" dirty="0" smtClean="0"/>
              <a:t>Another exploit targets </a:t>
            </a:r>
            <a:r>
              <a:rPr lang="en-US" sz="1100" dirty="0" err="1" smtClean="0"/>
              <a:t>covr</a:t>
            </a:r>
            <a:r>
              <a:rPr lang="en-US" sz="1100" dirty="0" smtClean="0"/>
              <a:t> (cover art) box</a:t>
            </a:r>
          </a:p>
          <a:p>
            <a:pPr lvl="2"/>
            <a:endParaRPr lang="en-US" sz="1100" dirty="0"/>
          </a:p>
          <a:p>
            <a:r>
              <a:rPr lang="en-US" sz="1900" dirty="0" smtClean="0"/>
              <a:t>Could have affected around one thousand million devices</a:t>
            </a:r>
          </a:p>
          <a:p>
            <a:pPr lvl="1"/>
            <a:r>
              <a:rPr lang="en-US" sz="1500" dirty="0" smtClean="0"/>
              <a:t>Devices affected </a:t>
            </a:r>
            <a:r>
              <a:rPr lang="en-US" sz="1500" dirty="0" err="1" smtClean="0"/>
              <a:t>inspite</a:t>
            </a:r>
            <a:r>
              <a:rPr lang="en-US" sz="1500" dirty="0" smtClean="0"/>
              <a:t> of ASLR</a:t>
            </a:r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929" y="1553299"/>
            <a:ext cx="3534833" cy="17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MPEG4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8" y="1249955"/>
            <a:ext cx="25273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88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3088" y="142790"/>
            <a:ext cx="5898092" cy="4647428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 err="1">
                <a:latin typeface="Courier"/>
                <a:cs typeface="Courier"/>
              </a:rPr>
              <a:t>status_t</a:t>
            </a:r>
            <a:r>
              <a:rPr lang="en-US" sz="800" b="1" dirty="0">
                <a:latin typeface="Courier"/>
                <a:cs typeface="Courier"/>
              </a:rPr>
              <a:t> MPEG4Source::</a:t>
            </a:r>
            <a:r>
              <a:rPr lang="en-US" sz="800" b="1" dirty="0" err="1">
                <a:latin typeface="Courier"/>
                <a:cs typeface="Courier"/>
              </a:rPr>
              <a:t>parseChunk</a:t>
            </a:r>
            <a:r>
              <a:rPr lang="en-US" sz="800" b="1" dirty="0">
                <a:latin typeface="Courier"/>
                <a:cs typeface="Courier"/>
              </a:rPr>
              <a:t>(off64_t *offset) {</a:t>
            </a:r>
          </a:p>
          <a:p>
            <a:endParaRPr lang="en-US" sz="800" b="1" dirty="0">
              <a:latin typeface="Courier"/>
              <a:cs typeface="Courier"/>
            </a:endParaRPr>
          </a:p>
          <a:p>
            <a:r>
              <a:rPr lang="pt-BR" sz="800" b="1" dirty="0">
                <a:latin typeface="Courier"/>
                <a:cs typeface="Courier"/>
              </a:rPr>
              <a:t>  [...]</a:t>
            </a:r>
          </a:p>
          <a:p>
            <a:endParaRPr lang="pt-BR" sz="800" b="1" dirty="0">
              <a:latin typeface="Courier"/>
              <a:cs typeface="Courier"/>
            </a:endParaRPr>
          </a:p>
          <a:p>
            <a:r>
              <a:rPr lang="pt-BR" sz="800" b="1" dirty="0">
                <a:latin typeface="Courier"/>
                <a:cs typeface="Courier"/>
              </a:rPr>
              <a:t>  </a:t>
            </a:r>
            <a:r>
              <a:rPr lang="pt-BR" sz="800" b="1" dirty="0">
                <a:solidFill>
                  <a:srgbClr val="FF0000"/>
                </a:solidFill>
                <a:latin typeface="Courier"/>
                <a:cs typeface="Courier"/>
              </a:rPr>
              <a:t>uint64_t</a:t>
            </a:r>
            <a:r>
              <a:rPr lang="pt-BR" sz="800" b="1" dirty="0">
                <a:latin typeface="Courier"/>
                <a:cs typeface="Courier"/>
              </a:rPr>
              <a:t> </a:t>
            </a:r>
            <a:r>
              <a:rPr lang="pt-BR" sz="800" b="1" dirty="0" err="1">
                <a:latin typeface="Courier"/>
                <a:cs typeface="Courier"/>
              </a:rPr>
              <a:t>chunk_size</a:t>
            </a:r>
            <a:r>
              <a:rPr lang="pt-BR" sz="800" b="1" dirty="0">
                <a:latin typeface="Courier"/>
                <a:cs typeface="Courier"/>
              </a:rPr>
              <a:t> = </a:t>
            </a:r>
            <a:r>
              <a:rPr lang="pt-BR" sz="800" b="1" dirty="0" err="1">
                <a:latin typeface="Courier"/>
                <a:cs typeface="Courier"/>
              </a:rPr>
              <a:t>ntohl</a:t>
            </a:r>
            <a:r>
              <a:rPr lang="pt-BR" sz="800" b="1" dirty="0">
                <a:latin typeface="Courier"/>
                <a:cs typeface="Courier"/>
              </a:rPr>
              <a:t>(</a:t>
            </a:r>
            <a:r>
              <a:rPr lang="pt-BR" sz="800" b="1" dirty="0" err="1">
                <a:latin typeface="Courier"/>
                <a:cs typeface="Courier"/>
              </a:rPr>
              <a:t>hdr</a:t>
            </a:r>
            <a:r>
              <a:rPr lang="pt-BR" sz="800" b="1" dirty="0">
                <a:latin typeface="Courier"/>
                <a:cs typeface="Courier"/>
              </a:rPr>
              <a:t>[0]);</a:t>
            </a:r>
          </a:p>
          <a:p>
            <a:r>
              <a:rPr lang="pt-BR" sz="800" b="1" dirty="0">
                <a:latin typeface="Courier"/>
                <a:cs typeface="Courier"/>
              </a:rPr>
              <a:t>  uint32_t </a:t>
            </a:r>
            <a:r>
              <a:rPr lang="pt-BR" sz="800" b="1" dirty="0" err="1">
                <a:latin typeface="Courier"/>
                <a:cs typeface="Courier"/>
              </a:rPr>
              <a:t>chunk_type</a:t>
            </a:r>
            <a:r>
              <a:rPr lang="pt-BR" sz="800" b="1" dirty="0">
                <a:latin typeface="Courier"/>
                <a:cs typeface="Courier"/>
              </a:rPr>
              <a:t> = </a:t>
            </a:r>
            <a:r>
              <a:rPr lang="pt-BR" sz="800" b="1" dirty="0" err="1">
                <a:latin typeface="Courier"/>
                <a:cs typeface="Courier"/>
              </a:rPr>
              <a:t>ntohl</a:t>
            </a:r>
            <a:r>
              <a:rPr lang="pt-BR" sz="800" b="1" dirty="0">
                <a:latin typeface="Courier"/>
                <a:cs typeface="Courier"/>
              </a:rPr>
              <a:t>(</a:t>
            </a:r>
            <a:r>
              <a:rPr lang="pt-BR" sz="800" b="1" dirty="0" err="1">
                <a:latin typeface="Courier"/>
                <a:cs typeface="Courier"/>
              </a:rPr>
              <a:t>hdr</a:t>
            </a:r>
            <a:r>
              <a:rPr lang="pt-BR" sz="800" b="1" dirty="0">
                <a:latin typeface="Courier"/>
                <a:cs typeface="Courier"/>
              </a:rPr>
              <a:t>[1]);</a:t>
            </a:r>
          </a:p>
          <a:p>
            <a:r>
              <a:rPr lang="pt-BR" sz="800" b="1" dirty="0">
                <a:latin typeface="Courier"/>
                <a:cs typeface="Courier"/>
              </a:rPr>
              <a:t>  off64_t </a:t>
            </a:r>
            <a:r>
              <a:rPr lang="pt-BR" sz="800" b="1" dirty="0" err="1">
                <a:latin typeface="Courier"/>
                <a:cs typeface="Courier"/>
              </a:rPr>
              <a:t>data_offset</a:t>
            </a:r>
            <a:r>
              <a:rPr lang="pt-BR" sz="800" b="1" dirty="0">
                <a:latin typeface="Courier"/>
                <a:cs typeface="Courier"/>
              </a:rPr>
              <a:t> = *offset + 8;</a:t>
            </a:r>
          </a:p>
          <a:p>
            <a:endParaRPr lang="pt-BR" sz="800" b="1" dirty="0">
              <a:latin typeface="Courier"/>
              <a:cs typeface="Courier"/>
            </a:endParaRPr>
          </a:p>
          <a:p>
            <a:r>
              <a:rPr lang="en-US" sz="800" b="1" dirty="0">
                <a:latin typeface="Courier"/>
                <a:cs typeface="Courier"/>
              </a:rPr>
              <a:t>  if (</a:t>
            </a:r>
            <a:r>
              <a:rPr lang="en-US" sz="800" b="1" dirty="0" err="1">
                <a:latin typeface="Courier"/>
                <a:cs typeface="Courier"/>
              </a:rPr>
              <a:t>chunk_size</a:t>
            </a:r>
            <a:r>
              <a:rPr lang="en-US" sz="800" b="1" dirty="0">
                <a:latin typeface="Courier"/>
                <a:cs typeface="Courier"/>
              </a:rPr>
              <a:t> == 1) {</a:t>
            </a:r>
          </a:p>
          <a:p>
            <a:r>
              <a:rPr lang="en-US" sz="800" b="1" dirty="0">
                <a:latin typeface="Courier"/>
                <a:cs typeface="Courier"/>
              </a:rPr>
              <a:t>    if (</a:t>
            </a:r>
            <a:r>
              <a:rPr lang="en-US" sz="800" b="1" dirty="0" err="1">
                <a:latin typeface="Courier"/>
                <a:cs typeface="Courier"/>
              </a:rPr>
              <a:t>mDataSource</a:t>
            </a:r>
            <a:r>
              <a:rPr lang="en-US" sz="800" b="1" dirty="0">
                <a:latin typeface="Courier"/>
                <a:cs typeface="Courier"/>
              </a:rPr>
              <a:t>-&gt;</a:t>
            </a:r>
            <a:r>
              <a:rPr lang="en-US" sz="800" b="1" dirty="0" err="1">
                <a:latin typeface="Courier"/>
                <a:cs typeface="Courier"/>
              </a:rPr>
              <a:t>readAt</a:t>
            </a:r>
            <a:r>
              <a:rPr lang="en-US" sz="800" b="1" dirty="0">
                <a:latin typeface="Courier"/>
                <a:cs typeface="Courier"/>
              </a:rPr>
              <a:t>(*offset + 8, &amp;</a:t>
            </a:r>
            <a:r>
              <a:rPr lang="en-US" sz="800" b="1" dirty="0" err="1">
                <a:latin typeface="Courier"/>
                <a:cs typeface="Courier"/>
              </a:rPr>
              <a:t>chunk_size</a:t>
            </a:r>
            <a:r>
              <a:rPr lang="en-US" sz="800" b="1" dirty="0">
                <a:latin typeface="Courier"/>
                <a:cs typeface="Courier"/>
              </a:rPr>
              <a:t>, 8) &lt; 8) {</a:t>
            </a:r>
          </a:p>
          <a:p>
            <a:r>
              <a:rPr lang="en-US" sz="800" b="1" dirty="0">
                <a:latin typeface="Courier"/>
                <a:cs typeface="Courier"/>
              </a:rPr>
              <a:t>      return ERROR_IO;</a:t>
            </a:r>
          </a:p>
          <a:p>
            <a:r>
              <a:rPr lang="de-DE" sz="800" b="1" dirty="0">
                <a:latin typeface="Courier"/>
                <a:cs typeface="Courier"/>
              </a:rPr>
              <a:t>    }</a:t>
            </a:r>
          </a:p>
          <a:p>
            <a:r>
              <a:rPr lang="de-DE" sz="800" b="1" dirty="0">
                <a:latin typeface="Courier"/>
                <a:cs typeface="Courier"/>
              </a:rPr>
              <a:t>  </a:t>
            </a:r>
            <a:r>
              <a:rPr lang="de-DE" sz="800" b="1" dirty="0" err="1">
                <a:latin typeface="Courier"/>
                <a:cs typeface="Courier"/>
              </a:rPr>
              <a:t>chunk_size</a:t>
            </a:r>
            <a:r>
              <a:rPr lang="de-DE" sz="800" b="1" dirty="0">
                <a:latin typeface="Courier"/>
                <a:cs typeface="Courier"/>
              </a:rPr>
              <a:t> = ntoh64(</a:t>
            </a:r>
            <a:r>
              <a:rPr lang="de-DE" sz="800" b="1" dirty="0" err="1">
                <a:latin typeface="Courier"/>
                <a:cs typeface="Courier"/>
              </a:rPr>
              <a:t>chunk_size</a:t>
            </a:r>
            <a:r>
              <a:rPr lang="de-DE" sz="800" b="1" dirty="0">
                <a:latin typeface="Courier"/>
                <a:cs typeface="Courier"/>
              </a:rPr>
              <a:t>);</a:t>
            </a:r>
          </a:p>
          <a:p>
            <a:endParaRPr lang="de-DE" sz="800" b="1" dirty="0">
              <a:latin typeface="Courier"/>
              <a:cs typeface="Courier"/>
            </a:endParaRPr>
          </a:p>
          <a:p>
            <a:r>
              <a:rPr lang="pt-BR" sz="800" b="1" dirty="0">
                <a:latin typeface="Courier"/>
                <a:cs typeface="Courier"/>
              </a:rPr>
              <a:t>  [...]</a:t>
            </a:r>
          </a:p>
          <a:p>
            <a:endParaRPr lang="pt-BR" sz="800" b="1" dirty="0">
              <a:latin typeface="Courier"/>
              <a:cs typeface="Courier"/>
            </a:endParaRPr>
          </a:p>
          <a:p>
            <a:r>
              <a:rPr lang="pt-BR" sz="800" b="1" dirty="0">
                <a:latin typeface="Courier"/>
                <a:cs typeface="Courier"/>
              </a:rPr>
              <a:t>  switch(</a:t>
            </a:r>
            <a:r>
              <a:rPr lang="pt-BR" sz="800" b="1" dirty="0" err="1">
                <a:latin typeface="Courier"/>
                <a:cs typeface="Courier"/>
              </a:rPr>
              <a:t>chunk_type</a:t>
            </a:r>
            <a:r>
              <a:rPr lang="pt-BR" sz="800" b="1" dirty="0">
                <a:latin typeface="Courier"/>
                <a:cs typeface="Courier"/>
              </a:rPr>
              <a:t>) {</a:t>
            </a:r>
          </a:p>
          <a:p>
            <a:r>
              <a:rPr lang="pt-BR" sz="800" b="1" dirty="0">
                <a:latin typeface="Courier"/>
                <a:cs typeface="Courier"/>
              </a:rPr>
              <a:t>  [...]</a:t>
            </a:r>
          </a:p>
          <a:p>
            <a:endParaRPr lang="pt-BR" sz="800" b="1" dirty="0">
              <a:latin typeface="Courier"/>
              <a:cs typeface="Courier"/>
            </a:endParaRPr>
          </a:p>
          <a:p>
            <a:r>
              <a:rPr lang="tr-TR" sz="800" b="1" dirty="0">
                <a:latin typeface="Courier"/>
                <a:cs typeface="Courier"/>
              </a:rPr>
              <a:t>  </a:t>
            </a:r>
            <a:r>
              <a:rPr lang="tr-TR" sz="800" b="1" dirty="0" err="1">
                <a:latin typeface="Courier"/>
                <a:cs typeface="Courier"/>
              </a:rPr>
              <a:t>case</a:t>
            </a:r>
            <a:r>
              <a:rPr lang="tr-TR" sz="800" b="1" dirty="0">
                <a:latin typeface="Courier"/>
                <a:cs typeface="Courier"/>
              </a:rPr>
              <a:t> FOURCC('t', 'x', '3', 'g'):</a:t>
            </a:r>
          </a:p>
          <a:p>
            <a:r>
              <a:rPr lang="de-DE" sz="800" b="1" dirty="0">
                <a:latin typeface="Courier"/>
                <a:cs typeface="Courier"/>
              </a:rPr>
              <a:t>  {</a:t>
            </a:r>
          </a:p>
          <a:p>
            <a:r>
              <a:rPr lang="nb-NO" sz="800" b="1" dirty="0">
                <a:latin typeface="Courier"/>
                <a:cs typeface="Courier"/>
              </a:rPr>
              <a:t>    uint32_t type;</a:t>
            </a:r>
          </a:p>
          <a:p>
            <a:r>
              <a:rPr lang="nb-NO" sz="800" b="1" dirty="0">
                <a:latin typeface="Courier"/>
                <a:cs typeface="Courier"/>
              </a:rPr>
              <a:t>    </a:t>
            </a:r>
            <a:r>
              <a:rPr lang="nb-NO" sz="800" b="1" dirty="0" err="1">
                <a:latin typeface="Courier"/>
                <a:cs typeface="Courier"/>
              </a:rPr>
              <a:t>const</a:t>
            </a:r>
            <a:r>
              <a:rPr lang="nb-NO" sz="800" b="1" dirty="0">
                <a:latin typeface="Courier"/>
                <a:cs typeface="Courier"/>
              </a:rPr>
              <a:t> </a:t>
            </a:r>
            <a:r>
              <a:rPr lang="nb-NO" sz="800" b="1" dirty="0" err="1">
                <a:latin typeface="Courier"/>
                <a:cs typeface="Courier"/>
              </a:rPr>
              <a:t>void</a:t>
            </a:r>
            <a:r>
              <a:rPr lang="nb-NO" sz="800" b="1" dirty="0">
                <a:latin typeface="Courier"/>
                <a:cs typeface="Courier"/>
              </a:rPr>
              <a:t> *data;</a:t>
            </a:r>
          </a:p>
          <a:p>
            <a:r>
              <a:rPr lang="tr-TR" sz="800" b="1" dirty="0">
                <a:latin typeface="Courier"/>
                <a:cs typeface="Courier"/>
              </a:rPr>
              <a:t>    </a:t>
            </a:r>
            <a:r>
              <a:rPr lang="tr-TR" sz="800" b="1" dirty="0" err="1">
                <a:latin typeface="Courier"/>
                <a:cs typeface="Courier"/>
              </a:rPr>
              <a:t>size_t</a:t>
            </a:r>
            <a:r>
              <a:rPr lang="tr-TR" sz="800" b="1" dirty="0">
                <a:latin typeface="Courier"/>
                <a:cs typeface="Courier"/>
              </a:rPr>
              <a:t> size = 0;</a:t>
            </a:r>
          </a:p>
          <a:p>
            <a:r>
              <a:rPr lang="tr-TR" sz="800" b="1" dirty="0">
                <a:latin typeface="Courier"/>
                <a:cs typeface="Courier"/>
              </a:rPr>
              <a:t>    </a:t>
            </a:r>
            <a:r>
              <a:rPr lang="tr-TR" sz="800" b="1" dirty="0" err="1">
                <a:latin typeface="Courier"/>
                <a:cs typeface="Courier"/>
              </a:rPr>
              <a:t>if</a:t>
            </a:r>
            <a:r>
              <a:rPr lang="tr-TR" sz="800" b="1" dirty="0">
                <a:latin typeface="Courier"/>
                <a:cs typeface="Courier"/>
              </a:rPr>
              <a:t> (!</a:t>
            </a:r>
            <a:r>
              <a:rPr lang="tr-TR" sz="800" b="1" dirty="0" err="1">
                <a:latin typeface="Courier"/>
                <a:cs typeface="Courier"/>
              </a:rPr>
              <a:t>mLastTrack</a:t>
            </a:r>
            <a:r>
              <a:rPr lang="tr-TR" sz="800" b="1" dirty="0">
                <a:latin typeface="Courier"/>
                <a:cs typeface="Courier"/>
              </a:rPr>
              <a:t>-&gt;meta-&gt;</a:t>
            </a:r>
            <a:r>
              <a:rPr lang="tr-TR" sz="800" b="1" dirty="0" err="1">
                <a:latin typeface="Courier"/>
                <a:cs typeface="Courier"/>
              </a:rPr>
              <a:t>findData</a:t>
            </a:r>
            <a:r>
              <a:rPr lang="tr-TR" sz="800" b="1" dirty="0">
                <a:latin typeface="Courier"/>
                <a:cs typeface="Courier"/>
              </a:rPr>
              <a:t>(</a:t>
            </a:r>
          </a:p>
          <a:p>
            <a:r>
              <a:rPr lang="tr-TR" sz="800" b="1" dirty="0">
                <a:latin typeface="Courier"/>
                <a:cs typeface="Courier"/>
              </a:rPr>
              <a:t>            </a:t>
            </a:r>
            <a:r>
              <a:rPr lang="tr-TR" sz="800" b="1" dirty="0" err="1">
                <a:latin typeface="Courier"/>
                <a:cs typeface="Courier"/>
              </a:rPr>
              <a:t>kKeyTextFormatData</a:t>
            </a:r>
            <a:r>
              <a:rPr lang="tr-TR" sz="800" b="1" dirty="0">
                <a:latin typeface="Courier"/>
                <a:cs typeface="Courier"/>
              </a:rPr>
              <a:t>, &amp;</a:t>
            </a:r>
            <a:r>
              <a:rPr lang="tr-TR" sz="800" b="1" dirty="0" err="1">
                <a:latin typeface="Courier"/>
                <a:cs typeface="Courier"/>
              </a:rPr>
              <a:t>type</a:t>
            </a:r>
            <a:r>
              <a:rPr lang="tr-TR" sz="800" b="1" dirty="0">
                <a:latin typeface="Courier"/>
                <a:cs typeface="Courier"/>
              </a:rPr>
              <a:t>, &amp;data, &amp;size)) {</a:t>
            </a:r>
          </a:p>
          <a:p>
            <a:r>
              <a:rPr lang="en-US" sz="800" b="1" dirty="0">
                <a:latin typeface="Courier"/>
                <a:cs typeface="Courier"/>
              </a:rPr>
              <a:t>      size = 0;</a:t>
            </a:r>
          </a:p>
          <a:p>
            <a:r>
              <a:rPr lang="de-DE" sz="800" b="1" dirty="0">
                <a:latin typeface="Courier"/>
                <a:cs typeface="Courier"/>
              </a:rPr>
              <a:t>    }</a:t>
            </a:r>
          </a:p>
          <a:p>
            <a:endParaRPr lang="de-DE" sz="800" b="1" dirty="0">
              <a:latin typeface="Courier"/>
              <a:cs typeface="Courier"/>
            </a:endParaRPr>
          </a:p>
          <a:p>
            <a:r>
              <a:rPr lang="de-DE" sz="800" b="1" dirty="0">
                <a:solidFill>
                  <a:srgbClr val="FF0000"/>
                </a:solidFill>
                <a:latin typeface="Courier"/>
                <a:cs typeface="Courier"/>
              </a:rPr>
              <a:t>    uint8_t *</a:t>
            </a:r>
            <a:r>
              <a:rPr lang="de-DE" sz="800" b="1" dirty="0" err="1">
                <a:solidFill>
                  <a:srgbClr val="FF0000"/>
                </a:solidFill>
                <a:latin typeface="Courier"/>
                <a:cs typeface="Courier"/>
              </a:rPr>
              <a:t>buffer</a:t>
            </a:r>
            <a:r>
              <a:rPr lang="de-DE" sz="800" b="1" dirty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de-DE" sz="800" b="1" dirty="0" err="1">
                <a:solidFill>
                  <a:srgbClr val="FF0000"/>
                </a:solidFill>
                <a:latin typeface="Courier"/>
                <a:cs typeface="Courier"/>
              </a:rPr>
              <a:t>new</a:t>
            </a:r>
            <a:r>
              <a:rPr lang="de-DE" sz="800" b="1" dirty="0">
                <a:solidFill>
                  <a:srgbClr val="FF0000"/>
                </a:solidFill>
                <a:latin typeface="Courier"/>
                <a:cs typeface="Courier"/>
              </a:rPr>
              <a:t> (</a:t>
            </a:r>
            <a:r>
              <a:rPr lang="de-DE" sz="800" b="1" dirty="0" err="1">
                <a:solidFill>
                  <a:srgbClr val="FF0000"/>
                </a:solidFill>
                <a:latin typeface="Courier"/>
                <a:cs typeface="Courier"/>
              </a:rPr>
              <a:t>std</a:t>
            </a:r>
            <a:r>
              <a:rPr lang="de-DE" sz="800" b="1" dirty="0">
                <a:solidFill>
                  <a:srgbClr val="FF0000"/>
                </a:solidFill>
                <a:latin typeface="Courier"/>
                <a:cs typeface="Courier"/>
              </a:rPr>
              <a:t>::</a:t>
            </a:r>
            <a:r>
              <a:rPr lang="de-DE" sz="800" b="1" dirty="0" err="1">
                <a:solidFill>
                  <a:srgbClr val="FF0000"/>
                </a:solidFill>
                <a:latin typeface="Courier"/>
                <a:cs typeface="Courier"/>
              </a:rPr>
              <a:t>nothrow</a:t>
            </a:r>
            <a:r>
              <a:rPr lang="de-DE" sz="800" b="1" dirty="0">
                <a:solidFill>
                  <a:srgbClr val="FF0000"/>
                </a:solidFill>
                <a:latin typeface="Courier"/>
                <a:cs typeface="Courier"/>
              </a:rPr>
              <a:t>) uint8_t[</a:t>
            </a:r>
            <a:r>
              <a:rPr lang="de-DE" sz="800" b="1" dirty="0" err="1">
                <a:solidFill>
                  <a:srgbClr val="FF0000"/>
                </a:solidFill>
                <a:latin typeface="Courier"/>
                <a:cs typeface="Courier"/>
              </a:rPr>
              <a:t>size</a:t>
            </a:r>
            <a:r>
              <a:rPr lang="de-DE" sz="800" b="1" dirty="0">
                <a:solidFill>
                  <a:srgbClr val="FF0000"/>
                </a:solidFill>
                <a:latin typeface="Courier"/>
                <a:cs typeface="Courier"/>
              </a:rPr>
              <a:t> + </a:t>
            </a:r>
            <a:r>
              <a:rPr lang="de-DE" sz="800" b="1" dirty="0" err="1">
                <a:solidFill>
                  <a:srgbClr val="FF0000"/>
                </a:solidFill>
                <a:latin typeface="Courier"/>
                <a:cs typeface="Courier"/>
              </a:rPr>
              <a:t>chunk_size</a:t>
            </a:r>
            <a:r>
              <a:rPr lang="de-DE" sz="800" b="1" dirty="0">
                <a:solidFill>
                  <a:srgbClr val="FF0000"/>
                </a:solidFill>
                <a:latin typeface="Courier"/>
                <a:cs typeface="Courier"/>
              </a:rPr>
              <a:t>];</a:t>
            </a:r>
          </a:p>
          <a:p>
            <a:r>
              <a:rPr lang="en-US" sz="800" b="1" dirty="0">
                <a:latin typeface="Courier"/>
                <a:cs typeface="Courier"/>
              </a:rPr>
              <a:t>    if (buffer == NULL) {</a:t>
            </a:r>
          </a:p>
          <a:p>
            <a:r>
              <a:rPr lang="en-US" sz="800" b="1" dirty="0">
                <a:latin typeface="Courier"/>
                <a:cs typeface="Courier"/>
              </a:rPr>
              <a:t>      return ERROR_MALFORMED;</a:t>
            </a:r>
          </a:p>
          <a:p>
            <a:r>
              <a:rPr lang="de-DE" sz="800" b="1" dirty="0">
                <a:latin typeface="Courier"/>
                <a:cs typeface="Courier"/>
              </a:rPr>
              <a:t>    }</a:t>
            </a:r>
          </a:p>
          <a:p>
            <a:endParaRPr lang="de-DE" sz="800" b="1" dirty="0">
              <a:latin typeface="Courier"/>
              <a:cs typeface="Courier"/>
            </a:endParaRPr>
          </a:p>
          <a:p>
            <a:r>
              <a:rPr lang="en-US" sz="800" b="1" dirty="0">
                <a:latin typeface="Courier"/>
                <a:cs typeface="Courier"/>
              </a:rPr>
              <a:t>    if (size &gt; 0) {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  </a:t>
            </a:r>
            <a:r>
              <a:rPr lang="en-US" sz="800" b="1" dirty="0" err="1">
                <a:solidFill>
                  <a:srgbClr val="FF0000"/>
                </a:solidFill>
                <a:latin typeface="Courier"/>
                <a:cs typeface="Courier"/>
              </a:rPr>
              <a:t>memcpy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(buffer, data, size);</a:t>
            </a:r>
          </a:p>
          <a:p>
            <a:r>
              <a:rPr lang="de-DE" sz="800" b="1" dirty="0">
                <a:latin typeface="Courier"/>
                <a:cs typeface="Courier"/>
              </a:rPr>
              <a:t>    }</a:t>
            </a:r>
            <a:endParaRPr lang="en-US" sz="800" b="1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6053" y="949271"/>
            <a:ext cx="1352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offset into file</a:t>
            </a:r>
            <a:endParaRPr lang="en-US" sz="1600" dirty="0"/>
          </a:p>
        </p:txBody>
      </p:sp>
      <p:cxnSp>
        <p:nvCxnSpPr>
          <p:cNvPr id="9" name="Curved Connector 8"/>
          <p:cNvCxnSpPr>
            <a:endCxn id="7" idx="1"/>
          </p:cNvCxnSpPr>
          <p:nvPr/>
        </p:nvCxnSpPr>
        <p:spPr>
          <a:xfrm>
            <a:off x="3712771" y="226065"/>
            <a:ext cx="3033282" cy="89248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2837408" y="672271"/>
            <a:ext cx="111036" cy="277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endCxn id="16" idx="1"/>
          </p:cNvCxnSpPr>
          <p:nvPr/>
        </p:nvCxnSpPr>
        <p:spPr>
          <a:xfrm>
            <a:off x="2948444" y="846627"/>
            <a:ext cx="3845306" cy="812602"/>
          </a:xfrm>
          <a:prstGeom prst="curvedConnector3">
            <a:avLst>
              <a:gd name="adj1" fmla="val 7079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93750" y="1366841"/>
            <a:ext cx="22169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hdr</a:t>
            </a:r>
            <a:r>
              <a:rPr lang="en-US" sz="1600" dirty="0" smtClean="0"/>
              <a:t>[2] is the first two</a:t>
            </a:r>
            <a:br>
              <a:rPr lang="en-US" sz="1600" dirty="0" smtClean="0"/>
            </a:br>
            <a:r>
              <a:rPr lang="en-US" sz="1600" dirty="0" smtClean="0"/>
              <a:t>words read from offset</a:t>
            </a:r>
            <a:endParaRPr lang="en-US" sz="1600" dirty="0"/>
          </a:p>
        </p:txBody>
      </p:sp>
      <p:sp>
        <p:nvSpPr>
          <p:cNvPr id="17" name="Right Brace 16"/>
          <p:cNvSpPr/>
          <p:nvPr/>
        </p:nvSpPr>
        <p:spPr>
          <a:xfrm>
            <a:off x="4383479" y="1065723"/>
            <a:ext cx="236146" cy="60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endCxn id="19" idx="1"/>
          </p:cNvCxnSpPr>
          <p:nvPr/>
        </p:nvCxnSpPr>
        <p:spPr>
          <a:xfrm>
            <a:off x="4619625" y="1366841"/>
            <a:ext cx="2174124" cy="735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93749" y="1810215"/>
            <a:ext cx="18435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chunksize</a:t>
            </a:r>
            <a:r>
              <a:rPr lang="en-US" sz="1600" dirty="0" smtClean="0"/>
              <a:t> of 1 has a </a:t>
            </a:r>
            <a:br>
              <a:rPr lang="en-US" sz="1600" dirty="0" smtClean="0"/>
            </a:br>
            <a:r>
              <a:rPr lang="en-US" sz="1600" dirty="0" smtClean="0"/>
              <a:t>special meaning.</a:t>
            </a:r>
            <a:endParaRPr lang="en-US" sz="1600" dirty="0"/>
          </a:p>
        </p:txBody>
      </p:sp>
      <p:cxnSp>
        <p:nvCxnSpPr>
          <p:cNvPr id="29" name="Curved Connector 28"/>
          <p:cNvCxnSpPr>
            <a:endCxn id="30" idx="1"/>
          </p:cNvCxnSpPr>
          <p:nvPr/>
        </p:nvCxnSpPr>
        <p:spPr>
          <a:xfrm flipV="1">
            <a:off x="4738829" y="3009014"/>
            <a:ext cx="2054920" cy="8012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93749" y="2478099"/>
            <a:ext cx="2085534" cy="1061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050" dirty="0" err="1" smtClean="0"/>
              <a:t>chunk_size</a:t>
            </a:r>
            <a:r>
              <a:rPr lang="en-US" sz="1050" dirty="0" smtClean="0"/>
              <a:t> is uint64_t, </a:t>
            </a:r>
            <a:endParaRPr lang="en-US" sz="1050" dirty="0"/>
          </a:p>
          <a:p>
            <a:pPr marL="342900" indent="-342900">
              <a:buAutoNum type="arabicParenBoth"/>
            </a:pPr>
            <a:r>
              <a:rPr lang="en-US" sz="1050" dirty="0" smtClean="0"/>
              <a:t>it is read from a file</a:t>
            </a:r>
          </a:p>
          <a:p>
            <a:pPr marL="342900" indent="-342900">
              <a:buAutoNum type="arabicParenBoth"/>
            </a:pPr>
            <a:r>
              <a:rPr lang="en-US" sz="1050" dirty="0" smtClean="0"/>
              <a:t>it is used to allocate a buffer in heap.</a:t>
            </a:r>
          </a:p>
          <a:p>
            <a:r>
              <a:rPr lang="en-US" sz="1050" dirty="0" smtClean="0"/>
              <a:t>All ingredients for an integer overflow vulnerability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6793749" y="3545613"/>
            <a:ext cx="2085534" cy="1323439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Buffer could be made to overflow here. Resulting in a heap based exploit.</a:t>
            </a:r>
          </a:p>
          <a:p>
            <a:r>
              <a:rPr lang="en-US" sz="1000" dirty="0" smtClean="0"/>
              <a:t>This can be used to control </a:t>
            </a:r>
            <a:r>
              <a:rPr lang="is-IS" sz="1000" dirty="0" smtClean="0"/>
              <a:t>…</a:t>
            </a:r>
            <a:br>
              <a:rPr lang="is-IS" sz="1000" dirty="0" smtClean="0"/>
            </a:br>
            <a:r>
              <a:rPr lang="is-IS" sz="1000" dirty="0" smtClean="0"/>
              <a:t>... </a:t>
            </a:r>
            <a:r>
              <a:rPr lang="en-US" sz="1000" dirty="0" smtClean="0"/>
              <a:t>S</a:t>
            </a:r>
            <a:r>
              <a:rPr lang="is-IS" sz="1000" dirty="0" smtClean="0"/>
              <a:t>ize written</a:t>
            </a:r>
          </a:p>
          <a:p>
            <a:r>
              <a:rPr lang="is-IS" sz="1000" dirty="0" smtClean="0"/>
              <a:t>... </a:t>
            </a:r>
            <a:r>
              <a:rPr lang="en-US" sz="1000" dirty="0" smtClean="0"/>
              <a:t>W</a:t>
            </a:r>
            <a:r>
              <a:rPr lang="is-IS" sz="1000" dirty="0" smtClean="0"/>
              <a:t>hat is written</a:t>
            </a:r>
          </a:p>
          <a:p>
            <a:r>
              <a:rPr lang="is-IS" sz="1000" dirty="0" smtClean="0"/>
              <a:t>... </a:t>
            </a:r>
            <a:r>
              <a:rPr lang="en-US" sz="1000" dirty="0" smtClean="0"/>
              <a:t>P</a:t>
            </a:r>
            <a:r>
              <a:rPr lang="is-IS" sz="1000" dirty="0" smtClean="0"/>
              <a:t>redict where objects are allocated</a:t>
            </a:r>
            <a:endParaRPr lang="en-US" sz="1000" dirty="0"/>
          </a:p>
        </p:txBody>
      </p:sp>
      <p:cxnSp>
        <p:nvCxnSpPr>
          <p:cNvPr id="33" name="Curved Connector 32"/>
          <p:cNvCxnSpPr>
            <a:endCxn id="32" idx="1"/>
          </p:cNvCxnSpPr>
          <p:nvPr/>
        </p:nvCxnSpPr>
        <p:spPr>
          <a:xfrm flipV="1">
            <a:off x="2551677" y="4207333"/>
            <a:ext cx="4242072" cy="3202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468880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github.com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CyanogenMod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android_frameworks_av</a:t>
            </a:r>
            <a:r>
              <a:rPr lang="en-US" sz="1200" dirty="0">
                <a:hlinkClick r:id="rId2"/>
              </a:rPr>
              <a:t>/blob/6a054d6b999d252ed87b4224f3aa13e69e3c56e0/media/</a:t>
            </a:r>
            <a:r>
              <a:rPr lang="en-US" sz="1200" dirty="0" err="1">
                <a:hlinkClick r:id="rId2"/>
              </a:rPr>
              <a:t>libstagefright</a:t>
            </a:r>
            <a:r>
              <a:rPr lang="en-US" sz="1200" dirty="0">
                <a:hlinkClick r:id="rId2"/>
              </a:rPr>
              <a:t>/MPEG4Extractor.cpp#L1954</a:t>
            </a:r>
            <a:endParaRPr lang="en-US" sz="1200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/>
              <a:t>tx3g exploit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49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5" y="976841"/>
            <a:ext cx="4686300" cy="3667125"/>
          </a:xfrm>
          <a:prstGeom prst="rect">
            <a:avLst/>
          </a:prstGeom>
          <a:ln>
            <a:solidFill>
              <a:srgbClr val="660066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1550988"/>
            <a:ext cx="3619500" cy="752475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35222" y="1263406"/>
            <a:ext cx="23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3494"/>
            <a:ext cx="8229600" cy="2593504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On 32 bit platforms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i="1" dirty="0" err="1" smtClean="0">
                <a:solidFill>
                  <a:srgbClr val="D99694"/>
                </a:solidFill>
              </a:rPr>
              <a:t>widthness</a:t>
            </a:r>
            <a:r>
              <a:rPr lang="en-US" sz="1600" i="1" dirty="0" smtClean="0">
                <a:solidFill>
                  <a:srgbClr val="D99694"/>
                </a:solidFill>
              </a:rPr>
              <a:t> overflow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(</a:t>
            </a:r>
            <a:r>
              <a:rPr lang="en-US" sz="1600" dirty="0" err="1" smtClean="0"/>
              <a:t>chunk_size</a:t>
            </a:r>
            <a:r>
              <a:rPr lang="en-US" sz="1600" dirty="0" smtClean="0"/>
              <a:t> + size) is uint64_t however new takes a 32 bit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value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On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64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bit platforms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arithmetic overflow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	(</a:t>
            </a:r>
            <a:r>
              <a:rPr lang="en-US" sz="1600" dirty="0" err="1"/>
              <a:t>chunk_size</a:t>
            </a:r>
            <a:r>
              <a:rPr lang="en-US" sz="1600" dirty="0"/>
              <a:t> + size) </a:t>
            </a:r>
            <a:r>
              <a:rPr lang="en-US" sz="1600" dirty="0" smtClean="0"/>
              <a:t>can overflow by setting large values for </a:t>
            </a:r>
            <a:r>
              <a:rPr lang="en-US" sz="1600" dirty="0" err="1" smtClean="0"/>
              <a:t>chunk_size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6584" y="1222497"/>
            <a:ext cx="8887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  <a:latin typeface="Courier"/>
                <a:cs typeface="Courier"/>
              </a:rPr>
              <a:t>uint64_t </a:t>
            </a:r>
            <a:r>
              <a:rPr lang="pt-BR" sz="1600" b="1" dirty="0" err="1">
                <a:solidFill>
                  <a:srgbClr val="FF0000"/>
                </a:solidFill>
                <a:latin typeface="Courier"/>
                <a:cs typeface="Courier"/>
              </a:rPr>
              <a:t>chunk_size</a:t>
            </a:r>
            <a:r>
              <a:rPr lang="pt-BR" sz="1600" b="1" dirty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pt-BR" sz="1600" b="1" dirty="0" err="1">
                <a:solidFill>
                  <a:srgbClr val="FF0000"/>
                </a:solidFill>
                <a:latin typeface="Courier"/>
                <a:cs typeface="Courier"/>
              </a:rPr>
              <a:t>ntohl</a:t>
            </a:r>
            <a:r>
              <a:rPr lang="pt-BR" sz="1600" b="1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pt-BR" sz="1600" b="1" dirty="0" err="1">
                <a:solidFill>
                  <a:srgbClr val="FF0000"/>
                </a:solidFill>
                <a:latin typeface="Courier"/>
                <a:cs typeface="Courier"/>
              </a:rPr>
              <a:t>hdr</a:t>
            </a:r>
            <a:r>
              <a:rPr lang="pt-BR" sz="1600" b="1" dirty="0">
                <a:solidFill>
                  <a:srgbClr val="FF0000"/>
                </a:solidFill>
                <a:latin typeface="Courier"/>
                <a:cs typeface="Courier"/>
              </a:rPr>
              <a:t>[0]);</a:t>
            </a:r>
          </a:p>
          <a:p>
            <a:r>
              <a:rPr lang="de-DE" sz="16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r>
              <a:rPr lang="de-DE" sz="1600" b="1" dirty="0" smtClean="0">
                <a:solidFill>
                  <a:srgbClr val="FF0000"/>
                </a:solidFill>
                <a:latin typeface="Courier"/>
                <a:cs typeface="Courier"/>
              </a:rPr>
              <a:t>uint8_t 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*</a:t>
            </a:r>
            <a:r>
              <a:rPr lang="de-DE" sz="1600" b="1" dirty="0" err="1">
                <a:solidFill>
                  <a:srgbClr val="FF0000"/>
                </a:solidFill>
                <a:latin typeface="Courier"/>
                <a:cs typeface="Courier"/>
              </a:rPr>
              <a:t>buffer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de-DE" sz="1600" b="1" dirty="0" err="1">
                <a:solidFill>
                  <a:srgbClr val="FF0000"/>
                </a:solidFill>
                <a:latin typeface="Courier"/>
                <a:cs typeface="Courier"/>
              </a:rPr>
              <a:t>new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 (</a:t>
            </a:r>
            <a:r>
              <a:rPr lang="de-DE" sz="1600" b="1" dirty="0" err="1">
                <a:solidFill>
                  <a:srgbClr val="FF0000"/>
                </a:solidFill>
                <a:latin typeface="Courier"/>
                <a:cs typeface="Courier"/>
              </a:rPr>
              <a:t>std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::</a:t>
            </a:r>
            <a:r>
              <a:rPr lang="de-DE" sz="1600" b="1" dirty="0" err="1">
                <a:solidFill>
                  <a:srgbClr val="FF0000"/>
                </a:solidFill>
                <a:latin typeface="Courier"/>
                <a:cs typeface="Courier"/>
              </a:rPr>
              <a:t>nothrow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) uint8_t[</a:t>
            </a:r>
            <a:r>
              <a:rPr lang="de-DE" sz="1600" b="1" dirty="0" err="1">
                <a:solidFill>
                  <a:srgbClr val="FF0000"/>
                </a:solidFill>
                <a:latin typeface="Courier"/>
                <a:cs typeface="Courier"/>
              </a:rPr>
              <a:t>size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 + </a:t>
            </a:r>
            <a:r>
              <a:rPr lang="de-DE" sz="1600" b="1" dirty="0" err="1">
                <a:solidFill>
                  <a:srgbClr val="FF0000"/>
                </a:solidFill>
                <a:latin typeface="Courier"/>
                <a:cs typeface="Courier"/>
              </a:rPr>
              <a:t>chunk_size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];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65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z="1050" smtClean="0"/>
              <a:t>3</a:t>
            </a:fld>
            <a:endParaRPr lang="en-US" sz="10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5" y="976841"/>
            <a:ext cx="4686300" cy="3667125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684275" y="1063229"/>
            <a:ext cx="2104863" cy="523220"/>
          </a:xfrm>
          <a:prstGeom prst="rect">
            <a:avLst/>
          </a:prstGeom>
          <a:noFill/>
          <a:ln>
            <a:solidFill>
              <a:srgbClr val="66006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Defined as short. Can hold</a:t>
            </a:r>
          </a:p>
          <a:p>
            <a:r>
              <a:rPr lang="en-US" sz="1400" dirty="0" smtClean="0"/>
              <a:t>a max value of 65535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 flipV="1">
            <a:off x="2822223" y="1280585"/>
            <a:ext cx="2862052" cy="44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>
            <a:off x="1775182" y="2061591"/>
            <a:ext cx="3909092" cy="476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84274" y="1692259"/>
            <a:ext cx="3332726" cy="738664"/>
          </a:xfrm>
          <a:prstGeom prst="rect">
            <a:avLst/>
          </a:prstGeom>
          <a:noFill/>
          <a:ln>
            <a:solidFill>
              <a:srgbClr val="660066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</a:t>
            </a:r>
            <a:r>
              <a:rPr lang="en-US" sz="1400" dirty="0" err="1" smtClean="0"/>
              <a:t>i</a:t>
            </a:r>
            <a:r>
              <a:rPr lang="en-US" sz="1400" dirty="0" smtClean="0"/>
              <a:t> &gt; 65535, s overflows, therefore is truncated. So, the condition check is likely to be bypassed. 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3504147" y="3125389"/>
            <a:ext cx="2180128" cy="720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84275" y="2756057"/>
            <a:ext cx="3332726" cy="738664"/>
          </a:xfrm>
          <a:prstGeom prst="rect">
            <a:avLst/>
          </a:prstGeom>
          <a:noFill/>
          <a:ln>
            <a:solidFill>
              <a:srgbClr val="660066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Will result in an overflow of </a:t>
            </a:r>
            <a:r>
              <a:rPr lang="en-US" sz="1400" dirty="0" err="1" smtClean="0"/>
              <a:t>buf</a:t>
            </a:r>
            <a:r>
              <a:rPr lang="en-US" sz="1400" dirty="0" smtClean="0"/>
              <a:t>, </a:t>
            </a:r>
            <a:br>
              <a:rPr lang="en-US" sz="1400" dirty="0" smtClean="0"/>
            </a:br>
            <a:r>
              <a:rPr lang="en-US" sz="1400" dirty="0" smtClean="0"/>
              <a:t>which can be used to perform nefarious activities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08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 Vulnerability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Due to </a:t>
            </a:r>
            <a:r>
              <a:rPr lang="en-US" sz="2400" dirty="0" err="1" smtClean="0"/>
              <a:t>widthness</a:t>
            </a:r>
            <a:r>
              <a:rPr lang="en-US" sz="2400" dirty="0" smtClean="0"/>
              <a:t> overflow</a:t>
            </a:r>
          </a:p>
          <a:p>
            <a:r>
              <a:rPr lang="en-US" sz="2400" dirty="0" smtClean="0"/>
              <a:t>Due to arithmetic overflow </a:t>
            </a:r>
          </a:p>
          <a:p>
            <a:r>
              <a:rPr lang="en-US" sz="2400" dirty="0" smtClean="0"/>
              <a:t>Due to sign/unsigned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Widthness</a:t>
            </a:r>
            <a:r>
              <a:rPr lang="en-US" dirty="0" smtClean="0"/>
              <a:t>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Occurs when code tries to store a value in a variable that is too small (in the number of bits) to handle it.</a:t>
            </a:r>
          </a:p>
          <a:p>
            <a:pPr marL="0" indent="0">
              <a:buNone/>
            </a:pPr>
            <a:r>
              <a:rPr lang="en-US" sz="1800" dirty="0" smtClean="0"/>
              <a:t>For example: a cast from </a:t>
            </a:r>
            <a:r>
              <a:rPr lang="en-US" sz="1800" dirty="0" err="1" smtClean="0"/>
              <a:t>int</a:t>
            </a:r>
            <a:r>
              <a:rPr lang="en-US" sz="1800" dirty="0" smtClean="0"/>
              <a:t> to short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8368" y="2233084"/>
            <a:ext cx="3261077" cy="138499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ourier"/>
                <a:cs typeface="Courier"/>
              </a:rPr>
              <a:t>int</a:t>
            </a:r>
            <a:r>
              <a:rPr lang="en-US" sz="1400" b="1" dirty="0" smtClean="0">
                <a:latin typeface="Courier"/>
                <a:cs typeface="Courier"/>
              </a:rPr>
              <a:t> a1 = 0x11223344;</a:t>
            </a:r>
          </a:p>
          <a:p>
            <a:r>
              <a:rPr lang="en-US" sz="1400" b="1" dirty="0" smtClean="0">
                <a:latin typeface="Courier"/>
                <a:cs typeface="Courier"/>
              </a:rPr>
              <a:t>char a2;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short a3;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a2 = (char) a1;</a:t>
            </a:r>
          </a:p>
          <a:p>
            <a:r>
              <a:rPr lang="en-US" sz="1400" b="1" dirty="0" smtClean="0">
                <a:latin typeface="Courier"/>
                <a:cs typeface="Courier"/>
              </a:rPr>
              <a:t>a3 = (short) a1;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368" y="3663128"/>
            <a:ext cx="3261077" cy="738664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a1 = 0x11223344</a:t>
            </a:r>
          </a:p>
          <a:p>
            <a:r>
              <a:rPr lang="en-US" sz="1400" b="1" dirty="0" smtClean="0">
                <a:latin typeface="Courier"/>
                <a:cs typeface="Courier"/>
              </a:rPr>
              <a:t>a2 = 0x44</a:t>
            </a:r>
          </a:p>
          <a:p>
            <a:r>
              <a:rPr lang="en-US" sz="1400" b="1" dirty="0" smtClean="0">
                <a:latin typeface="Courier"/>
                <a:cs typeface="Courier"/>
              </a:rPr>
              <a:t>a3 = 0x3344</a:t>
            </a:r>
            <a:endParaRPr lang="en-US" sz="1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9491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7" y="1063229"/>
            <a:ext cx="5041900" cy="2495550"/>
          </a:xfrm>
          <a:prstGeom prst="rect">
            <a:avLst/>
          </a:prstGeom>
          <a:ln>
            <a:solidFill>
              <a:srgbClr val="660066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7" y="3818467"/>
            <a:ext cx="3721100" cy="714375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24367" y="3939577"/>
            <a:ext cx="3721100" cy="16463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367" y="1469513"/>
            <a:ext cx="5041900" cy="5061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7" y="1063229"/>
            <a:ext cx="5041900" cy="2495550"/>
          </a:xfrm>
          <a:prstGeom prst="rect">
            <a:avLst/>
          </a:prstGeom>
          <a:ln>
            <a:solidFill>
              <a:srgbClr val="660066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7" y="3818467"/>
            <a:ext cx="3721100" cy="714375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24367" y="4080697"/>
            <a:ext cx="3721100" cy="16463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367" y="1940388"/>
            <a:ext cx="5041900" cy="5061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7" y="1063229"/>
            <a:ext cx="5041900" cy="2495550"/>
          </a:xfrm>
          <a:prstGeom prst="rect">
            <a:avLst/>
          </a:prstGeom>
          <a:ln>
            <a:solidFill>
              <a:srgbClr val="660066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7" y="3818467"/>
            <a:ext cx="3721100" cy="714375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24367" y="4186537"/>
            <a:ext cx="3721100" cy="16463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367" y="2351988"/>
            <a:ext cx="5041900" cy="5061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7" y="1063229"/>
            <a:ext cx="5041900" cy="2495550"/>
          </a:xfrm>
          <a:prstGeom prst="rect">
            <a:avLst/>
          </a:prstGeom>
          <a:ln>
            <a:solidFill>
              <a:srgbClr val="660066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7" y="3818467"/>
            <a:ext cx="3721100" cy="714375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24367" y="4339417"/>
            <a:ext cx="3721100" cy="16463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367" y="2751826"/>
            <a:ext cx="5041900" cy="5061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58266</TotalTime>
  <Words>843</Words>
  <Application>Microsoft Office PowerPoint</Application>
  <PresentationFormat>On-screen Show (16:9)</PresentationFormat>
  <Paragraphs>192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Apple Chancery</vt:lpstr>
      <vt:lpstr>Arial</vt:lpstr>
      <vt:lpstr>Calibri</vt:lpstr>
      <vt:lpstr>Courier</vt:lpstr>
      <vt:lpstr>Office Theme</vt:lpstr>
      <vt:lpstr>Integer Overflow Vulnerability</vt:lpstr>
      <vt:lpstr>What’s wrong with this code?</vt:lpstr>
      <vt:lpstr>What’s wrong with this code?</vt:lpstr>
      <vt:lpstr>Integer Overflow Vulnerability</vt:lpstr>
      <vt:lpstr>Widthness Overflows</vt:lpstr>
      <vt:lpstr>Arithmetic Overflows</vt:lpstr>
      <vt:lpstr>Arithmetic Overflows</vt:lpstr>
      <vt:lpstr>Arithmetic Overflows</vt:lpstr>
      <vt:lpstr>Arithmetic Overflows</vt:lpstr>
      <vt:lpstr>Exploit 1 (manipulate space allocated by malloc)</vt:lpstr>
      <vt:lpstr>(Un)signed Integers</vt:lpstr>
      <vt:lpstr>Sign Interpretations in compare</vt:lpstr>
      <vt:lpstr>Sign interpretations in arithmetic</vt:lpstr>
      <vt:lpstr>exploiting overflow due to sign in a network deamon</vt:lpstr>
      <vt:lpstr>Ponder about</vt:lpstr>
      <vt:lpstr>Sign could lead to  memory overreads.</vt:lpstr>
      <vt:lpstr>Stagefright Bug</vt:lpstr>
      <vt:lpstr>MPEG4 Format</vt:lpstr>
      <vt:lpstr>tx3g exploit</vt:lpstr>
      <vt:lpstr>Integer Overflows</vt:lpstr>
    </vt:vector>
  </TitlesOfParts>
  <Manager/>
  <Company>IIT Madras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Systems Engineering</dc:title>
  <dc:subject>More Vulnerabilities</dc:subject>
  <dc:creator>Chester Rebeiro</dc:creator>
  <cp:keywords/>
  <dc:description>Format String; Heap Based</dc:description>
  <cp:lastModifiedBy>NPTEL_MSB203</cp:lastModifiedBy>
  <cp:revision>435</cp:revision>
  <cp:lastPrinted>2017-09-01T03:11:33Z</cp:lastPrinted>
  <dcterms:created xsi:type="dcterms:W3CDTF">2017-05-23T06:29:27Z</dcterms:created>
  <dcterms:modified xsi:type="dcterms:W3CDTF">2018-09-29T07:21:23Z</dcterms:modified>
  <cp:category/>
</cp:coreProperties>
</file>