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03" r:id="rId2"/>
    <p:sldId id="311" r:id="rId3"/>
    <p:sldId id="337" r:id="rId4"/>
    <p:sldId id="312" r:id="rId5"/>
    <p:sldId id="339" r:id="rId6"/>
    <p:sldId id="341" r:id="rId7"/>
    <p:sldId id="340" r:id="rId8"/>
    <p:sldId id="342" r:id="rId9"/>
    <p:sldId id="343" r:id="rId10"/>
    <p:sldId id="345" r:id="rId11"/>
    <p:sldId id="352" r:id="rId12"/>
    <p:sldId id="344" r:id="rId13"/>
    <p:sldId id="353" r:id="rId14"/>
    <p:sldId id="309" r:id="rId15"/>
    <p:sldId id="316" r:id="rId16"/>
    <p:sldId id="346" r:id="rId17"/>
    <p:sldId id="347" r:id="rId18"/>
    <p:sldId id="313" r:id="rId19"/>
    <p:sldId id="348" r:id="rId20"/>
    <p:sldId id="307" r:id="rId21"/>
    <p:sldId id="314" r:id="rId22"/>
    <p:sldId id="349" r:id="rId23"/>
    <p:sldId id="322" r:id="rId24"/>
    <p:sldId id="315" r:id="rId25"/>
    <p:sldId id="318" r:id="rId26"/>
    <p:sldId id="319" r:id="rId27"/>
    <p:sldId id="354" r:id="rId28"/>
    <p:sldId id="310" r:id="rId29"/>
    <p:sldId id="320" r:id="rId30"/>
    <p:sldId id="321" r:id="rId31"/>
    <p:sldId id="324" r:id="rId32"/>
    <p:sldId id="326" r:id="rId33"/>
    <p:sldId id="325" r:id="rId34"/>
    <p:sldId id="327" r:id="rId35"/>
    <p:sldId id="328" r:id="rId36"/>
    <p:sldId id="323" r:id="rId37"/>
    <p:sldId id="329" r:id="rId38"/>
    <p:sldId id="333" r:id="rId39"/>
    <p:sldId id="330" r:id="rId40"/>
    <p:sldId id="331" r:id="rId41"/>
    <p:sldId id="332" r:id="rId42"/>
    <p:sldId id="334" r:id="rId43"/>
    <p:sldId id="351" r:id="rId44"/>
    <p:sldId id="338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ED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1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444" y="66"/>
      </p:cViewPr>
      <p:guideLst>
        <p:guide orient="horz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698C-F6B3-1745-B09E-CC371134DB7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2F1-9B8D-5D46-97CF-2F9A17C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A489-2D30-AC43-901D-01205F8369C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35883-4BD7-1D44-8611-23B37042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security.cs.rpi.edu</a:t>
            </a:r>
            <a:r>
              <a:rPr lang="en-US" dirty="0" smtClean="0"/>
              <a:t>/courses/binexp-spring2015/lectures/17/10_lecture.pdf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security.cs.rpi.edu</a:t>
            </a:r>
            <a:r>
              <a:rPr lang="en-US" dirty="0" smtClean="0"/>
              <a:t>/courses/binexp-spring2015/lectures/17/10_lecture.pdf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35883-4BD7-1D44-8611-23B3704204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54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FD-&gt;</a:t>
            </a:r>
            <a:r>
              <a:rPr lang="en-US" dirty="0" err="1" smtClean="0"/>
              <a:t>bk</a:t>
            </a:r>
            <a:r>
              <a:rPr lang="en-US" baseline="0" dirty="0" smtClean="0"/>
              <a:t> is at an offset 12 bytes. Thus we fill GOT entry - 12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86F7-2D34-F141-B8EB-C46CDF18FA91}" type="datetime1">
              <a:rPr lang="en-IN" smtClean="0"/>
              <a:t>13-10-2018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4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E95D-D484-394B-9EB8-217CC85D01D1}" type="datetime1">
              <a:rPr lang="en-IN" smtClean="0"/>
              <a:t>13-10-2018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30F-4B25-8542-B499-EFC91618FA05}" type="datetime1">
              <a:rPr lang="en-IN" smtClean="0"/>
              <a:t>13-10-2018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3D8A-6E6D-7E44-8831-F681D5F71A5E}" type="datetime1">
              <a:rPr lang="en-IN" smtClean="0"/>
              <a:t>13-10-2018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6A4D-9C3C-5B4A-A2D9-643C61F6F53E}" type="datetime1">
              <a:rPr lang="en-IN" smtClean="0"/>
              <a:t>13-10-2018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1931-9E77-2844-9DA5-3FFBA99920C4}" type="datetime1">
              <a:rPr lang="en-IN" smtClean="0"/>
              <a:t>13-10-2018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B779-DC7F-614E-984C-3BC2B62D7CDF}" type="datetime1">
              <a:rPr lang="en-IN" smtClean="0"/>
              <a:t>13-10-2018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3060-2C04-A448-B671-A4D25ED466EB}" type="datetime1">
              <a:rPr lang="en-IN" smtClean="0"/>
              <a:t>13-10-2018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EFAC-92D0-9E45-B788-1ABD99A2E3E7}" type="datetime1">
              <a:rPr lang="en-IN" smtClean="0"/>
              <a:t>13-10-2018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847-25F4-1548-A6F9-20471201050C}" type="datetime1">
              <a:rPr lang="en-IN" smtClean="0"/>
              <a:t>13-10-2018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6C9D-C35A-C742-A06B-5C260AE988D9}" type="datetime1">
              <a:rPr lang="en-IN" smtClean="0"/>
              <a:t>13-10-2018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F051-0237-3846-9B2C-3CD51D1EDE76}" type="datetime1">
              <a:rPr lang="en-IN" smtClean="0"/>
              <a:t>13-10-2018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1542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3E6A548-B2ED-8C42-9E64-DB4B1D814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4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4693522"/>
            <a:ext cx="152681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pple Chancery"/>
                <a:cs typeface="Apple Chancery"/>
              </a:rPr>
              <a:t>CR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4735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shellphish/how2he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dprod.com/programs/portable/nedmalloc/" TargetMode="External"/><Relationship Id="rId2" Type="http://schemas.openxmlformats.org/officeDocument/2006/relationships/hyperlink" Target="http://jemalloc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tp://g.oswego.edu/pub/misc/malloc.c" TargetMode="External"/><Relationship Id="rId4" Type="http://schemas.openxmlformats.org/officeDocument/2006/relationships/hyperlink" Target="https://www.hoard.or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1974"/>
            <a:ext cx="8229600" cy="857250"/>
          </a:xfrm>
        </p:spPr>
        <p:txBody>
          <a:bodyPr/>
          <a:lstStyle/>
          <a:p>
            <a:r>
              <a:rPr lang="en-US" dirty="0" smtClean="0"/>
              <a:t>Heap Internals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Chester Rebeiro</a:t>
            </a:r>
          </a:p>
          <a:p>
            <a:pPr marL="0" indent="0" algn="ctr">
              <a:buNone/>
            </a:pPr>
            <a:endParaRPr lang="en-US" sz="2400" smtClean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  <a:p>
            <a:pPr marL="0" indent="0" algn="ctr">
              <a:buNone/>
            </a:pPr>
            <a:r>
              <a:rPr lang="en-US" sz="180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Indian Institute of Technology Madras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Whole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Each </a:t>
            </a:r>
            <a:r>
              <a:rPr lang="en-US" sz="1800" dirty="0" smtClean="0">
                <a:solidFill>
                  <a:srgbClr val="FF0000"/>
                </a:solidFill>
              </a:rPr>
              <a:t>arena</a:t>
            </a:r>
            <a:r>
              <a:rPr lang="en-US" sz="1800" dirty="0" smtClean="0"/>
              <a:t> can have multiple heaps (possibly non-contiguous)</a:t>
            </a:r>
          </a:p>
          <a:p>
            <a:pPr lvl="1"/>
            <a:r>
              <a:rPr lang="en-US" sz="1400" dirty="0"/>
              <a:t>One or more arenas present in a process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truct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malloc_state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 </a:t>
            </a:r>
            <a:r>
              <a:rPr lang="en-US" sz="1400" dirty="0" smtClean="0"/>
              <a:t>manages the arena. aka. Arena header</a:t>
            </a:r>
          </a:p>
          <a:p>
            <a:pPr lvl="1"/>
            <a:r>
              <a:rPr lang="en-US" sz="1400" dirty="0" err="1">
                <a:solidFill>
                  <a:srgbClr val="558ED5"/>
                </a:solidFill>
              </a:rPr>
              <a:t>s</a:t>
            </a:r>
            <a:r>
              <a:rPr lang="en-US" sz="1400" dirty="0" err="1" smtClean="0">
                <a:solidFill>
                  <a:srgbClr val="558ED5"/>
                </a:solidFill>
              </a:rPr>
              <a:t>truct</a:t>
            </a:r>
            <a:r>
              <a:rPr lang="en-US" sz="1400" dirty="0" smtClean="0">
                <a:solidFill>
                  <a:srgbClr val="558ED5"/>
                </a:solidFill>
              </a:rPr>
              <a:t> </a:t>
            </a:r>
            <a:r>
              <a:rPr lang="en-US" sz="1400" dirty="0" err="1" smtClean="0">
                <a:solidFill>
                  <a:srgbClr val="558ED5"/>
                </a:solidFill>
              </a:rPr>
              <a:t>heap_info</a:t>
            </a:r>
            <a:r>
              <a:rPr lang="en-US" sz="1400" dirty="0" smtClean="0">
                <a:solidFill>
                  <a:srgbClr val="558ED5"/>
                </a:solidFill>
              </a:rPr>
              <a:t>: </a:t>
            </a:r>
            <a:r>
              <a:rPr lang="en-US" sz="1400" dirty="0" smtClean="0"/>
              <a:t>manages specific heaps within the arena</a:t>
            </a:r>
          </a:p>
          <a:p>
            <a:r>
              <a:rPr lang="en-US" sz="1800" dirty="0" smtClean="0"/>
              <a:t>Each </a:t>
            </a:r>
            <a:r>
              <a:rPr lang="en-US" sz="1800" dirty="0" smtClean="0">
                <a:solidFill>
                  <a:srgbClr val="FF0000"/>
                </a:solidFill>
              </a:rPr>
              <a:t>heap</a:t>
            </a:r>
            <a:r>
              <a:rPr lang="en-US" sz="1800" dirty="0" smtClean="0"/>
              <a:t> can have multiple memory chunks</a:t>
            </a:r>
          </a:p>
          <a:p>
            <a:pPr lvl="1"/>
            <a:r>
              <a:rPr lang="en-US" sz="1400" dirty="0" smtClean="0"/>
              <a:t>These chunks store data and allocated up on user request</a:t>
            </a:r>
          </a:p>
          <a:p>
            <a:pPr lvl="1"/>
            <a:r>
              <a:rPr lang="en-US" sz="1400" dirty="0" err="1" smtClean="0">
                <a:solidFill>
                  <a:srgbClr val="558ED5"/>
                </a:solidFill>
              </a:rPr>
              <a:t>struct</a:t>
            </a:r>
            <a:r>
              <a:rPr lang="en-US" sz="1400" dirty="0" smtClean="0">
                <a:solidFill>
                  <a:srgbClr val="558ED5"/>
                </a:solidFill>
              </a:rPr>
              <a:t> </a:t>
            </a:r>
            <a:r>
              <a:rPr lang="en-US" sz="1400" dirty="0" err="1" smtClean="0">
                <a:solidFill>
                  <a:srgbClr val="558ED5"/>
                </a:solidFill>
              </a:rPr>
              <a:t>malloc_chunk</a:t>
            </a:r>
            <a:r>
              <a:rPr lang="en-US" sz="1400" dirty="0" smtClean="0">
                <a:solidFill>
                  <a:srgbClr val="558ED5"/>
                </a:solidFill>
              </a:rPr>
              <a:t> : </a:t>
            </a:r>
            <a:r>
              <a:rPr lang="en-US" sz="1400" dirty="0" smtClean="0"/>
              <a:t>manages a chunk of memory</a:t>
            </a:r>
          </a:p>
          <a:p>
            <a:r>
              <a:rPr lang="en-US" sz="1800" dirty="0" smtClean="0"/>
              <a:t>Types of </a:t>
            </a:r>
            <a:r>
              <a:rPr lang="en-US" sz="1800" dirty="0" smtClean="0">
                <a:solidFill>
                  <a:srgbClr val="FF0000"/>
                </a:solidFill>
              </a:rPr>
              <a:t>memory chunks</a:t>
            </a:r>
          </a:p>
          <a:p>
            <a:pPr lvl="1"/>
            <a:r>
              <a:rPr lang="en-US" sz="1400" dirty="0" smtClean="0"/>
              <a:t>Allocated chunk</a:t>
            </a:r>
          </a:p>
          <a:p>
            <a:pPr lvl="1"/>
            <a:r>
              <a:rPr lang="en-US" sz="1400" dirty="0" smtClean="0"/>
              <a:t>Free chunk</a:t>
            </a:r>
          </a:p>
          <a:p>
            <a:pPr lvl="1"/>
            <a:r>
              <a:rPr lang="en-US" sz="1400" dirty="0" smtClean="0"/>
              <a:t>Top chunk : contains the unused memory allocated to the heap by the OS but not yet allocated to hold any data.	 </a:t>
            </a:r>
          </a:p>
          <a:p>
            <a:pPr lvl="1"/>
            <a:r>
              <a:rPr lang="en-US" sz="1400" dirty="0" smtClean="0"/>
              <a:t>Last remainder chunk : last chunk that was split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Ptmalloc</a:t>
            </a:r>
            <a:r>
              <a:rPr lang="en-US" dirty="0" smtClean="0"/>
              <a:t>: the whole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94" y="1066597"/>
            <a:ext cx="7658067" cy="37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Arenas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Maximum number of Arenas restricted by the number of cores in the system:</a:t>
            </a:r>
          </a:p>
          <a:p>
            <a:pPr lvl="1"/>
            <a:r>
              <a:rPr lang="en-US" sz="1400" dirty="0" smtClean="0"/>
              <a:t>32 bit: #</a:t>
            </a:r>
            <a:r>
              <a:rPr lang="en-US" sz="1400" dirty="0" err="1" smtClean="0"/>
              <a:t>MaxArenas</a:t>
            </a:r>
            <a:r>
              <a:rPr lang="en-US" sz="1400" dirty="0" smtClean="0"/>
              <a:t> = 2 x </a:t>
            </a:r>
            <a:r>
              <a:rPr lang="en-US" sz="1400" dirty="0" err="1" smtClean="0"/>
              <a:t>Num.ofCores</a:t>
            </a:r>
            <a:endParaRPr lang="en-US" sz="1400" dirty="0" smtClean="0"/>
          </a:p>
          <a:p>
            <a:pPr lvl="1"/>
            <a:r>
              <a:rPr lang="en-US" sz="1400" dirty="0" smtClean="0"/>
              <a:t>64 bit: #</a:t>
            </a:r>
            <a:r>
              <a:rPr lang="en-US" sz="1400" dirty="0" err="1" smtClean="0"/>
              <a:t>MaxArenas</a:t>
            </a:r>
            <a:r>
              <a:rPr lang="en-US" sz="1400" dirty="0" smtClean="0"/>
              <a:t> = 8 x </a:t>
            </a:r>
            <a:r>
              <a:rPr lang="en-US" sz="1400" dirty="0" err="1" smtClean="0"/>
              <a:t>Num.ofCores</a:t>
            </a:r>
            <a:endParaRPr lang="en-US" sz="1400" dirty="0"/>
          </a:p>
          <a:p>
            <a:pPr lvl="1"/>
            <a:r>
              <a:rPr lang="en-US" sz="1400" dirty="0" smtClean="0"/>
              <a:t>If num. of threads is less than #</a:t>
            </a:r>
            <a:r>
              <a:rPr lang="en-US" sz="1400" dirty="0" err="1" smtClean="0"/>
              <a:t>MaxArenas</a:t>
            </a:r>
            <a:r>
              <a:rPr lang="en-US" sz="1400" dirty="0" smtClean="0"/>
              <a:t>, then we get quick </a:t>
            </a:r>
            <a:r>
              <a:rPr lang="en-US" sz="1400" dirty="0" err="1" smtClean="0"/>
              <a:t>mallocs</a:t>
            </a:r>
            <a:r>
              <a:rPr lang="en-US" sz="1400" dirty="0" smtClean="0"/>
              <a:t> and frees as there is no contention</a:t>
            </a:r>
          </a:p>
          <a:p>
            <a:r>
              <a:rPr lang="en-US" sz="1600" dirty="0"/>
              <a:t>One arena can service one memory request at a time (i.e. one </a:t>
            </a:r>
            <a:r>
              <a:rPr lang="en-US" sz="1600" dirty="0" err="1"/>
              <a:t>malloc</a:t>
            </a:r>
            <a:r>
              <a:rPr lang="en-US" sz="1600" dirty="0"/>
              <a:t> / free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If more threads are present than </a:t>
            </a:r>
            <a:r>
              <a:rPr lang="en-US" sz="1600" dirty="0" err="1" smtClean="0"/>
              <a:t>MaxArenas</a:t>
            </a:r>
            <a:r>
              <a:rPr lang="en-US" sz="1600" dirty="0" smtClean="0"/>
              <a:t> then multiple threads need to share one arena.</a:t>
            </a:r>
          </a:p>
          <a:p>
            <a:pPr lvl="1"/>
            <a:r>
              <a:rPr lang="en-US" sz="1400" dirty="0" smtClean="0"/>
              <a:t>This leads to contention and hence slower </a:t>
            </a:r>
            <a:r>
              <a:rPr lang="en-US" sz="1400" dirty="0" err="1" smtClean="0"/>
              <a:t>mallocs</a:t>
            </a:r>
            <a:r>
              <a:rPr lang="en-US" sz="1400" dirty="0" smtClean="0"/>
              <a:t> and frees</a:t>
            </a:r>
          </a:p>
          <a:p>
            <a:pPr lvl="1"/>
            <a:r>
              <a:rPr lang="en-US" sz="1400" dirty="0" smtClean="0"/>
              <a:t>Structure </a:t>
            </a:r>
            <a:r>
              <a:rPr lang="en-US" sz="1400" b="1" i="1" dirty="0" err="1" smtClean="0"/>
              <a:t>malloc_state</a:t>
            </a:r>
            <a:r>
              <a:rPr lang="en-US" sz="1400" dirty="0" smtClean="0"/>
              <a:t>, contains all the management information for an arena</a:t>
            </a:r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Maximum number of Arenas restricted by the number of cores in the system:</a:t>
            </a:r>
          </a:p>
          <a:p>
            <a:pPr lvl="1"/>
            <a:r>
              <a:rPr lang="en-US" sz="1400" dirty="0"/>
              <a:t>32 bit: #</a:t>
            </a:r>
            <a:r>
              <a:rPr lang="en-US" sz="1400" dirty="0" err="1"/>
              <a:t>MaxArenas</a:t>
            </a:r>
            <a:r>
              <a:rPr lang="en-US" sz="1400" dirty="0"/>
              <a:t> = 2 x </a:t>
            </a:r>
            <a:r>
              <a:rPr lang="en-US" sz="1400" dirty="0" err="1"/>
              <a:t>Num.ofCores</a:t>
            </a:r>
            <a:endParaRPr lang="en-US" sz="1400" dirty="0"/>
          </a:p>
          <a:p>
            <a:pPr lvl="1"/>
            <a:r>
              <a:rPr lang="en-US" sz="1400" dirty="0"/>
              <a:t>64 bit: #</a:t>
            </a:r>
            <a:r>
              <a:rPr lang="en-US" sz="1400" dirty="0" err="1"/>
              <a:t>MaxArenas</a:t>
            </a:r>
            <a:r>
              <a:rPr lang="en-US" sz="1400" dirty="0"/>
              <a:t> = 8 x </a:t>
            </a:r>
            <a:r>
              <a:rPr lang="en-US" sz="1400" dirty="0" err="1"/>
              <a:t>Num.ofCores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1" y="2623350"/>
            <a:ext cx="1320662" cy="2465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9703" y="2516625"/>
            <a:ext cx="6327373" cy="646331"/>
          </a:xfrm>
          <a:prstGeom prst="rect">
            <a:avLst/>
          </a:prstGeom>
          <a:solidFill>
            <a:srgbClr val="CCFFCC"/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Why restrict the number of Arenas?</a:t>
            </a:r>
          </a:p>
          <a:p>
            <a:r>
              <a:rPr lang="en-US" dirty="0" smtClean="0"/>
              <a:t>Why not have as many Arenas as the number of threads present?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Allocated Chunk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46733" y="1203465"/>
            <a:ext cx="2890535" cy="21236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 : previous chunk in use (PREV_INUSE bit)</a:t>
            </a:r>
          </a:p>
          <a:p>
            <a:endParaRPr lang="en-US" sz="1200" dirty="0"/>
          </a:p>
          <a:p>
            <a:r>
              <a:rPr lang="en-US" sz="1200" dirty="0" smtClean="0"/>
              <a:t>If P=0, then the word before this contains</a:t>
            </a:r>
            <a:br>
              <a:rPr lang="en-US" sz="1200" dirty="0" smtClean="0"/>
            </a:br>
            <a:r>
              <a:rPr lang="en-US" sz="1200" dirty="0" smtClean="0"/>
              <a:t>the size of the previous chunk.</a:t>
            </a:r>
          </a:p>
          <a:p>
            <a:endParaRPr lang="en-US" sz="1200" dirty="0"/>
          </a:p>
          <a:p>
            <a:r>
              <a:rPr lang="en-US" sz="1200" dirty="0" smtClean="0"/>
              <a:t>The very first chunk always has this bit set</a:t>
            </a:r>
          </a:p>
          <a:p>
            <a:r>
              <a:rPr lang="en-US" sz="1200" dirty="0" smtClean="0"/>
              <a:t>Preventing access to non-existent memory.</a:t>
            </a:r>
          </a:p>
          <a:p>
            <a:endParaRPr lang="en-US" sz="1200" dirty="0"/>
          </a:p>
          <a:p>
            <a:r>
              <a:rPr lang="en-US" sz="1200" dirty="0" smtClean="0"/>
              <a:t>M : set if chunk was obtained with </a:t>
            </a:r>
            <a:r>
              <a:rPr lang="en-US" sz="1200" dirty="0" err="1" smtClean="0"/>
              <a:t>mmap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N : set if chunk belongs to thread arena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7162" y="1371873"/>
            <a:ext cx="172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Allocated chunk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16563" y="3454001"/>
            <a:ext cx="29557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mem</a:t>
            </a:r>
            <a:r>
              <a:rPr lang="en-US" sz="1200" b="1" dirty="0" smtClean="0"/>
              <a:t>.</a:t>
            </a:r>
            <a:r>
              <a:rPr lang="en-US" sz="1200" dirty="0" smtClean="0"/>
              <a:t> Is the pointer returned by </a:t>
            </a:r>
            <a:r>
              <a:rPr lang="en-US" sz="1200" dirty="0" err="1" smtClean="0"/>
              <a:t>malloc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/>
              <a:t>chunk.</a:t>
            </a:r>
            <a:r>
              <a:rPr lang="en-US" sz="1200" dirty="0" smtClean="0"/>
              <a:t> Is the pointer to metadata for </a:t>
            </a:r>
            <a:r>
              <a:rPr lang="en-US" sz="1200" dirty="0" err="1" smtClean="0"/>
              <a:t>malloc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User data size for </a:t>
            </a:r>
            <a:r>
              <a:rPr lang="en-US" sz="1200" dirty="0" err="1" smtClean="0"/>
              <a:t>malloc</a:t>
            </a:r>
            <a:r>
              <a:rPr lang="en-US" sz="1200" dirty="0" smtClean="0"/>
              <a:t>(n) is </a:t>
            </a:r>
            <a:br>
              <a:rPr lang="en-US" sz="1200" dirty="0" smtClean="0"/>
            </a:br>
            <a:r>
              <a:rPr lang="en-US" sz="1200" dirty="0" smtClean="0"/>
              <a:t>N = 8 + (n/8)*8 bytes.</a:t>
            </a:r>
          </a:p>
          <a:p>
            <a:r>
              <a:rPr lang="en-US" sz="1200" dirty="0" smtClean="0"/>
              <a:t>Total size of chunk is N+8 bytes </a:t>
            </a: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1792925"/>
            <a:ext cx="6208689" cy="32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Chunk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05825" y="1203465"/>
            <a:ext cx="2672526" cy="195438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P : previous chunk in use (PREV_INUSE bit)</a:t>
            </a:r>
          </a:p>
          <a:p>
            <a:endParaRPr lang="en-US" sz="1100" dirty="0"/>
          </a:p>
          <a:p>
            <a:r>
              <a:rPr lang="en-US" sz="1100" dirty="0" smtClean="0"/>
              <a:t>If P=0, then the word before this contains</a:t>
            </a:r>
            <a:br>
              <a:rPr lang="en-US" sz="1100" dirty="0" smtClean="0"/>
            </a:br>
            <a:r>
              <a:rPr lang="en-US" sz="1100" dirty="0" smtClean="0"/>
              <a:t>the size of the previous chunk.</a:t>
            </a:r>
          </a:p>
          <a:p>
            <a:endParaRPr lang="en-US" sz="1100" dirty="0"/>
          </a:p>
          <a:p>
            <a:r>
              <a:rPr lang="en-US" sz="1100" dirty="0" smtClean="0"/>
              <a:t>The very first chunk always has this bit set</a:t>
            </a:r>
          </a:p>
          <a:p>
            <a:r>
              <a:rPr lang="en-US" sz="1100" dirty="0" smtClean="0"/>
              <a:t>Preventing access to non-existent memory.</a:t>
            </a:r>
          </a:p>
          <a:p>
            <a:endParaRPr lang="en-US" sz="1100" dirty="0"/>
          </a:p>
          <a:p>
            <a:r>
              <a:rPr lang="en-US" sz="1100" dirty="0" smtClean="0"/>
              <a:t>M : set if chunk was obtained with </a:t>
            </a:r>
            <a:r>
              <a:rPr lang="en-US" sz="1100" dirty="0" err="1" smtClean="0"/>
              <a:t>mmap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N : set if chunk belongs to thread arena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7162" y="1371873"/>
            <a:ext cx="123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Free chunk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05825" y="3177947"/>
            <a:ext cx="3648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mem</a:t>
            </a:r>
            <a:r>
              <a:rPr lang="en-US" sz="1200" b="1" dirty="0" smtClean="0"/>
              <a:t>.</a:t>
            </a:r>
            <a:r>
              <a:rPr lang="en-US" sz="1200" dirty="0" smtClean="0"/>
              <a:t> Is the pointer returned by </a:t>
            </a:r>
            <a:r>
              <a:rPr lang="en-US" sz="1200" dirty="0" err="1" smtClean="0"/>
              <a:t>malloc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/>
              <a:t>chunk.</a:t>
            </a:r>
            <a:r>
              <a:rPr lang="en-US" sz="1200" dirty="0" smtClean="0"/>
              <a:t> Is the pointer to metadata for </a:t>
            </a:r>
            <a:r>
              <a:rPr lang="en-US" sz="1200" dirty="0" err="1" smtClean="0"/>
              <a:t>malloc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On 32 bit machine,</a:t>
            </a:r>
            <a:endParaRPr lang="en-US" sz="1200" dirty="0"/>
          </a:p>
          <a:p>
            <a:r>
              <a:rPr lang="en-US" sz="1200" dirty="0" smtClean="0"/>
              <a:t>User data size for </a:t>
            </a:r>
            <a:r>
              <a:rPr lang="en-US" sz="1200" dirty="0" err="1" smtClean="0"/>
              <a:t>malloc</a:t>
            </a:r>
            <a:r>
              <a:rPr lang="en-US" sz="1200" dirty="0" smtClean="0"/>
              <a:t>(n) is </a:t>
            </a:r>
            <a:br>
              <a:rPr lang="en-US" sz="1200" dirty="0" smtClean="0"/>
            </a:br>
            <a:r>
              <a:rPr lang="en-US" sz="1200" dirty="0" smtClean="0"/>
              <a:t>N = 8 + (n/8)*8 bytes.</a:t>
            </a:r>
          </a:p>
          <a:p>
            <a:r>
              <a:rPr lang="en-US" sz="1200" dirty="0" smtClean="0"/>
              <a:t>Total size of chunk is N+8 bytes </a:t>
            </a:r>
          </a:p>
          <a:p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731" y="1598494"/>
            <a:ext cx="5969167" cy="31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Free Chunks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0471"/>
            <a:ext cx="8229600" cy="1164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Free chunks (blue) are maintained in a linked list.</a:t>
            </a:r>
          </a:p>
          <a:p>
            <a:pPr marL="0" indent="0">
              <a:buNone/>
            </a:pPr>
            <a:r>
              <a:rPr lang="en-US" sz="2000" dirty="0" smtClean="0"/>
              <a:t>The linked list is called bins and can vary in size and characteristic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9555" y="2026388"/>
            <a:ext cx="1193114" cy="800969"/>
          </a:xfrm>
          <a:prstGeom prst="rect">
            <a:avLst/>
          </a:prstGeom>
          <a:solidFill>
            <a:srgbClr val="FCD5B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2669" y="2026388"/>
            <a:ext cx="1193114" cy="800969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45783" y="2026388"/>
            <a:ext cx="1193114" cy="800969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632011" y="2026388"/>
            <a:ext cx="2270766" cy="800969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438897" y="2026388"/>
            <a:ext cx="1193114" cy="800969"/>
          </a:xfrm>
          <a:prstGeom prst="rect">
            <a:avLst/>
          </a:prstGeom>
          <a:solidFill>
            <a:srgbClr val="FCD5B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000679" y="2026388"/>
            <a:ext cx="12829" cy="800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65908" y="2026388"/>
            <a:ext cx="12829" cy="800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217898" y="2026388"/>
            <a:ext cx="12829" cy="800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383125" y="2026388"/>
            <a:ext cx="12829" cy="800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48356" y="2026388"/>
            <a:ext cx="12829" cy="800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72802" y="2026388"/>
            <a:ext cx="12829" cy="800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71393" y="2026388"/>
            <a:ext cx="12829" cy="800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545216" y="2026388"/>
            <a:ext cx="12829" cy="800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814431" y="2026388"/>
            <a:ext cx="12829" cy="800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80918" y="2026388"/>
            <a:ext cx="12829" cy="800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146147" y="2026388"/>
            <a:ext cx="12829" cy="800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309445" y="1678612"/>
            <a:ext cx="4192" cy="490382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9445" y="1678612"/>
            <a:ext cx="936338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45783" y="1678613"/>
            <a:ext cx="0" cy="347775"/>
          </a:xfrm>
          <a:prstGeom prst="line">
            <a:avLst/>
          </a:prstGeom>
          <a:ln>
            <a:solidFill>
              <a:srgbClr val="FF66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57540" y="2827357"/>
            <a:ext cx="3309" cy="219260"/>
          </a:xfrm>
          <a:prstGeom prst="line">
            <a:avLst/>
          </a:prstGeom>
          <a:ln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60848" y="3046616"/>
            <a:ext cx="130185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462701" y="2827357"/>
            <a:ext cx="0" cy="2192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3305142" y="1678612"/>
            <a:ext cx="4192" cy="490382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09337" y="1678612"/>
            <a:ext cx="2322677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49753" y="1678613"/>
            <a:ext cx="0" cy="347775"/>
          </a:xfrm>
          <a:prstGeom prst="line">
            <a:avLst/>
          </a:prstGeom>
          <a:ln>
            <a:solidFill>
              <a:srgbClr val="FF66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245783" y="2827360"/>
            <a:ext cx="0" cy="271195"/>
          </a:xfrm>
          <a:prstGeom prst="line">
            <a:avLst/>
          </a:prstGeom>
          <a:ln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45786" y="3098553"/>
            <a:ext cx="2838959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084742" y="2827357"/>
            <a:ext cx="0" cy="27119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916069" y="1471484"/>
            <a:ext cx="0" cy="69751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04737" y="1471483"/>
            <a:ext cx="3811335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106803" y="1471483"/>
            <a:ext cx="0" cy="554904"/>
          </a:xfrm>
          <a:prstGeom prst="line">
            <a:avLst/>
          </a:prstGeom>
          <a:ln>
            <a:solidFill>
              <a:srgbClr val="FF66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477159" y="2806060"/>
            <a:ext cx="0" cy="42585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77162" y="3231911"/>
            <a:ext cx="3239799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716958" y="2806063"/>
            <a:ext cx="0" cy="425849"/>
          </a:xfrm>
          <a:prstGeom prst="line">
            <a:avLst/>
          </a:prstGeom>
          <a:ln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000679" y="1560909"/>
            <a:ext cx="316319" cy="465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7723" y="1322804"/>
            <a:ext cx="171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Allocated Chunk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683437" y="1401613"/>
            <a:ext cx="124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Chunk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7172918" y="1675209"/>
            <a:ext cx="294678" cy="351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5443" y="1630423"/>
            <a:ext cx="723100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8543" y="1630423"/>
            <a:ext cx="723100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1643" y="1630423"/>
            <a:ext cx="723100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rgbClr val="000000"/>
                </a:solidFill>
              </a:rPr>
              <a:t>32.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743" y="1630423"/>
            <a:ext cx="723100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67843" y="1630423"/>
            <a:ext cx="723100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90943" y="1630423"/>
            <a:ext cx="723100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576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4043" y="1630423"/>
            <a:ext cx="723100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640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7143" y="1630423"/>
            <a:ext cx="723100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---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07295" y="2312141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2036993" y="1955570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07295" y="2984446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2036993" y="2627874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07295" y="3637509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2036993" y="3280937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37009" y="2312141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2766707" y="1955570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37009" y="2984446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2766707" y="2627874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16955" y="2312141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>
            <a:off x="3446653" y="1955570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42861" y="2323167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>
          <a:xfrm>
            <a:off x="7772559" y="1966595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42861" y="2995472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>
            <a:off x="7772559" y="2638900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610997" y="3648535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>
            <a:off x="4840695" y="3291963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610997" y="2323167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4840695" y="1966595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10997" y="2995472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4840695" y="2638900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90943" y="2323167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5520641" y="1966595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42567" y="3648535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/>
          <p:cNvCxnSpPr>
            <a:endCxn id="47" idx="0"/>
          </p:cNvCxnSpPr>
          <p:nvPr/>
        </p:nvCxnSpPr>
        <p:spPr>
          <a:xfrm>
            <a:off x="6272265" y="3291963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042567" y="2323167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6272265" y="1966595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42567" y="2995472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6272265" y="2638900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49775" y="4306860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6279473" y="3950288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80212" y="2323167"/>
            <a:ext cx="459396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7109910" y="1966595"/>
            <a:ext cx="0" cy="356573"/>
          </a:xfrm>
          <a:prstGeom prst="straightConnector1">
            <a:avLst/>
          </a:prstGeom>
          <a:ln w="38100" cmpd="dbl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460243" y="1630423"/>
            <a:ext cx="723100" cy="325146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</a:rPr>
              <a:t>31</a:t>
            </a:r>
            <a:endParaRPr lang="en-US" baseline="300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62527" y="2323168"/>
            <a:ext cx="0" cy="1727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4845" y="402986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4335724"/>
            <a:ext cx="588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list maintained to trade off between fragmentation</a:t>
            </a:r>
          </a:p>
          <a:p>
            <a:r>
              <a:rPr lang="en-US" dirty="0" smtClean="0"/>
              <a:t>and speed of </a:t>
            </a:r>
            <a:r>
              <a:rPr lang="en-US" dirty="0" err="1" smtClean="0"/>
              <a:t>malloc</a:t>
            </a:r>
            <a:r>
              <a:rPr lang="en-US" dirty="0" smtClean="0"/>
              <a:t> / free.</a:t>
            </a:r>
          </a:p>
        </p:txBody>
      </p:sp>
    </p:spTree>
    <p:extLst>
      <p:ext uri="{BB962C8B-B14F-4D97-AF65-F5344CB8AC3E}">
        <p14:creationId xmlns:p14="http://schemas.microsoft.com/office/powerpoint/2010/main" val="2044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351" y="1098503"/>
            <a:ext cx="101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 Bins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8117" y="108741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 Bins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9351" y="1401629"/>
            <a:ext cx="8830919" cy="9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4165" y="1099784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Bins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35633" y="1105517"/>
            <a:ext cx="113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 Bins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44399" y="10824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Chunk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5761" y="873866"/>
            <a:ext cx="1527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Reminder </a:t>
            </a:r>
          </a:p>
          <a:p>
            <a:r>
              <a:rPr lang="en-US" dirty="0" smtClean="0"/>
              <a:t>Chunk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7196" y="1719646"/>
            <a:ext cx="4917219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Single link list</a:t>
            </a:r>
          </a:p>
          <a:p>
            <a:r>
              <a:rPr lang="en-US" sz="1400" dirty="0" smtClean="0"/>
              <a:t>8 byte chunks; defined by NFASTBINS in </a:t>
            </a:r>
            <a:r>
              <a:rPr lang="en-US" sz="1400" dirty="0" err="1" smtClean="0"/>
              <a:t>malloc.c</a:t>
            </a:r>
            <a:r>
              <a:rPr lang="en-US" sz="1400" dirty="0" smtClean="0"/>
              <a:t> (12 of them)</a:t>
            </a:r>
          </a:p>
          <a:p>
            <a:r>
              <a:rPr lang="en-US" sz="1400" dirty="0" smtClean="0"/>
              <a:t> (16, 24, 32, </a:t>
            </a:r>
            <a:r>
              <a:rPr lang="is-IS" sz="1400" dirty="0" smtClean="0"/>
              <a:t>…., 80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No coalescing (could result in fragmentation; but speeds up free)</a:t>
            </a:r>
          </a:p>
          <a:p>
            <a:r>
              <a:rPr lang="en-US" sz="1400" dirty="0" smtClean="0"/>
              <a:t>LIFO</a:t>
            </a:r>
          </a:p>
          <a:p>
            <a:r>
              <a:rPr lang="en-US" sz="1400" dirty="0" smtClean="0"/>
              <a:t>Pointer to list maintained in the arena (</a:t>
            </a:r>
            <a:r>
              <a:rPr lang="en-US" sz="1400" dirty="0" err="1" smtClean="0"/>
              <a:t>malloc_info</a:t>
            </a:r>
            <a:r>
              <a:rPr lang="en-US" sz="1400" dirty="0" smtClean="0"/>
              <a:t>)	</a:t>
            </a:r>
            <a:endParaRPr lang="en-US" sz="1400" dirty="0"/>
          </a:p>
        </p:txBody>
      </p:sp>
      <p:cxnSp>
        <p:nvCxnSpPr>
          <p:cNvPr id="15" name="Elbow Connector 14"/>
          <p:cNvCxnSpPr>
            <a:stCxn id="5" idx="2"/>
            <a:endCxn id="13" idx="1"/>
          </p:cNvCxnSpPr>
          <p:nvPr/>
        </p:nvCxnSpPr>
        <p:spPr>
          <a:xfrm rot="16200000" flipH="1">
            <a:off x="303914" y="1798861"/>
            <a:ext cx="944309" cy="282256"/>
          </a:xfrm>
          <a:prstGeom prst="bent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Fastbin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9" y="1063229"/>
            <a:ext cx="6967073" cy="35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Just a pool of memory used for dynamic memory allocation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591" y="3386376"/>
            <a:ext cx="1081817" cy="987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8591" y="2857256"/>
            <a:ext cx="1081817" cy="5291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8591" y="2328135"/>
            <a:ext cx="1081817" cy="5291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8591" y="1799014"/>
            <a:ext cx="1081817" cy="5291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61" y="2116486"/>
            <a:ext cx="3948925" cy="1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0157" y="3405522"/>
            <a:ext cx="4926406" cy="51975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Fast Binning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73" y="1278416"/>
            <a:ext cx="2806700" cy="2352675"/>
          </a:xfrm>
          <a:prstGeom prst="rect">
            <a:avLst/>
          </a:prstGeom>
          <a:solidFill>
            <a:srgbClr val="000000"/>
          </a:solidFill>
          <a:ln>
            <a:solidFill>
              <a:srgbClr val="660066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7200" y="930857"/>
            <a:ext cx="310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and y end up in the same bin.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675" y="1266656"/>
            <a:ext cx="2832100" cy="2381250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569668" y="930857"/>
            <a:ext cx="314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and y end up in different bins.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68" y="3776873"/>
            <a:ext cx="1468108" cy="51479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7203" y="3646833"/>
            <a:ext cx="2044491" cy="19658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670" y="3843416"/>
            <a:ext cx="1385927" cy="3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351" y="1098503"/>
            <a:ext cx="101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Fast Bins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8120" y="1087411"/>
            <a:ext cx="153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Unsorted Bins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9351" y="1413389"/>
            <a:ext cx="8830919" cy="9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4165" y="1099784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Small Bins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5633" y="1105517"/>
            <a:ext cx="113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Large Bins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4399" y="10824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Top Chunk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5761" y="873866"/>
            <a:ext cx="1527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Last Reminder 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Chunk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7195" y="1719644"/>
            <a:ext cx="626937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Single link list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8 byte chunks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 (16, 24, 32, </a:t>
            </a:r>
            <a:r>
              <a:rPr lang="is-IS" dirty="0" smtClean="0">
                <a:solidFill>
                  <a:srgbClr val="F2F2F2"/>
                </a:solidFill>
              </a:rPr>
              <a:t>…., 128</a:t>
            </a:r>
            <a:r>
              <a:rPr lang="en-US" dirty="0" smtClean="0">
                <a:solidFill>
                  <a:srgbClr val="F2F2F2"/>
                </a:solidFill>
              </a:rPr>
              <a:t>)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No coalescing (could result in fragmentation; but speeds up free)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LIFO</a:t>
            </a:r>
            <a:endParaRPr lang="en-US" dirty="0">
              <a:solidFill>
                <a:srgbClr val="F2F2F2"/>
              </a:solidFill>
            </a:endParaRPr>
          </a:p>
        </p:txBody>
      </p:sp>
      <p:cxnSp>
        <p:nvCxnSpPr>
          <p:cNvPr id="15" name="Elbow Connector 14"/>
          <p:cNvCxnSpPr>
            <a:stCxn id="5" idx="2"/>
            <a:endCxn id="13" idx="1"/>
          </p:cNvCxnSpPr>
          <p:nvPr/>
        </p:nvCxnSpPr>
        <p:spPr>
          <a:xfrm rot="16200000" flipH="1">
            <a:off x="280831" y="1821943"/>
            <a:ext cx="990473" cy="282255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1653" y="2319808"/>
            <a:ext cx="340168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bin</a:t>
            </a:r>
          </a:p>
          <a:p>
            <a:r>
              <a:rPr lang="en-US" sz="1400" dirty="0" smtClean="0"/>
              <a:t>Doubly link list</a:t>
            </a:r>
          </a:p>
          <a:p>
            <a:r>
              <a:rPr lang="en-US" sz="1400" dirty="0" smtClean="0"/>
              <a:t>Chunks of any size</a:t>
            </a:r>
            <a:endParaRPr lang="en-US" sz="1400" dirty="0"/>
          </a:p>
          <a:p>
            <a:r>
              <a:rPr lang="en-US" sz="1400" dirty="0" smtClean="0"/>
              <a:t>Uses the first chunk that fits.</a:t>
            </a:r>
          </a:p>
          <a:p>
            <a:r>
              <a:rPr lang="en-US" sz="1400" dirty="0" smtClean="0"/>
              <a:t>When a chunk is freed, it is first added here. </a:t>
            </a:r>
          </a:p>
          <a:p>
            <a:r>
              <a:rPr lang="en-US" sz="1400" dirty="0" smtClean="0"/>
              <a:t>Helps </a:t>
            </a:r>
            <a:r>
              <a:rPr lang="en-US" sz="1400" dirty="0"/>
              <a:t>reuse recently used </a:t>
            </a:r>
            <a:r>
              <a:rPr lang="en-US" sz="1400" dirty="0" smtClean="0"/>
              <a:t>chunks</a:t>
            </a:r>
            <a:endParaRPr lang="en-US" sz="1400" dirty="0"/>
          </a:p>
        </p:txBody>
      </p:sp>
      <p:cxnSp>
        <p:nvCxnSpPr>
          <p:cNvPr id="16" name="Elbow Connector 15"/>
          <p:cNvCxnSpPr/>
          <p:nvPr/>
        </p:nvCxnSpPr>
        <p:spPr>
          <a:xfrm rot="5400000">
            <a:off x="1540749" y="1897327"/>
            <a:ext cx="844959" cy="2"/>
          </a:xfrm>
          <a:prstGeom prst="bent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Unsorted 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52" y="1063229"/>
            <a:ext cx="6541751" cy="36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Glib’s</a:t>
            </a:r>
            <a:r>
              <a:rPr lang="en-US" dirty="0" smtClean="0"/>
              <a:t> first fit allocator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9262" y="4812274"/>
            <a:ext cx="5279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https://github.com/shellphish/</a:t>
            </a:r>
            <a:r>
              <a:rPr lang="en-US" dirty="0" smtClean="0">
                <a:hlinkClick r:id="rId2"/>
              </a:rPr>
              <a:t>how2heap</a:t>
            </a:r>
            <a:r>
              <a:rPr lang="en-US" dirty="0" smtClean="0"/>
              <a:t>    (</a:t>
            </a:r>
            <a:r>
              <a:rPr lang="en-US" dirty="0" err="1" smtClean="0"/>
              <a:t>first_fit.c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1" y="925256"/>
            <a:ext cx="405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Fit scheme used for allocating chunk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78" y="1290113"/>
            <a:ext cx="5486400" cy="2447925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04613" y="1316570"/>
            <a:ext cx="244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Allocating a memory chunk of 512 bytes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243053" y="1578180"/>
            <a:ext cx="3061560" cy="35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4613" y="2299405"/>
            <a:ext cx="2441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Now freeing it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2137253" y="2468682"/>
            <a:ext cx="4167360" cy="37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36493" y="3016714"/>
            <a:ext cx="3568123" cy="77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4613" y="2889758"/>
            <a:ext cx="24415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Now allocating another chunk &lt; 512 bytes. 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The first free chunk available corresponds to the freed ‘a’. So, ‘c’ gets allocated the same address as ‘a’</a:t>
            </a:r>
            <a:endParaRPr lang="en-US" sz="1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77" y="3799769"/>
            <a:ext cx="4264699" cy="1084557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cxnSp>
        <p:nvCxnSpPr>
          <p:cNvPr id="25" name="Straight Connector 24"/>
          <p:cNvCxnSpPr/>
          <p:nvPr/>
        </p:nvCxnSpPr>
        <p:spPr>
          <a:xfrm flipV="1">
            <a:off x="2101976" y="4030142"/>
            <a:ext cx="731914" cy="8819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101976" y="4682381"/>
            <a:ext cx="731914" cy="8819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254379" y="4803113"/>
            <a:ext cx="2696113" cy="8819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351" y="1098503"/>
            <a:ext cx="101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Fast Bins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8117" y="108741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Unsorted Bins</a:t>
            </a:r>
            <a:endParaRPr lang="en-US" dirty="0">
              <a:solidFill>
                <a:srgbClr val="D9D9D9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9351" y="1401629"/>
            <a:ext cx="8830919" cy="9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4165" y="1099784"/>
            <a:ext cx="11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Small Bins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35633" y="1105517"/>
            <a:ext cx="113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Large Bins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4399" y="10824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Top Chunk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5761" y="873866"/>
            <a:ext cx="1527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Last Reminder 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Chunk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7195" y="1719644"/>
            <a:ext cx="626937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Single link list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8 byte chunks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 (16, 24, 32, </a:t>
            </a:r>
            <a:r>
              <a:rPr lang="is-IS" dirty="0" smtClean="0">
                <a:solidFill>
                  <a:srgbClr val="F2F2F2"/>
                </a:solidFill>
              </a:rPr>
              <a:t>…., 128</a:t>
            </a:r>
            <a:r>
              <a:rPr lang="en-US" dirty="0" smtClean="0">
                <a:solidFill>
                  <a:srgbClr val="F2F2F2"/>
                </a:solidFill>
              </a:rPr>
              <a:t>)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No coalescing (could result in fragmentation; but speeds up free)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LIFO</a:t>
            </a:r>
            <a:endParaRPr lang="en-US" dirty="0">
              <a:solidFill>
                <a:srgbClr val="F2F2F2"/>
              </a:solidFill>
            </a:endParaRPr>
          </a:p>
        </p:txBody>
      </p:sp>
      <p:cxnSp>
        <p:nvCxnSpPr>
          <p:cNvPr id="15" name="Elbow Connector 14"/>
          <p:cNvCxnSpPr>
            <a:stCxn id="5" idx="2"/>
            <a:endCxn id="13" idx="1"/>
          </p:cNvCxnSpPr>
          <p:nvPr/>
        </p:nvCxnSpPr>
        <p:spPr>
          <a:xfrm rot="16200000" flipH="1">
            <a:off x="280831" y="1821943"/>
            <a:ext cx="990473" cy="282255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1656" y="1974706"/>
            <a:ext cx="330653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 bin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Doubly link list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Chunks of any size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Helps reuse recently used chunks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1623771" y="1635250"/>
            <a:ext cx="678912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82363" y="2053447"/>
            <a:ext cx="4688065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62 bins ; less than 512 bytes</a:t>
            </a:r>
          </a:p>
          <a:p>
            <a:endParaRPr lang="en-US" sz="1400" dirty="0" smtClean="0"/>
          </a:p>
          <a:p>
            <a:r>
              <a:rPr lang="en-US" sz="1400" dirty="0" smtClean="0"/>
              <a:t>Chunks of 8 bytes</a:t>
            </a:r>
          </a:p>
          <a:p>
            <a:endParaRPr lang="en-US" sz="1400" dirty="0" smtClean="0"/>
          </a:p>
          <a:p>
            <a:r>
              <a:rPr lang="en-US" sz="1400" dirty="0" smtClean="0"/>
              <a:t>Circular doubly linked list – because chunks are unlinked from</a:t>
            </a:r>
            <a:br>
              <a:rPr lang="en-US" sz="1400" dirty="0" smtClean="0"/>
            </a:br>
            <a:r>
              <a:rPr lang="en-US" sz="1400" dirty="0" smtClean="0"/>
              <a:t>the middle of the list</a:t>
            </a:r>
          </a:p>
          <a:p>
            <a:endParaRPr lang="en-US" sz="1400" dirty="0" smtClean="0"/>
          </a:p>
          <a:p>
            <a:r>
              <a:rPr lang="en-US" sz="1400" dirty="0" smtClean="0"/>
              <a:t>Coalescing – join to free chunks which are adjacent to each </a:t>
            </a:r>
            <a:br>
              <a:rPr lang="en-US" sz="1400" dirty="0" smtClean="0"/>
            </a:br>
            <a:r>
              <a:rPr lang="en-US" sz="1400" dirty="0" smtClean="0"/>
              <a:t>other</a:t>
            </a:r>
          </a:p>
          <a:p>
            <a:endParaRPr lang="en-US" sz="1400" dirty="0" smtClean="0"/>
          </a:p>
          <a:p>
            <a:r>
              <a:rPr lang="en-US" sz="1400" dirty="0" smtClean="0"/>
              <a:t>FIFO</a:t>
            </a:r>
          </a:p>
        </p:txBody>
      </p:sp>
      <p:cxnSp>
        <p:nvCxnSpPr>
          <p:cNvPr id="18" name="Elbow Connector 17"/>
          <p:cNvCxnSpPr/>
          <p:nvPr/>
        </p:nvCxnSpPr>
        <p:spPr>
          <a:xfrm rot="5400000">
            <a:off x="3241457" y="1710386"/>
            <a:ext cx="617511" cy="1"/>
          </a:xfrm>
          <a:prstGeom prst="bent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8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351" y="1098503"/>
            <a:ext cx="101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Fast Bins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8117" y="108741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Unsorted Bins</a:t>
            </a:r>
            <a:endParaRPr lang="en-US" dirty="0">
              <a:solidFill>
                <a:srgbClr val="D9D9D9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9351" y="1413389"/>
            <a:ext cx="8830919" cy="9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4165" y="1099784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Small Bins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5633" y="11055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Large Bins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44399" y="10824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Top Chunk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5761" y="873866"/>
            <a:ext cx="1527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Last Reminder 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Chunk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7195" y="1719644"/>
            <a:ext cx="626937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Single link list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8 byte chunks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 (16, 24, 32, </a:t>
            </a:r>
            <a:r>
              <a:rPr lang="is-IS" dirty="0" smtClean="0">
                <a:solidFill>
                  <a:srgbClr val="F2F2F2"/>
                </a:solidFill>
              </a:rPr>
              <a:t>…., 128</a:t>
            </a:r>
            <a:r>
              <a:rPr lang="en-US" dirty="0" smtClean="0">
                <a:solidFill>
                  <a:srgbClr val="F2F2F2"/>
                </a:solidFill>
              </a:rPr>
              <a:t>)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No coalescing (could result in fragmentation; but speeds up free)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LIFO</a:t>
            </a:r>
            <a:endParaRPr lang="en-US" dirty="0">
              <a:solidFill>
                <a:srgbClr val="F2F2F2"/>
              </a:solidFill>
            </a:endParaRPr>
          </a:p>
        </p:txBody>
      </p:sp>
      <p:cxnSp>
        <p:nvCxnSpPr>
          <p:cNvPr id="15" name="Elbow Connector 14"/>
          <p:cNvCxnSpPr>
            <a:stCxn id="5" idx="2"/>
            <a:endCxn id="13" idx="1"/>
          </p:cNvCxnSpPr>
          <p:nvPr/>
        </p:nvCxnSpPr>
        <p:spPr>
          <a:xfrm rot="16200000" flipH="1">
            <a:off x="280831" y="1821943"/>
            <a:ext cx="990473" cy="282255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1656" y="1974706"/>
            <a:ext cx="330653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 bin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Doubly link list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Chunks of any size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Helps reuse recently used chunks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1623771" y="1635250"/>
            <a:ext cx="678912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82363" y="2053447"/>
            <a:ext cx="597475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62 bins ; less than 512 bytes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Chunks of 8 bytes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Circular doubly linked list – because chunks are unlinked from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middle of the list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Coalescing – join to free chunks which are adjacent to each 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other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FIFO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3210755" y="1679685"/>
            <a:ext cx="678912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86798" y="1841454"/>
            <a:ext cx="3959287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63 bins ; </a:t>
            </a:r>
          </a:p>
          <a:p>
            <a:endParaRPr lang="en-US" sz="1200" dirty="0"/>
          </a:p>
          <a:p>
            <a:r>
              <a:rPr lang="en-US" sz="1200" dirty="0" smtClean="0"/>
              <a:t>First 32 bins are 64 bytes apart</a:t>
            </a:r>
          </a:p>
          <a:p>
            <a:r>
              <a:rPr lang="en-US" sz="1200" dirty="0" smtClean="0"/>
              <a:t>Next 16 bins are 512 bytes apart</a:t>
            </a:r>
          </a:p>
          <a:p>
            <a:r>
              <a:rPr lang="en-US" sz="1200" dirty="0" smtClean="0"/>
              <a:t>Next 8 bins are 4096 bytes apart</a:t>
            </a:r>
          </a:p>
          <a:p>
            <a:r>
              <a:rPr lang="en-US" sz="1200" dirty="0" smtClean="0"/>
              <a:t>Next 4 bins are 32768 bytes apart</a:t>
            </a:r>
          </a:p>
          <a:p>
            <a:r>
              <a:rPr lang="en-US" sz="1200" dirty="0" smtClean="0"/>
              <a:t>Next 2 bins are 262144 bytes apart</a:t>
            </a:r>
          </a:p>
          <a:p>
            <a:r>
              <a:rPr lang="en-US" sz="1200" dirty="0" smtClean="0"/>
              <a:t>1 bin of remaining size</a:t>
            </a:r>
          </a:p>
          <a:p>
            <a:endParaRPr lang="en-US" sz="1200" dirty="0" smtClean="0"/>
          </a:p>
          <a:p>
            <a:r>
              <a:rPr lang="en-US" sz="1200" dirty="0" smtClean="0"/>
              <a:t>Each bin is circular doubly linked list</a:t>
            </a:r>
          </a:p>
          <a:p>
            <a:r>
              <a:rPr lang="en-US" sz="1200" dirty="0" smtClean="0"/>
              <a:t>Since contents of bin are not of same size; they are stored in </a:t>
            </a:r>
            <a:br>
              <a:rPr lang="en-US" sz="1200" dirty="0" smtClean="0"/>
            </a:br>
            <a:r>
              <a:rPr lang="en-US" sz="1200" dirty="0" smtClean="0"/>
              <a:t>decreasing order of size</a:t>
            </a:r>
          </a:p>
          <a:p>
            <a:endParaRPr lang="en-US" sz="1200" dirty="0" smtClean="0"/>
          </a:p>
          <a:p>
            <a:r>
              <a:rPr lang="en-US" sz="1200" dirty="0" smtClean="0"/>
              <a:t>Coalescing – join to free chunks which are adjacent to each </a:t>
            </a:r>
            <a:br>
              <a:rPr lang="en-US" sz="1200" dirty="0" smtClean="0"/>
            </a:br>
            <a:r>
              <a:rPr lang="en-US" sz="1200" dirty="0" smtClean="0"/>
              <a:t>other</a:t>
            </a:r>
          </a:p>
        </p:txBody>
      </p:sp>
      <p:cxnSp>
        <p:nvCxnSpPr>
          <p:cNvPr id="20" name="Elbow Connector 19"/>
          <p:cNvCxnSpPr/>
          <p:nvPr/>
        </p:nvCxnSpPr>
        <p:spPr>
          <a:xfrm rot="5400000">
            <a:off x="4888278" y="1569673"/>
            <a:ext cx="505623" cy="19305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351" y="1098503"/>
            <a:ext cx="101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Fast Bins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8117" y="108741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Unsorted Bins</a:t>
            </a:r>
            <a:endParaRPr lang="en-US" dirty="0">
              <a:solidFill>
                <a:srgbClr val="D9D9D9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9351" y="1425149"/>
            <a:ext cx="8830919" cy="9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4165" y="1099784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Small Bins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5633" y="11055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2F2F2"/>
                </a:solidFill>
              </a:rPr>
              <a:t>Large Bins</a:t>
            </a:r>
            <a:endParaRPr lang="en-US" b="1" dirty="0">
              <a:solidFill>
                <a:srgbClr val="F2F2F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4399" y="10824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Chunk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5761" y="873866"/>
            <a:ext cx="1527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Last Reminder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Chunk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7195" y="1719644"/>
            <a:ext cx="626937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Single link list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8 byte chunks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 (16, 24, 32, </a:t>
            </a:r>
            <a:r>
              <a:rPr lang="is-IS" dirty="0" smtClean="0">
                <a:solidFill>
                  <a:srgbClr val="F2F2F2"/>
                </a:solidFill>
              </a:rPr>
              <a:t>…., 128</a:t>
            </a:r>
            <a:r>
              <a:rPr lang="en-US" dirty="0" smtClean="0">
                <a:solidFill>
                  <a:srgbClr val="F2F2F2"/>
                </a:solidFill>
              </a:rPr>
              <a:t>)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No coalescing (could result in fragmentation; but speeds up free)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LIFO</a:t>
            </a:r>
            <a:endParaRPr lang="en-US" dirty="0">
              <a:solidFill>
                <a:srgbClr val="F2F2F2"/>
              </a:solidFill>
            </a:endParaRPr>
          </a:p>
        </p:txBody>
      </p:sp>
      <p:cxnSp>
        <p:nvCxnSpPr>
          <p:cNvPr id="15" name="Elbow Connector 14"/>
          <p:cNvCxnSpPr>
            <a:stCxn id="5" idx="2"/>
            <a:endCxn id="13" idx="1"/>
          </p:cNvCxnSpPr>
          <p:nvPr/>
        </p:nvCxnSpPr>
        <p:spPr>
          <a:xfrm rot="16200000" flipH="1">
            <a:off x="280831" y="1821943"/>
            <a:ext cx="990473" cy="282255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1656" y="1974706"/>
            <a:ext cx="330653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 bin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Doubly link list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Chunks of any size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Helps reuse recently used chunks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1623771" y="1635250"/>
            <a:ext cx="678912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3210755" y="1679685"/>
            <a:ext cx="678912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4888278" y="1492117"/>
            <a:ext cx="505623" cy="193055"/>
          </a:xfrm>
          <a:prstGeom prst="bentConnector3">
            <a:avLst>
              <a:gd name="adj1" fmla="val 50000"/>
            </a:avLst>
          </a:prstGeom>
          <a:ln>
            <a:solidFill>
              <a:srgbClr val="F2F2F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5919" y="1870035"/>
            <a:ext cx="4058285" cy="3023905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 of the arena;</a:t>
            </a:r>
          </a:p>
          <a:p>
            <a:r>
              <a:rPr lang="en-US" sz="1400" dirty="0" smtClean="0"/>
              <a:t>Does not belong to any bin;</a:t>
            </a:r>
          </a:p>
          <a:p>
            <a:r>
              <a:rPr lang="en-US" sz="1400" dirty="0" smtClean="0"/>
              <a:t>Used to service requests when there is no free </a:t>
            </a:r>
            <a:br>
              <a:rPr lang="en-US" sz="1400" dirty="0" smtClean="0"/>
            </a:br>
            <a:r>
              <a:rPr lang="en-US" sz="1400" dirty="0" smtClean="0"/>
              <a:t>chunk available.</a:t>
            </a:r>
          </a:p>
          <a:p>
            <a:endParaRPr lang="en-US" sz="1400" dirty="0"/>
          </a:p>
          <a:p>
            <a:r>
              <a:rPr lang="en-US" sz="1400" dirty="0" smtClean="0"/>
              <a:t>If the top chunk is larger than the requested memory</a:t>
            </a:r>
            <a:br>
              <a:rPr lang="en-US" sz="1400" dirty="0" smtClean="0"/>
            </a:br>
            <a:r>
              <a:rPr lang="en-US" sz="1400" dirty="0" smtClean="0"/>
              <a:t>it is split into two: user chunk (used for the requests</a:t>
            </a:r>
            <a:br>
              <a:rPr lang="en-US" sz="1400" dirty="0" smtClean="0"/>
            </a:br>
            <a:r>
              <a:rPr lang="en-US" sz="1400" dirty="0" smtClean="0"/>
              <a:t>memory and last reminder chunk which becomes</a:t>
            </a:r>
            <a:br>
              <a:rPr lang="en-US" sz="1400" dirty="0" smtClean="0"/>
            </a:br>
            <a:r>
              <a:rPr lang="en-US" sz="1400" dirty="0" smtClean="0"/>
              <a:t>the new top chunk)</a:t>
            </a:r>
          </a:p>
          <a:p>
            <a:endParaRPr lang="en-US" sz="1400" dirty="0"/>
          </a:p>
          <a:p>
            <a:r>
              <a:rPr lang="en-US" sz="1400" dirty="0" smtClean="0"/>
              <a:t>If the top chunk is smaller than the requested chunk</a:t>
            </a:r>
          </a:p>
          <a:p>
            <a:r>
              <a:rPr lang="en-US" sz="1400" dirty="0" smtClean="0"/>
              <a:t>It grows by invoking the </a:t>
            </a:r>
            <a:r>
              <a:rPr lang="en-US" sz="1400" dirty="0" err="1" smtClean="0"/>
              <a:t>brk</a:t>
            </a:r>
            <a:r>
              <a:rPr lang="en-US" sz="1400" dirty="0" smtClean="0"/>
              <a:t>() or </a:t>
            </a:r>
            <a:r>
              <a:rPr lang="en-US" sz="1400" dirty="0" err="1" smtClean="0"/>
              <a:t>sbrk</a:t>
            </a:r>
            <a:r>
              <a:rPr lang="en-US" sz="1400" dirty="0" smtClean="0"/>
              <a:t>() system call</a:t>
            </a:r>
          </a:p>
          <a:p>
            <a:pPr lvl="1"/>
            <a:r>
              <a:rPr lang="en-US" sz="1200" dirty="0" smtClean="0"/>
              <a:t>Which defines the end of the process’ data segment</a:t>
            </a:r>
          </a:p>
          <a:p>
            <a:endParaRPr lang="en-US" sz="1000" dirty="0" smtClean="0">
              <a:solidFill>
                <a:srgbClr val="000000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5400000">
            <a:off x="6317488" y="1551065"/>
            <a:ext cx="444886" cy="193054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1974"/>
            <a:ext cx="8229600" cy="857250"/>
          </a:xfrm>
        </p:spPr>
        <p:txBody>
          <a:bodyPr/>
          <a:lstStyle/>
          <a:p>
            <a:r>
              <a:rPr lang="en-US" dirty="0" smtClean="0"/>
              <a:t>Heap Exploits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E6A548-B2ED-8C42-9E64-DB4B1D81410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Chester Rebeiro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Indian Institute of Technology Madras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7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If the next chunk is allocated then</a:t>
            </a:r>
          </a:p>
          <a:p>
            <a:pPr marL="914400" lvl="1" indent="-514350"/>
            <a:r>
              <a:rPr lang="en-US" sz="2000" dirty="0" smtClean="0"/>
              <a:t>Set size to zero</a:t>
            </a:r>
          </a:p>
          <a:p>
            <a:pPr marL="914400" lvl="1" indent="-514350"/>
            <a:r>
              <a:rPr lang="en-US" sz="2000" dirty="0" smtClean="0"/>
              <a:t>Set p bit to 0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4590897"/>
            <a:ext cx="2133600" cy="273844"/>
          </a:xfrm>
        </p:spPr>
        <p:txBody>
          <a:bodyPr/>
          <a:lstStyle/>
          <a:p>
            <a:fld id="{F3E6A548-B2ED-8C42-9E64-DB4B1D814103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2088" y="1111157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4195" y="1335689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4195" y="1560222"/>
            <a:ext cx="1493378" cy="52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4195" y="2098849"/>
            <a:ext cx="1493378" cy="20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6302" y="2323382"/>
            <a:ext cx="1493378" cy="20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6302" y="2547913"/>
            <a:ext cx="1493378" cy="5209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6302" y="3078149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00000000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8409" y="3302682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18409" y="3527214"/>
            <a:ext cx="1493378" cy="52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93707" y="2442091"/>
            <a:ext cx="46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51342" y="10494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prev_chunk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15234" y="204638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ptr_chunk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84840" y="3038222"/>
            <a:ext cx="127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next_chunk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56330" y="323688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12088" y="129137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14195" y="353669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4195" y="578202"/>
            <a:ext cx="1493378" cy="52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25954" y="4065842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28061" y="4290374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28061" y="4514907"/>
            <a:ext cx="1493378" cy="52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976811" y="1119974"/>
            <a:ext cx="1550182" cy="881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990677" y="2098848"/>
            <a:ext cx="1550182" cy="881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976811" y="3078149"/>
            <a:ext cx="1550182" cy="881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90677" y="4065923"/>
            <a:ext cx="1550182" cy="881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57443" y="36332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Curved Connector 36"/>
          <p:cNvCxnSpPr>
            <a:stCxn id="35" idx="1"/>
            <a:endCxn id="18" idx="3"/>
          </p:cNvCxnSpPr>
          <p:nvPr/>
        </p:nvCxnSpPr>
        <p:spPr>
          <a:xfrm rot="10800000">
            <a:off x="7562273" y="3421551"/>
            <a:ext cx="395170" cy="39641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2.   If the previous chunk is free then</a:t>
            </a:r>
          </a:p>
          <a:p>
            <a:pPr marL="914400" lvl="1" indent="-514350"/>
            <a:r>
              <a:rPr lang="en-US" sz="1800" dirty="0" smtClean="0"/>
              <a:t>Coalesce the two to create a new free chunk</a:t>
            </a:r>
          </a:p>
          <a:p>
            <a:pPr marL="914400" lvl="1" indent="-514350"/>
            <a:r>
              <a:rPr lang="en-US" sz="1800" dirty="0" smtClean="0"/>
              <a:t>This will also require unlinking from </a:t>
            </a:r>
            <a:br>
              <a:rPr lang="en-US" sz="1800" dirty="0" smtClean="0"/>
            </a:br>
            <a:r>
              <a:rPr lang="en-US" sz="1800" dirty="0" smtClean="0"/>
              <a:t>the current bin and placing the larger</a:t>
            </a:r>
            <a:br>
              <a:rPr lang="en-US" sz="1800" dirty="0" smtClean="0"/>
            </a:br>
            <a:r>
              <a:rPr lang="en-US" sz="1800" dirty="0" smtClean="0"/>
              <a:t>chunk in the appropriate bin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Similar is done if the next chuck is free as well.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4590897"/>
            <a:ext cx="2133600" cy="273844"/>
          </a:xfrm>
        </p:spPr>
        <p:txBody>
          <a:bodyPr/>
          <a:lstStyle/>
          <a:p>
            <a:fld id="{F3E6A548-B2ED-8C42-9E64-DB4B1D814103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4195" y="1128794"/>
            <a:ext cx="1493378" cy="20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6302" y="1357393"/>
            <a:ext cx="1493378" cy="20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6302" y="1560221"/>
            <a:ext cx="1493378" cy="15086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6302" y="3078149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00000000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8409" y="3302682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18409" y="3527214"/>
            <a:ext cx="1493378" cy="52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51342" y="10494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prev_chunk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84840" y="3038222"/>
            <a:ext cx="127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next_chunk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56330" y="323688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12088" y="129137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14195" y="353669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4195" y="578202"/>
            <a:ext cx="1493378" cy="52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25954" y="4065842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28061" y="4290374"/>
            <a:ext cx="1493378" cy="202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28061" y="4514907"/>
            <a:ext cx="1493378" cy="52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976811" y="1119974"/>
            <a:ext cx="1550182" cy="881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976811" y="3078149"/>
            <a:ext cx="1550182" cy="881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90677" y="4065923"/>
            <a:ext cx="1550182" cy="881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62273" y="3289270"/>
            <a:ext cx="49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</a:t>
            </a:r>
            <a:r>
              <a:rPr lang="en-US" dirty="0" err="1" smtClean="0"/>
              <a:t>vs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Heap</a:t>
            </a:r>
          </a:p>
          <a:p>
            <a:endParaRPr lang="en-US" sz="2000" dirty="0"/>
          </a:p>
          <a:p>
            <a:pPr lvl="1"/>
            <a:r>
              <a:rPr lang="en-US" sz="1800" dirty="0" smtClean="0"/>
              <a:t>Slow</a:t>
            </a:r>
          </a:p>
          <a:p>
            <a:pPr lvl="1"/>
            <a:r>
              <a:rPr lang="en-US" sz="1800" dirty="0" smtClean="0"/>
              <a:t>Manually done by free and </a:t>
            </a:r>
            <a:r>
              <a:rPr lang="en-US" sz="1800" dirty="0" err="1" smtClean="0"/>
              <a:t>malloc</a:t>
            </a:r>
            <a:endParaRPr lang="en-US" sz="1800" dirty="0" smtClean="0"/>
          </a:p>
          <a:p>
            <a:pPr lvl="1"/>
            <a:r>
              <a:rPr lang="en-US" sz="1800" dirty="0" smtClean="0"/>
              <a:t>Used for objects, large arrays, persistent data (across function calls)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Stack</a:t>
            </a:r>
          </a:p>
          <a:p>
            <a:endParaRPr lang="en-US" sz="2000" dirty="0"/>
          </a:p>
          <a:p>
            <a:pPr lvl="1"/>
            <a:r>
              <a:rPr lang="en-US" sz="1800" dirty="0" smtClean="0"/>
              <a:t>Fast</a:t>
            </a:r>
          </a:p>
          <a:p>
            <a:pPr lvl="1"/>
            <a:r>
              <a:rPr lang="en-US" sz="1800" dirty="0" smtClean="0"/>
              <a:t>Automatically done by compiler</a:t>
            </a:r>
          </a:p>
          <a:p>
            <a:pPr lvl="1"/>
            <a:r>
              <a:rPr lang="en-US" sz="1800" dirty="0" smtClean="0"/>
              <a:t>Temporary data store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Unlinking from a free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4882" y="1063230"/>
            <a:ext cx="7516498" cy="1200329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	void unlink(</a:t>
            </a:r>
            <a:r>
              <a:rPr lang="en-US" sz="1200" dirty="0" err="1">
                <a:latin typeface="Courier"/>
                <a:cs typeface="Courier"/>
              </a:rPr>
              <a:t>malloc_chunk</a:t>
            </a:r>
            <a:r>
              <a:rPr lang="en-US" sz="1200" dirty="0">
                <a:latin typeface="Courier"/>
                <a:cs typeface="Courier"/>
              </a:rPr>
              <a:t> *P, </a:t>
            </a:r>
            <a:r>
              <a:rPr lang="en-US" sz="1200" dirty="0" err="1">
                <a:latin typeface="Courier"/>
                <a:cs typeface="Courier"/>
              </a:rPr>
              <a:t>malloc_chunk</a:t>
            </a:r>
            <a:r>
              <a:rPr lang="en-US" sz="1200" dirty="0">
                <a:latin typeface="Courier"/>
                <a:cs typeface="Courier"/>
              </a:rPr>
              <a:t> *BK, </a:t>
            </a:r>
            <a:r>
              <a:rPr lang="en-US" sz="1200" dirty="0" err="1">
                <a:latin typeface="Courier"/>
                <a:cs typeface="Courier"/>
              </a:rPr>
              <a:t>malloc_chunk</a:t>
            </a:r>
            <a:r>
              <a:rPr lang="en-US" sz="1200" dirty="0">
                <a:latin typeface="Courier"/>
                <a:cs typeface="Courier"/>
              </a:rPr>
              <a:t> *</a:t>
            </a:r>
            <a:r>
              <a:rPr lang="en-US" sz="1200" dirty="0" smtClean="0">
                <a:latin typeface="Courier"/>
                <a:cs typeface="Courier"/>
              </a:rPr>
              <a:t>FD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  <a:r>
              <a:rPr lang="en-US" sz="1200" dirty="0">
                <a:latin typeface="Courier"/>
                <a:cs typeface="Courier"/>
              </a:rPr>
              <a:t>	</a:t>
            </a:r>
          </a:p>
          <a:p>
            <a:r>
              <a:rPr lang="nl-NL" sz="1200" dirty="0">
                <a:latin typeface="Courier"/>
                <a:cs typeface="Courier"/>
              </a:rPr>
              <a:t>		FD = P-&gt;</a:t>
            </a:r>
            <a:r>
              <a:rPr lang="nl-NL" sz="1200" dirty="0" err="1">
                <a:latin typeface="Courier"/>
                <a:cs typeface="Courier"/>
              </a:rPr>
              <a:t>fd</a:t>
            </a:r>
            <a:r>
              <a:rPr lang="nl-NL" sz="1200" dirty="0">
                <a:latin typeface="Courier"/>
                <a:cs typeface="Courier"/>
              </a:rPr>
              <a:t>;	</a:t>
            </a:r>
          </a:p>
          <a:p>
            <a:r>
              <a:rPr lang="is-IS" sz="1200" dirty="0">
                <a:latin typeface="Courier"/>
                <a:cs typeface="Courier"/>
              </a:rPr>
              <a:t>		BK = P-&gt;bk;	</a:t>
            </a:r>
          </a:p>
          <a:p>
            <a:r>
              <a:rPr lang="de-DE" sz="1200" dirty="0">
                <a:latin typeface="Courier"/>
                <a:cs typeface="Courier"/>
              </a:rPr>
              <a:t>		FD-&gt;</a:t>
            </a:r>
            <a:r>
              <a:rPr lang="de-DE" sz="1200" dirty="0" err="1">
                <a:latin typeface="Courier"/>
                <a:cs typeface="Courier"/>
              </a:rPr>
              <a:t>bk</a:t>
            </a:r>
            <a:r>
              <a:rPr lang="de-DE" sz="1200" dirty="0">
                <a:latin typeface="Courier"/>
                <a:cs typeface="Courier"/>
              </a:rPr>
              <a:t> = BK;	</a:t>
            </a:r>
          </a:p>
          <a:p>
            <a:r>
              <a:rPr lang="nl-NL" sz="1200" dirty="0">
                <a:latin typeface="Courier"/>
                <a:cs typeface="Courier"/>
              </a:rPr>
              <a:t>		BK-&gt;</a:t>
            </a:r>
            <a:r>
              <a:rPr lang="nl-NL" sz="1200" dirty="0" err="1">
                <a:latin typeface="Courier"/>
                <a:cs typeface="Courier"/>
              </a:rPr>
              <a:t>fd</a:t>
            </a:r>
            <a:r>
              <a:rPr lang="nl-NL" sz="1200" dirty="0">
                <a:latin typeface="Courier"/>
                <a:cs typeface="Courier"/>
              </a:rPr>
              <a:t> = FD;	</a:t>
            </a:r>
          </a:p>
          <a:p>
            <a:r>
              <a:rPr lang="nl-NL" sz="1200" dirty="0">
                <a:latin typeface="Courier"/>
                <a:cs typeface="Courier"/>
              </a:rPr>
              <a:t>	}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2" y="2434708"/>
            <a:ext cx="7302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recent Unlinking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5536" y="1080865"/>
            <a:ext cx="7784379" cy="2123658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"/>
                <a:cs typeface="Courier"/>
              </a:rPr>
              <a:t>/</a:t>
            </a:r>
            <a:r>
              <a:rPr lang="en-US" sz="1100" b="1" dirty="0">
                <a:latin typeface="Courier"/>
                <a:cs typeface="Courier"/>
              </a:rPr>
              <a:t>* Take a chunk off a bin list */	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void </a:t>
            </a:r>
            <a:r>
              <a:rPr lang="en-US" sz="1100" b="1" dirty="0">
                <a:latin typeface="Courier"/>
                <a:cs typeface="Courier"/>
              </a:rPr>
              <a:t>unlink(</a:t>
            </a:r>
            <a:r>
              <a:rPr lang="en-US" sz="1100" b="1" dirty="0" err="1">
                <a:latin typeface="Courier"/>
                <a:cs typeface="Courier"/>
              </a:rPr>
              <a:t>malloc_chunk</a:t>
            </a:r>
            <a:r>
              <a:rPr lang="en-US" sz="1100" b="1" dirty="0">
                <a:latin typeface="Courier"/>
                <a:cs typeface="Courier"/>
              </a:rPr>
              <a:t> *P, </a:t>
            </a:r>
            <a:r>
              <a:rPr lang="en-US" sz="1100" b="1" dirty="0" err="1">
                <a:latin typeface="Courier"/>
                <a:cs typeface="Courier"/>
              </a:rPr>
              <a:t>malloc_chunk</a:t>
            </a:r>
            <a:r>
              <a:rPr lang="en-US" sz="1100" b="1" dirty="0">
                <a:latin typeface="Courier"/>
                <a:cs typeface="Courier"/>
              </a:rPr>
              <a:t> *BK, </a:t>
            </a:r>
            <a:r>
              <a:rPr lang="en-US" sz="1100" b="1" dirty="0" err="1">
                <a:latin typeface="Courier"/>
                <a:cs typeface="Courier"/>
              </a:rPr>
              <a:t>malloc_chunk</a:t>
            </a:r>
            <a:r>
              <a:rPr lang="en-US" sz="1100" b="1" dirty="0">
                <a:latin typeface="Courier"/>
                <a:cs typeface="Courier"/>
              </a:rPr>
              <a:t> *FD)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FD = P-&gt;</a:t>
            </a:r>
            <a:r>
              <a:rPr lang="nl-NL" sz="1100" b="1" dirty="0" err="1">
                <a:latin typeface="Courier"/>
                <a:cs typeface="Courier"/>
              </a:rPr>
              <a:t>fd</a:t>
            </a:r>
            <a:r>
              <a:rPr lang="nl-NL" sz="1100" b="1" dirty="0">
                <a:latin typeface="Courier"/>
                <a:cs typeface="Courier"/>
              </a:rPr>
              <a:t>;	</a:t>
            </a:r>
          </a:p>
          <a:p>
            <a:r>
              <a:rPr lang="is-IS" sz="1100" b="1" dirty="0">
                <a:latin typeface="Courier"/>
                <a:cs typeface="Courier"/>
              </a:rPr>
              <a:t>	BK = P-&gt;bk;	</a:t>
            </a:r>
          </a:p>
          <a:p>
            <a:r>
              <a:rPr lang="en-US" sz="1100" b="1" dirty="0">
                <a:latin typeface="Courier"/>
                <a:cs typeface="Courier"/>
              </a:rPr>
              <a:t>	if (__</a:t>
            </a:r>
            <a:r>
              <a:rPr lang="en-US" sz="1100" b="1" dirty="0" err="1">
                <a:latin typeface="Courier"/>
                <a:cs typeface="Courier"/>
              </a:rPr>
              <a:t>builtin_expect</a:t>
            </a:r>
            <a:r>
              <a:rPr lang="en-US" sz="1100" b="1" dirty="0">
                <a:latin typeface="Courier"/>
                <a:cs typeface="Courier"/>
              </a:rPr>
              <a:t> (FD-&gt;</a:t>
            </a:r>
            <a:r>
              <a:rPr lang="en-US" sz="1100" b="1" dirty="0" err="1">
                <a:latin typeface="Courier"/>
                <a:cs typeface="Courier"/>
              </a:rPr>
              <a:t>bk</a:t>
            </a:r>
            <a:r>
              <a:rPr lang="en-US" sz="1100" b="1" dirty="0">
                <a:latin typeface="Courier"/>
                <a:cs typeface="Courier"/>
              </a:rPr>
              <a:t> != P || BK-&gt;</a:t>
            </a:r>
            <a:r>
              <a:rPr lang="en-US" sz="1100" b="1" dirty="0" err="1">
                <a:latin typeface="Courier"/>
                <a:cs typeface="Courier"/>
              </a:rPr>
              <a:t>fd</a:t>
            </a:r>
            <a:r>
              <a:rPr lang="en-US" sz="1100" b="1" dirty="0">
                <a:latin typeface="Courier"/>
                <a:cs typeface="Courier"/>
              </a:rPr>
              <a:t> != P, 0))	</a:t>
            </a:r>
            <a:r>
              <a:rPr lang="en-US" sz="1100" b="1" dirty="0" smtClean="0">
                <a:latin typeface="Courier"/>
                <a:cs typeface="Courier"/>
              </a:rPr>
              <a:t>	</a:t>
            </a:r>
            <a:r>
              <a:rPr lang="en-US" sz="1100" b="1" dirty="0">
                <a:latin typeface="Courier"/>
                <a:cs typeface="Courier"/>
              </a:rPr>
              <a:t>			</a:t>
            </a:r>
            <a:r>
              <a:rPr lang="en-US" sz="1100" b="1" dirty="0" smtClean="0">
                <a:latin typeface="Courier"/>
                <a:cs typeface="Courier"/>
              </a:rPr>
              <a:t>			</a:t>
            </a:r>
            <a:r>
              <a:rPr lang="en-US" sz="1100" b="1" dirty="0" err="1" smtClean="0">
                <a:latin typeface="Courier"/>
                <a:cs typeface="Courier"/>
              </a:rPr>
              <a:t>malloc_printerr</a:t>
            </a:r>
            <a:r>
              <a:rPr lang="en-US" sz="1100" b="1" dirty="0">
                <a:latin typeface="Courier"/>
                <a:cs typeface="Courier"/>
              </a:rPr>
              <a:t>(</a:t>
            </a:r>
            <a:r>
              <a:rPr lang="en-US" sz="1100" b="1" dirty="0" err="1">
                <a:latin typeface="Courier"/>
                <a:cs typeface="Courier"/>
              </a:rPr>
              <a:t>check_action,"corrupted</a:t>
            </a:r>
            <a:r>
              <a:rPr lang="en-US" sz="1100" b="1" dirty="0">
                <a:latin typeface="Courier"/>
                <a:cs typeface="Courier"/>
              </a:rPr>
              <a:t> double-linked </a:t>
            </a:r>
            <a:r>
              <a:rPr lang="en-US" sz="1100" b="1" dirty="0" err="1">
                <a:latin typeface="Courier"/>
                <a:cs typeface="Courier"/>
              </a:rPr>
              <a:t>list",P</a:t>
            </a:r>
            <a:r>
              <a:rPr lang="en-US" sz="1100" b="1" dirty="0">
                <a:latin typeface="Courier"/>
                <a:cs typeface="Courier"/>
              </a:rPr>
              <a:t>);	</a:t>
            </a:r>
          </a:p>
          <a:p>
            <a:r>
              <a:rPr lang="da-DK" sz="1100" b="1" dirty="0">
                <a:latin typeface="Courier"/>
                <a:cs typeface="Courier"/>
              </a:rPr>
              <a:t>	</a:t>
            </a:r>
            <a:r>
              <a:rPr lang="da-DK" sz="1100" b="1" dirty="0" err="1" smtClean="0">
                <a:latin typeface="Courier"/>
                <a:cs typeface="Courier"/>
              </a:rPr>
              <a:t>else</a:t>
            </a:r>
            <a:r>
              <a:rPr lang="da-DK" sz="1100" b="1" dirty="0" smtClean="0">
                <a:latin typeface="Courier"/>
                <a:cs typeface="Courier"/>
              </a:rPr>
              <a:t> </a:t>
            </a:r>
            <a:r>
              <a:rPr lang="da-DK" sz="1100" b="1" dirty="0">
                <a:latin typeface="Courier"/>
                <a:cs typeface="Courier"/>
              </a:rPr>
              <a:t>{	</a:t>
            </a:r>
          </a:p>
          <a:p>
            <a:r>
              <a:rPr lang="de-DE" sz="1100" b="1" dirty="0">
                <a:latin typeface="Courier"/>
                <a:cs typeface="Courier"/>
              </a:rPr>
              <a:t>	</a:t>
            </a:r>
            <a:r>
              <a:rPr lang="de-DE" sz="1100" b="1" dirty="0" smtClean="0">
                <a:latin typeface="Courier"/>
                <a:cs typeface="Courier"/>
              </a:rPr>
              <a:t>	FD</a:t>
            </a:r>
            <a:r>
              <a:rPr lang="de-DE" sz="1100" b="1" dirty="0">
                <a:latin typeface="Courier"/>
                <a:cs typeface="Courier"/>
              </a:rPr>
              <a:t>-&gt;</a:t>
            </a:r>
            <a:r>
              <a:rPr lang="de-DE" sz="1100" b="1" dirty="0" err="1">
                <a:latin typeface="Courier"/>
                <a:cs typeface="Courier"/>
              </a:rPr>
              <a:t>bk</a:t>
            </a:r>
            <a:r>
              <a:rPr lang="de-DE" sz="1100" b="1" dirty="0">
                <a:latin typeface="Courier"/>
                <a:cs typeface="Courier"/>
              </a:rPr>
              <a:t> = BK;	</a:t>
            </a:r>
          </a:p>
          <a:p>
            <a:r>
              <a:rPr lang="nl-NL" sz="1100" b="1" dirty="0">
                <a:latin typeface="Courier"/>
                <a:cs typeface="Courier"/>
              </a:rPr>
              <a:t>		</a:t>
            </a:r>
            <a:r>
              <a:rPr lang="nl-NL" sz="1100" b="1" dirty="0" smtClean="0">
                <a:latin typeface="Courier"/>
                <a:cs typeface="Courier"/>
              </a:rPr>
              <a:t>BK</a:t>
            </a:r>
            <a:r>
              <a:rPr lang="nl-NL" sz="1100" b="1" dirty="0">
                <a:latin typeface="Courier"/>
                <a:cs typeface="Courier"/>
              </a:rPr>
              <a:t>-&gt;</a:t>
            </a:r>
            <a:r>
              <a:rPr lang="nl-NL" sz="1100" b="1" dirty="0" err="1">
                <a:latin typeface="Courier"/>
                <a:cs typeface="Courier"/>
              </a:rPr>
              <a:t>fd</a:t>
            </a:r>
            <a:r>
              <a:rPr lang="nl-NL" sz="1100" b="1" dirty="0">
                <a:latin typeface="Courier"/>
                <a:cs typeface="Courier"/>
              </a:rPr>
              <a:t> = FD;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533" y="4719941"/>
            <a:ext cx="2188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Detects cases such as these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705533" y="3482823"/>
            <a:ext cx="1422824" cy="1208585"/>
            <a:chOff x="705533" y="4643763"/>
            <a:chExt cx="1422824" cy="1611446"/>
          </a:xfrm>
        </p:grpSpPr>
        <p:sp>
          <p:nvSpPr>
            <p:cNvPr id="7" name="Rectangle 6"/>
            <p:cNvSpPr/>
            <p:nvPr/>
          </p:nvSpPr>
          <p:spPr>
            <a:xfrm>
              <a:off x="705533" y="4643763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533" y="4878471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5533" y="5090119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FD pointer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5533" y="5313067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BK pointer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5533" y="5524714"/>
              <a:ext cx="1422824" cy="730495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urved Connector 12"/>
            <p:cNvCxnSpPr>
              <a:stCxn id="9" idx="1"/>
              <a:endCxn id="7" idx="0"/>
            </p:cNvCxnSpPr>
            <p:nvPr/>
          </p:nvCxnSpPr>
          <p:spPr>
            <a:xfrm rot="10800000" flipH="1">
              <a:off x="705533" y="4643763"/>
              <a:ext cx="711412" cy="552180"/>
            </a:xfrm>
            <a:prstGeom prst="curvedConnector4">
              <a:avLst>
                <a:gd name="adj1" fmla="val -32133"/>
                <a:gd name="adj2" fmla="val 1414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996564" y="3585193"/>
            <a:ext cx="2493348" cy="1277273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main()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*a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3157" y="3277416"/>
            <a:ext cx="364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Causing programs like this to crash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double frees are detected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5536" y="1080865"/>
            <a:ext cx="7784379" cy="2123658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"/>
                <a:cs typeface="Courier"/>
              </a:rPr>
              <a:t>/</a:t>
            </a:r>
            <a:r>
              <a:rPr lang="en-US" sz="1100" b="1" dirty="0">
                <a:latin typeface="Courier"/>
                <a:cs typeface="Courier"/>
              </a:rPr>
              <a:t>* Take a chunk off a bin list */	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void </a:t>
            </a:r>
            <a:r>
              <a:rPr lang="en-US" sz="1100" b="1" dirty="0">
                <a:latin typeface="Courier"/>
                <a:cs typeface="Courier"/>
              </a:rPr>
              <a:t>unlink(</a:t>
            </a:r>
            <a:r>
              <a:rPr lang="en-US" sz="1100" b="1" dirty="0" err="1">
                <a:latin typeface="Courier"/>
                <a:cs typeface="Courier"/>
              </a:rPr>
              <a:t>malloc_chunk</a:t>
            </a:r>
            <a:r>
              <a:rPr lang="en-US" sz="1100" b="1" dirty="0">
                <a:latin typeface="Courier"/>
                <a:cs typeface="Courier"/>
              </a:rPr>
              <a:t> *P, </a:t>
            </a:r>
            <a:r>
              <a:rPr lang="en-US" sz="1100" b="1" dirty="0" err="1">
                <a:latin typeface="Courier"/>
                <a:cs typeface="Courier"/>
              </a:rPr>
              <a:t>malloc_chunk</a:t>
            </a:r>
            <a:r>
              <a:rPr lang="en-US" sz="1100" b="1" dirty="0">
                <a:latin typeface="Courier"/>
                <a:cs typeface="Courier"/>
              </a:rPr>
              <a:t> *BK, </a:t>
            </a:r>
            <a:r>
              <a:rPr lang="en-US" sz="1100" b="1" dirty="0" err="1">
                <a:latin typeface="Courier"/>
                <a:cs typeface="Courier"/>
              </a:rPr>
              <a:t>malloc_chunk</a:t>
            </a:r>
            <a:r>
              <a:rPr lang="en-US" sz="1100" b="1" dirty="0">
                <a:latin typeface="Courier"/>
                <a:cs typeface="Courier"/>
              </a:rPr>
              <a:t> *FD)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FD = P-&gt;</a:t>
            </a:r>
            <a:r>
              <a:rPr lang="nl-NL" sz="1100" b="1" dirty="0" err="1">
                <a:latin typeface="Courier"/>
                <a:cs typeface="Courier"/>
              </a:rPr>
              <a:t>fd</a:t>
            </a:r>
            <a:r>
              <a:rPr lang="nl-NL" sz="1100" b="1" dirty="0">
                <a:latin typeface="Courier"/>
                <a:cs typeface="Courier"/>
              </a:rPr>
              <a:t>;	</a:t>
            </a:r>
          </a:p>
          <a:p>
            <a:r>
              <a:rPr lang="is-IS" sz="1100" b="1" dirty="0">
                <a:latin typeface="Courier"/>
                <a:cs typeface="Courier"/>
              </a:rPr>
              <a:t>	BK = P-&gt;bk;	</a:t>
            </a:r>
          </a:p>
          <a:p>
            <a:r>
              <a:rPr lang="en-US" sz="1100" b="1" dirty="0">
                <a:latin typeface="Courier"/>
                <a:cs typeface="Courier"/>
              </a:rPr>
              <a:t>	if (__</a:t>
            </a:r>
            <a:r>
              <a:rPr lang="en-US" sz="1100" b="1" dirty="0" err="1">
                <a:latin typeface="Courier"/>
                <a:cs typeface="Courier"/>
              </a:rPr>
              <a:t>builtin_expect</a:t>
            </a:r>
            <a:r>
              <a:rPr lang="en-US" sz="1100" b="1" dirty="0">
                <a:latin typeface="Courier"/>
                <a:cs typeface="Courier"/>
              </a:rPr>
              <a:t> (FD-&gt;</a:t>
            </a:r>
            <a:r>
              <a:rPr lang="en-US" sz="1100" b="1" dirty="0" err="1">
                <a:latin typeface="Courier"/>
                <a:cs typeface="Courier"/>
              </a:rPr>
              <a:t>bk</a:t>
            </a:r>
            <a:r>
              <a:rPr lang="en-US" sz="1100" b="1" dirty="0">
                <a:latin typeface="Courier"/>
                <a:cs typeface="Courier"/>
              </a:rPr>
              <a:t> != P || BK-&gt;</a:t>
            </a:r>
            <a:r>
              <a:rPr lang="en-US" sz="1100" b="1" dirty="0" err="1">
                <a:latin typeface="Courier"/>
                <a:cs typeface="Courier"/>
              </a:rPr>
              <a:t>fd</a:t>
            </a:r>
            <a:r>
              <a:rPr lang="en-US" sz="1100" b="1" dirty="0">
                <a:latin typeface="Courier"/>
                <a:cs typeface="Courier"/>
              </a:rPr>
              <a:t> != P, 0))	</a:t>
            </a:r>
            <a:r>
              <a:rPr lang="en-US" sz="1100" b="1" dirty="0" smtClean="0">
                <a:latin typeface="Courier"/>
                <a:cs typeface="Courier"/>
              </a:rPr>
              <a:t>	</a:t>
            </a:r>
            <a:r>
              <a:rPr lang="en-US" sz="1100" b="1" dirty="0">
                <a:latin typeface="Courier"/>
                <a:cs typeface="Courier"/>
              </a:rPr>
              <a:t>			</a:t>
            </a:r>
            <a:r>
              <a:rPr lang="en-US" sz="1100" b="1" dirty="0" smtClean="0">
                <a:latin typeface="Courier"/>
                <a:cs typeface="Courier"/>
              </a:rPr>
              <a:t>			</a:t>
            </a:r>
            <a:r>
              <a:rPr lang="en-US" sz="1100" b="1" dirty="0" err="1" smtClean="0">
                <a:latin typeface="Courier"/>
                <a:cs typeface="Courier"/>
              </a:rPr>
              <a:t>malloc_printerr</a:t>
            </a:r>
            <a:r>
              <a:rPr lang="en-US" sz="1100" b="1" dirty="0">
                <a:latin typeface="Courier"/>
                <a:cs typeface="Courier"/>
              </a:rPr>
              <a:t>(</a:t>
            </a:r>
            <a:r>
              <a:rPr lang="en-US" sz="1100" b="1" dirty="0" err="1">
                <a:latin typeface="Courier"/>
                <a:cs typeface="Courier"/>
              </a:rPr>
              <a:t>check_action,"corrupted</a:t>
            </a:r>
            <a:r>
              <a:rPr lang="en-US" sz="1100" b="1" dirty="0">
                <a:latin typeface="Courier"/>
                <a:cs typeface="Courier"/>
              </a:rPr>
              <a:t> double-linked </a:t>
            </a:r>
            <a:r>
              <a:rPr lang="en-US" sz="1100" b="1" dirty="0" err="1">
                <a:latin typeface="Courier"/>
                <a:cs typeface="Courier"/>
              </a:rPr>
              <a:t>list",P</a:t>
            </a:r>
            <a:r>
              <a:rPr lang="en-US" sz="1100" b="1" dirty="0">
                <a:latin typeface="Courier"/>
                <a:cs typeface="Courier"/>
              </a:rPr>
              <a:t>);	</a:t>
            </a:r>
          </a:p>
          <a:p>
            <a:r>
              <a:rPr lang="da-DK" sz="1100" b="1" dirty="0">
                <a:latin typeface="Courier"/>
                <a:cs typeface="Courier"/>
              </a:rPr>
              <a:t>	</a:t>
            </a:r>
            <a:r>
              <a:rPr lang="da-DK" sz="1100" b="1" dirty="0" err="1" smtClean="0">
                <a:latin typeface="Courier"/>
                <a:cs typeface="Courier"/>
              </a:rPr>
              <a:t>else</a:t>
            </a:r>
            <a:r>
              <a:rPr lang="da-DK" sz="1100" b="1" dirty="0" smtClean="0">
                <a:latin typeface="Courier"/>
                <a:cs typeface="Courier"/>
              </a:rPr>
              <a:t> </a:t>
            </a:r>
            <a:r>
              <a:rPr lang="da-DK" sz="1100" b="1" dirty="0">
                <a:latin typeface="Courier"/>
                <a:cs typeface="Courier"/>
              </a:rPr>
              <a:t>{	</a:t>
            </a:r>
          </a:p>
          <a:p>
            <a:r>
              <a:rPr lang="de-DE" sz="1100" b="1" dirty="0">
                <a:latin typeface="Courier"/>
                <a:cs typeface="Courier"/>
              </a:rPr>
              <a:t>	</a:t>
            </a:r>
            <a:r>
              <a:rPr lang="de-DE" sz="1100" b="1" dirty="0" smtClean="0">
                <a:latin typeface="Courier"/>
                <a:cs typeface="Courier"/>
              </a:rPr>
              <a:t>	FD</a:t>
            </a:r>
            <a:r>
              <a:rPr lang="de-DE" sz="1100" b="1" dirty="0">
                <a:latin typeface="Courier"/>
                <a:cs typeface="Courier"/>
              </a:rPr>
              <a:t>-&gt;</a:t>
            </a:r>
            <a:r>
              <a:rPr lang="de-DE" sz="1100" b="1" dirty="0" err="1">
                <a:latin typeface="Courier"/>
                <a:cs typeface="Courier"/>
              </a:rPr>
              <a:t>bk</a:t>
            </a:r>
            <a:r>
              <a:rPr lang="de-DE" sz="1100" b="1" dirty="0">
                <a:latin typeface="Courier"/>
                <a:cs typeface="Courier"/>
              </a:rPr>
              <a:t> = BK;	</a:t>
            </a:r>
          </a:p>
          <a:p>
            <a:r>
              <a:rPr lang="nl-NL" sz="1100" b="1" dirty="0">
                <a:latin typeface="Courier"/>
                <a:cs typeface="Courier"/>
              </a:rPr>
              <a:t>		</a:t>
            </a:r>
            <a:r>
              <a:rPr lang="nl-NL" sz="1100" b="1" dirty="0" smtClean="0">
                <a:latin typeface="Courier"/>
                <a:cs typeface="Courier"/>
              </a:rPr>
              <a:t>BK</a:t>
            </a:r>
            <a:r>
              <a:rPr lang="nl-NL" sz="1100" b="1" dirty="0">
                <a:latin typeface="Courier"/>
                <a:cs typeface="Courier"/>
              </a:rPr>
              <a:t>-&gt;</a:t>
            </a:r>
            <a:r>
              <a:rPr lang="nl-NL" sz="1100" b="1" dirty="0" err="1">
                <a:latin typeface="Courier"/>
                <a:cs typeface="Courier"/>
              </a:rPr>
              <a:t>fd</a:t>
            </a:r>
            <a:r>
              <a:rPr lang="nl-NL" sz="1100" b="1" dirty="0">
                <a:latin typeface="Courier"/>
                <a:cs typeface="Courier"/>
              </a:rPr>
              <a:t> = FD;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9505" y="2862455"/>
            <a:ext cx="276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Detects cases such as these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5533" y="3482822"/>
            <a:ext cx="1422824" cy="158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5533" y="3658853"/>
            <a:ext cx="1422824" cy="158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5533" y="3817589"/>
            <a:ext cx="1422824" cy="158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FD pointer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5533" y="3984800"/>
            <a:ext cx="1422824" cy="158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BK pointer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5533" y="4143537"/>
            <a:ext cx="1422824" cy="547871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9" idx="1"/>
            <a:endCxn id="7" idx="0"/>
          </p:cNvCxnSpPr>
          <p:nvPr/>
        </p:nvCxnSpPr>
        <p:spPr>
          <a:xfrm rot="10800000" flipH="1">
            <a:off x="705533" y="3482822"/>
            <a:ext cx="711412" cy="414135"/>
          </a:xfrm>
          <a:prstGeom prst="curvedConnector4">
            <a:avLst>
              <a:gd name="adj1" fmla="val -32133"/>
              <a:gd name="adj2" fmla="val 1414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62674" y="3482822"/>
            <a:ext cx="1422824" cy="158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62674" y="3658853"/>
            <a:ext cx="1422824" cy="158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62674" y="3817589"/>
            <a:ext cx="1422824" cy="158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FD pointer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2674" y="3984800"/>
            <a:ext cx="1422824" cy="158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BK pointer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62674" y="4143537"/>
            <a:ext cx="1422824" cy="547871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17" idx="1"/>
            <a:endCxn id="14" idx="0"/>
          </p:cNvCxnSpPr>
          <p:nvPr/>
        </p:nvCxnSpPr>
        <p:spPr>
          <a:xfrm rot="10800000" flipH="1">
            <a:off x="3162674" y="3482822"/>
            <a:ext cx="711412" cy="581346"/>
          </a:xfrm>
          <a:prstGeom prst="curvedConnector4">
            <a:avLst>
              <a:gd name="adj1" fmla="val -32133"/>
              <a:gd name="adj2" fmla="val 12949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96564" y="3505824"/>
            <a:ext cx="2493348" cy="1277273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main()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*a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63" y="1248078"/>
            <a:ext cx="5463827" cy="2895460"/>
          </a:xfrm>
          <a:prstGeom prst="rect">
            <a:avLst/>
          </a:prstGeom>
          <a:ln w="28575" cmpd="sng">
            <a:solidFill>
              <a:srgbClr val="660066"/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2492883" y="1463903"/>
            <a:ext cx="2245946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double frees are not detected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1213" y="1177690"/>
            <a:ext cx="2493348" cy="1785104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main()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*a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*b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free(b);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printf</a:t>
            </a:r>
            <a:r>
              <a:rPr lang="nl-NL" sz="1100" b="1" dirty="0" smtClean="0">
                <a:latin typeface="Courier"/>
                <a:cs typeface="Courier"/>
              </a:rPr>
              <a:t>(“The end!\n”);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05434" y="2688374"/>
            <a:ext cx="1422824" cy="1208585"/>
            <a:chOff x="705533" y="4643763"/>
            <a:chExt cx="1422824" cy="1611446"/>
          </a:xfrm>
        </p:grpSpPr>
        <p:sp>
          <p:nvSpPr>
            <p:cNvPr id="8" name="Rectangle 7"/>
            <p:cNvSpPr/>
            <p:nvPr/>
          </p:nvSpPr>
          <p:spPr>
            <a:xfrm>
              <a:off x="705533" y="4643763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5533" y="4878471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5533" y="5090119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FD pointer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5533" y="5313067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BK pointer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5533" y="5524714"/>
              <a:ext cx="1422824" cy="730495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09610" y="2688374"/>
            <a:ext cx="1422824" cy="1208585"/>
            <a:chOff x="705533" y="4643763"/>
            <a:chExt cx="1422824" cy="1611446"/>
          </a:xfrm>
        </p:grpSpPr>
        <p:sp>
          <p:nvSpPr>
            <p:cNvPr id="16" name="Rectangle 15"/>
            <p:cNvSpPr/>
            <p:nvPr/>
          </p:nvSpPr>
          <p:spPr>
            <a:xfrm>
              <a:off x="705533" y="4643763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5533" y="4878471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5533" y="5090119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FD pointer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5533" y="5313067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BK pointer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5533" y="5524714"/>
              <a:ext cx="1422824" cy="730495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62766" y="3867785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90463" y="386778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5" name="Curved Connector 24"/>
          <p:cNvCxnSpPr>
            <a:stCxn id="18" idx="3"/>
            <a:endCxn id="10" idx="1"/>
          </p:cNvCxnSpPr>
          <p:nvPr/>
        </p:nvCxnSpPr>
        <p:spPr>
          <a:xfrm flipH="1">
            <a:off x="905434" y="3102509"/>
            <a:ext cx="3927000" cy="9525"/>
          </a:xfrm>
          <a:prstGeom prst="curvedConnector5">
            <a:avLst>
              <a:gd name="adj1" fmla="val -18996"/>
              <a:gd name="adj2" fmla="val -10884102"/>
              <a:gd name="adj3" fmla="val 1154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1"/>
            <a:endCxn id="8" idx="3"/>
          </p:cNvCxnSpPr>
          <p:nvPr/>
        </p:nvCxnSpPr>
        <p:spPr>
          <a:xfrm rot="10800000">
            <a:off x="2328258" y="2767741"/>
            <a:ext cx="1081352" cy="501978"/>
          </a:xfrm>
          <a:prstGeom prst="curvedConnector3">
            <a:avLst>
              <a:gd name="adj1" fmla="val 586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3"/>
            <a:endCxn id="16" idx="1"/>
          </p:cNvCxnSpPr>
          <p:nvPr/>
        </p:nvCxnSpPr>
        <p:spPr>
          <a:xfrm flipV="1">
            <a:off x="2328258" y="2767742"/>
            <a:ext cx="1081352" cy="33476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1"/>
            <a:endCxn id="19" idx="3"/>
          </p:cNvCxnSpPr>
          <p:nvPr/>
        </p:nvCxnSpPr>
        <p:spPr>
          <a:xfrm rot="10800000" flipH="1">
            <a:off x="905434" y="3269720"/>
            <a:ext cx="3927000" cy="9525"/>
          </a:xfrm>
          <a:prstGeom prst="curvedConnector5">
            <a:avLst>
              <a:gd name="adj1" fmla="val -17499"/>
              <a:gd name="adj2" fmla="val -10698929"/>
              <a:gd name="adj3" fmla="val 1192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79" y="1384534"/>
            <a:ext cx="2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the second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double frees are not detected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1213" y="1177690"/>
            <a:ext cx="2493348" cy="1785104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main()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*a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*b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free(b);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printf</a:t>
            </a:r>
            <a:r>
              <a:rPr lang="nl-NL" sz="1100" b="1" dirty="0" smtClean="0">
                <a:latin typeface="Courier"/>
                <a:cs typeface="Courier"/>
              </a:rPr>
              <a:t>(“The end!\n”);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05434" y="2688374"/>
            <a:ext cx="1422824" cy="1208585"/>
            <a:chOff x="705533" y="4643763"/>
            <a:chExt cx="1422824" cy="1611446"/>
          </a:xfrm>
        </p:grpSpPr>
        <p:sp>
          <p:nvSpPr>
            <p:cNvPr id="8" name="Rectangle 7"/>
            <p:cNvSpPr/>
            <p:nvPr/>
          </p:nvSpPr>
          <p:spPr>
            <a:xfrm>
              <a:off x="705533" y="4643763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5533" y="4878471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5533" y="5090119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FD pointer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5533" y="5313067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BK pointer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5533" y="5524714"/>
              <a:ext cx="1422824" cy="730495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09610" y="2688374"/>
            <a:ext cx="1422824" cy="1208585"/>
            <a:chOff x="705533" y="4643763"/>
            <a:chExt cx="1422824" cy="1611446"/>
          </a:xfrm>
        </p:grpSpPr>
        <p:sp>
          <p:nvSpPr>
            <p:cNvPr id="16" name="Rectangle 15"/>
            <p:cNvSpPr/>
            <p:nvPr/>
          </p:nvSpPr>
          <p:spPr>
            <a:xfrm>
              <a:off x="705533" y="4643763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5533" y="4878471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5533" y="5090119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FD pointer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5533" y="5313067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BK pointer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5533" y="5524714"/>
              <a:ext cx="1422824" cy="730495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62766" y="3867785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90463" y="386778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5" name="Curved Connector 24"/>
          <p:cNvCxnSpPr>
            <a:stCxn id="29" idx="3"/>
            <a:endCxn id="10" idx="1"/>
          </p:cNvCxnSpPr>
          <p:nvPr/>
        </p:nvCxnSpPr>
        <p:spPr>
          <a:xfrm flipH="1">
            <a:off x="905437" y="3102509"/>
            <a:ext cx="6408603" cy="9525"/>
          </a:xfrm>
          <a:prstGeom prst="curvedConnector5">
            <a:avLst>
              <a:gd name="adj1" fmla="val -8705"/>
              <a:gd name="adj2" fmla="val -6440031"/>
              <a:gd name="adj3" fmla="val 1068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3"/>
            <a:endCxn id="16" idx="1"/>
          </p:cNvCxnSpPr>
          <p:nvPr/>
        </p:nvCxnSpPr>
        <p:spPr>
          <a:xfrm flipV="1">
            <a:off x="2328258" y="2767742"/>
            <a:ext cx="1081352" cy="33476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1"/>
            <a:endCxn id="31" idx="3"/>
          </p:cNvCxnSpPr>
          <p:nvPr/>
        </p:nvCxnSpPr>
        <p:spPr>
          <a:xfrm rot="10800000" flipH="1">
            <a:off x="905436" y="3269720"/>
            <a:ext cx="6408603" cy="9525"/>
          </a:xfrm>
          <a:prstGeom prst="curvedConnector5">
            <a:avLst>
              <a:gd name="adj1" fmla="val -8705"/>
              <a:gd name="adj2" fmla="val -9587913"/>
              <a:gd name="adj3" fmla="val 10852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93579" y="1384534"/>
            <a:ext cx="196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the third free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891213" y="2688374"/>
            <a:ext cx="1422824" cy="1208585"/>
            <a:chOff x="705533" y="4643763"/>
            <a:chExt cx="1422824" cy="1611446"/>
          </a:xfrm>
        </p:grpSpPr>
        <p:sp>
          <p:nvSpPr>
            <p:cNvPr id="27" name="Rectangle 26"/>
            <p:cNvSpPr/>
            <p:nvPr/>
          </p:nvSpPr>
          <p:spPr>
            <a:xfrm>
              <a:off x="705533" y="4643763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5533" y="4878471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5533" y="5090119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FD pointer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5533" y="5313067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BK pointer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5533" y="5524714"/>
              <a:ext cx="1422824" cy="730495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372064" y="3867785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4809861" y="2767742"/>
            <a:ext cx="1081352" cy="33476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0800000">
            <a:off x="2328258" y="2777267"/>
            <a:ext cx="1081352" cy="50197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>
            <a:off x="4809861" y="2777267"/>
            <a:ext cx="1081352" cy="50197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8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1213" y="992120"/>
            <a:ext cx="2493348" cy="1954381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main()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*a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*b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*c;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free(b);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c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3579" y="1384535"/>
            <a:ext cx="3752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</a:t>
            </a:r>
            <a:r>
              <a:rPr lang="en-US" dirty="0" err="1" smtClean="0"/>
              <a:t>malloc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gets allocated the same address as a 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905434" y="2688374"/>
            <a:ext cx="1422824" cy="1208585"/>
            <a:chOff x="705533" y="4643763"/>
            <a:chExt cx="1422824" cy="1611446"/>
          </a:xfrm>
        </p:grpSpPr>
        <p:sp>
          <p:nvSpPr>
            <p:cNvPr id="38" name="Rectangle 37"/>
            <p:cNvSpPr/>
            <p:nvPr/>
          </p:nvSpPr>
          <p:spPr>
            <a:xfrm>
              <a:off x="705533" y="4643763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5533" y="4878471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5533" y="5090119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FD pointer (a)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533" y="5313067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BK pointer (a)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533" y="5524714"/>
              <a:ext cx="1422824" cy="730495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09610" y="2688374"/>
            <a:ext cx="1422824" cy="1208585"/>
            <a:chOff x="705533" y="4643763"/>
            <a:chExt cx="1422824" cy="1611446"/>
          </a:xfrm>
        </p:grpSpPr>
        <p:sp>
          <p:nvSpPr>
            <p:cNvPr id="44" name="Rectangle 43"/>
            <p:cNvSpPr/>
            <p:nvPr/>
          </p:nvSpPr>
          <p:spPr>
            <a:xfrm>
              <a:off x="705533" y="4643763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5533" y="4878471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5533" y="5090119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FD pointer (b)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5533" y="5313067"/>
              <a:ext cx="1422824" cy="211648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BK pointer (b)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5533" y="5524714"/>
              <a:ext cx="1422824" cy="730495"/>
            </a:xfrm>
            <a:prstGeom prst="rect">
              <a:avLst/>
            </a:prstGeom>
            <a:solidFill>
              <a:srgbClr val="C3D6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62769" y="386778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90461" y="3867785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1" name="Curved Connector 50"/>
          <p:cNvCxnSpPr>
            <a:stCxn id="46" idx="3"/>
            <a:endCxn id="40" idx="1"/>
          </p:cNvCxnSpPr>
          <p:nvPr/>
        </p:nvCxnSpPr>
        <p:spPr>
          <a:xfrm flipH="1">
            <a:off x="905434" y="3102509"/>
            <a:ext cx="3927000" cy="9525"/>
          </a:xfrm>
          <a:prstGeom prst="curvedConnector5">
            <a:avLst>
              <a:gd name="adj1" fmla="val -18996"/>
              <a:gd name="adj2" fmla="val -7736228"/>
              <a:gd name="adj3" fmla="val 1154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7" idx="1"/>
            <a:endCxn id="38" idx="3"/>
          </p:cNvCxnSpPr>
          <p:nvPr/>
        </p:nvCxnSpPr>
        <p:spPr>
          <a:xfrm rot="10800000">
            <a:off x="2328258" y="2767741"/>
            <a:ext cx="1081352" cy="501978"/>
          </a:xfrm>
          <a:prstGeom prst="curvedConnector3">
            <a:avLst>
              <a:gd name="adj1" fmla="val 586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0" idx="3"/>
            <a:endCxn id="44" idx="1"/>
          </p:cNvCxnSpPr>
          <p:nvPr/>
        </p:nvCxnSpPr>
        <p:spPr>
          <a:xfrm flipV="1">
            <a:off x="2328258" y="2767742"/>
            <a:ext cx="1081352" cy="33476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1" idx="1"/>
            <a:endCxn id="47" idx="3"/>
          </p:cNvCxnSpPr>
          <p:nvPr/>
        </p:nvCxnSpPr>
        <p:spPr>
          <a:xfrm rot="10800000" flipH="1">
            <a:off x="905434" y="3269720"/>
            <a:ext cx="3927000" cy="9525"/>
          </a:xfrm>
          <a:prstGeom prst="curvedConnector5">
            <a:avLst>
              <a:gd name="adj1" fmla="val -17499"/>
              <a:gd name="adj2" fmla="val -10698929"/>
              <a:gd name="adj3" fmla="val 1192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2835808"/>
            <a:ext cx="3416300" cy="552450"/>
          </a:xfrm>
          <a:prstGeom prst="rect">
            <a:avLst/>
          </a:prstGeom>
          <a:ln>
            <a:solidFill>
              <a:srgbClr val="660066"/>
            </a:solidFill>
          </a:ln>
        </p:spPr>
      </p:pic>
      <p:cxnSp>
        <p:nvCxnSpPr>
          <p:cNvPr id="22" name="Straight Arrow Connector 21"/>
          <p:cNvCxnSpPr/>
          <p:nvPr/>
        </p:nvCxnSpPr>
        <p:spPr>
          <a:xfrm flipH="1">
            <a:off x="6690804" y="3049595"/>
            <a:ext cx="366632" cy="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690804" y="3338254"/>
            <a:ext cx="366632" cy="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views of the same chunk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36</a:t>
            </a:fld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822626" y="1666733"/>
            <a:ext cx="1880958" cy="264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chunk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22627" y="1931294"/>
            <a:ext cx="1458102" cy="264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80731" y="1931294"/>
            <a:ext cx="422855" cy="264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22627" y="2195855"/>
            <a:ext cx="1880958" cy="1463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50733" y="1666733"/>
            <a:ext cx="1880958" cy="264561"/>
          </a:xfrm>
          <a:prstGeom prst="rect">
            <a:avLst/>
          </a:prstGeom>
          <a:solidFill>
            <a:srgbClr val="CED0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953735"/>
                </a:solidFill>
              </a:rPr>
              <a:t>prev</a:t>
            </a:r>
            <a:r>
              <a:rPr lang="en-US" dirty="0" smtClean="0">
                <a:solidFill>
                  <a:srgbClr val="953735"/>
                </a:solidFill>
              </a:rPr>
              <a:t> chunk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50734" y="1931294"/>
            <a:ext cx="1458102" cy="264561"/>
          </a:xfrm>
          <a:prstGeom prst="rect">
            <a:avLst/>
          </a:prstGeom>
          <a:solidFill>
            <a:srgbClr val="CED0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size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08839" y="1931294"/>
            <a:ext cx="422855" cy="264561"/>
          </a:xfrm>
          <a:prstGeom prst="rect">
            <a:avLst/>
          </a:prstGeom>
          <a:solidFill>
            <a:srgbClr val="CED0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50734" y="2724976"/>
            <a:ext cx="1880958" cy="670220"/>
          </a:xfrm>
          <a:prstGeom prst="rect">
            <a:avLst/>
          </a:prstGeom>
          <a:solidFill>
            <a:srgbClr val="CED0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unused</a:t>
            </a:r>
            <a:br>
              <a:rPr lang="en-US" dirty="0" smtClean="0">
                <a:solidFill>
                  <a:srgbClr val="953735"/>
                </a:solidFill>
              </a:rPr>
            </a:br>
            <a:r>
              <a:rPr lang="en-US" dirty="0" smtClean="0">
                <a:solidFill>
                  <a:srgbClr val="953735"/>
                </a:solidFill>
              </a:rPr>
              <a:t>space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0734" y="3395195"/>
            <a:ext cx="1880958" cy="264561"/>
          </a:xfrm>
          <a:prstGeom prst="rect">
            <a:avLst/>
          </a:prstGeom>
          <a:solidFill>
            <a:srgbClr val="CED0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size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50734" y="2195855"/>
            <a:ext cx="1880958" cy="264561"/>
          </a:xfrm>
          <a:prstGeom prst="rect">
            <a:avLst/>
          </a:prstGeom>
          <a:solidFill>
            <a:srgbClr val="CED0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FD </a:t>
            </a:r>
            <a:r>
              <a:rPr lang="en-US" dirty="0" err="1" smtClean="0">
                <a:solidFill>
                  <a:srgbClr val="953735"/>
                </a:solidFill>
              </a:rPr>
              <a:t>ptr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0734" y="2460416"/>
            <a:ext cx="1880958" cy="264561"/>
          </a:xfrm>
          <a:prstGeom prst="rect">
            <a:avLst/>
          </a:prstGeom>
          <a:solidFill>
            <a:srgbClr val="CED0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BK </a:t>
            </a:r>
            <a:r>
              <a:rPr lang="en-US" dirty="0" err="1" smtClean="0">
                <a:solidFill>
                  <a:srgbClr val="953735"/>
                </a:solidFill>
              </a:rPr>
              <a:t>ptr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2630" y="1369149"/>
            <a:ext cx="2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Allocated chunk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50737" y="1379882"/>
            <a:ext cx="2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chunk</a:t>
            </a:r>
            <a:endParaRPr lang="en-US" dirty="0"/>
          </a:p>
        </p:txBody>
      </p:sp>
      <p:sp>
        <p:nvSpPr>
          <p:cNvPr id="44" name="Round Single Corner Rectangle 43"/>
          <p:cNvSpPr/>
          <p:nvPr/>
        </p:nvSpPr>
        <p:spPr>
          <a:xfrm>
            <a:off x="1434587" y="2195854"/>
            <a:ext cx="5761851" cy="529122"/>
          </a:xfrm>
          <a:prstGeom prst="round1Rect">
            <a:avLst/>
          </a:prstGeom>
          <a:noFill/>
          <a:ln>
            <a:solidFill>
              <a:srgbClr val="00009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6403" y="3659756"/>
            <a:ext cx="30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55333" y="3659756"/>
            <a:ext cx="30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57200" y="4166847"/>
            <a:ext cx="3105742" cy="523220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*c = 0xdeadbeef;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*(c+4) = 0xdeadbeef;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62942" y="4184484"/>
            <a:ext cx="558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control the FD </a:t>
            </a:r>
            <a:r>
              <a:rPr lang="en-US" dirty="0" err="1" smtClean="0"/>
              <a:t>ptr</a:t>
            </a:r>
            <a:r>
              <a:rPr lang="en-US" dirty="0" smtClean="0"/>
              <a:t> and BK </a:t>
            </a:r>
            <a:r>
              <a:rPr lang="en-US" dirty="0" err="1" smtClean="0"/>
              <a:t>ptr</a:t>
            </a:r>
            <a:r>
              <a:rPr lang="en-US" dirty="0" smtClean="0"/>
              <a:t> contents using c</a:t>
            </a:r>
            <a:endParaRPr lang="en-US" dirty="0"/>
          </a:p>
        </p:txBody>
      </p:sp>
      <p:cxnSp>
        <p:nvCxnSpPr>
          <p:cNvPr id="50" name="Curved Connector 49"/>
          <p:cNvCxnSpPr/>
          <p:nvPr/>
        </p:nvCxnSpPr>
        <p:spPr>
          <a:xfrm rot="5400000" flipH="1" flipV="1">
            <a:off x="413795" y="2910884"/>
            <a:ext cx="1441872" cy="10700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7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882" y="872064"/>
            <a:ext cx="3433581" cy="3647152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"/>
                <a:cs typeface="Courier"/>
              </a:rPr>
              <a:t>char payload[] = “</a:t>
            </a:r>
            <a:r>
              <a:rPr lang="is-IS" sz="1100" b="1" dirty="0" smtClean="0">
                <a:latin typeface="Courier"/>
                <a:cs typeface="Courier"/>
              </a:rPr>
              <a:t>\x33\x56\x78\x12\xac\xb4\x67”;</a:t>
            </a:r>
            <a:endParaRPr lang="en-US" sz="1100" b="1" dirty="0" smtClean="0">
              <a:latin typeface="Courier"/>
              <a:cs typeface="Courier"/>
            </a:endParaRPr>
          </a:p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fun1(){}</a:t>
            </a:r>
          </a:p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main()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*a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*b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*c;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endParaRPr lang="nl-NL" sz="1100" b="1" dirty="0" smtClean="0">
              <a:latin typeface="Courier"/>
              <a:cs typeface="Courier"/>
            </a:endParaRP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fun1();</a:t>
            </a:r>
            <a:endParaRPr lang="nl-NL" sz="1100" b="1" dirty="0">
              <a:latin typeface="Courier"/>
              <a:cs typeface="Courier"/>
            </a:endParaRPr>
          </a:p>
          <a:p>
            <a:r>
              <a:rPr lang="nl-NL" sz="1100" b="1" dirty="0" smtClean="0">
                <a:latin typeface="Courier"/>
                <a:cs typeface="Courier"/>
              </a:rPr>
              <a:t>	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free(b);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c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*(c + 0) = GOT </a:t>
            </a:r>
            <a:r>
              <a:rPr lang="nl-NL" sz="1100" b="1" dirty="0" smtClean="0">
                <a:latin typeface="Courier"/>
                <a:cs typeface="Courier"/>
              </a:rPr>
              <a:t>entry–12 </a:t>
            </a:r>
            <a:r>
              <a:rPr lang="nl-NL" sz="1100" b="1" dirty="0" smtClean="0">
                <a:latin typeface="Courier"/>
                <a:cs typeface="Courier"/>
              </a:rPr>
              <a:t>for fun1;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*(c + 4) = </a:t>
            </a:r>
            <a:r>
              <a:rPr lang="nl-NL" sz="1100" b="1" dirty="0" err="1" smtClean="0">
                <a:latin typeface="Courier"/>
                <a:cs typeface="Courier"/>
              </a:rPr>
              <a:t>payload</a:t>
            </a:r>
            <a:r>
              <a:rPr lang="nl-NL" sz="1100" b="1" dirty="0" smtClean="0">
                <a:latin typeface="Courier"/>
                <a:cs typeface="Courier"/>
              </a:rPr>
              <a:t>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some</a:t>
            </a:r>
            <a:r>
              <a:rPr lang="nl-NL" sz="1100" b="1" dirty="0" smtClean="0">
                <a:latin typeface="Courier"/>
                <a:cs typeface="Courier"/>
              </a:rPr>
              <a:t>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  <a:endParaRPr lang="nl-NL" sz="1100" b="1" dirty="0">
              <a:latin typeface="Courier"/>
              <a:cs typeface="Courier"/>
            </a:endParaRPr>
          </a:p>
          <a:p>
            <a:r>
              <a:rPr lang="nl-NL" sz="1100" b="1" dirty="0" smtClean="0">
                <a:latin typeface="Courier"/>
                <a:cs typeface="Courier"/>
              </a:rPr>
              <a:t>	fun1();   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32804" y="1596182"/>
            <a:ext cx="3865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lookout for programs that</a:t>
            </a:r>
          </a:p>
          <a:p>
            <a:r>
              <a:rPr lang="en-US" dirty="0" smtClean="0"/>
              <a:t>have (something) like this structure</a:t>
            </a:r>
          </a:p>
          <a:p>
            <a:endParaRPr lang="en-US" dirty="0"/>
          </a:p>
          <a:p>
            <a:r>
              <a:rPr lang="en-US" dirty="0"/>
              <a:t>We hope to execute payload instead of</a:t>
            </a:r>
            <a:br>
              <a:rPr lang="en-US" dirty="0"/>
            </a:br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invocation of fun1();</a:t>
            </a:r>
          </a:p>
        </p:txBody>
      </p:sp>
      <p:cxnSp>
        <p:nvCxnSpPr>
          <p:cNvPr id="40" name="Curved Connector 39"/>
          <p:cNvCxnSpPr>
            <a:stCxn id="38" idx="1"/>
          </p:cNvCxnSpPr>
          <p:nvPr/>
        </p:nvCxnSpPr>
        <p:spPr>
          <a:xfrm rot="10800000">
            <a:off x="3890482" y="2257582"/>
            <a:ext cx="1142323" cy="7726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882" y="872064"/>
            <a:ext cx="3433581" cy="3647152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"/>
                <a:cs typeface="Courier"/>
              </a:rPr>
              <a:t>char payload[] = “</a:t>
            </a:r>
            <a:r>
              <a:rPr lang="is-IS" sz="1100" b="1" dirty="0" smtClean="0">
                <a:latin typeface="Courier"/>
                <a:cs typeface="Courier"/>
              </a:rPr>
              <a:t>\x33\x56\x78\x12\xac\xb4\x67”;</a:t>
            </a:r>
            <a:endParaRPr lang="en-US" sz="1100" b="1" dirty="0" smtClean="0">
              <a:latin typeface="Courier"/>
              <a:cs typeface="Courier"/>
            </a:endParaRPr>
          </a:p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fun1(){}</a:t>
            </a:r>
          </a:p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main()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*a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*b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*c;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endParaRPr lang="nl-NL" sz="1100" b="1" dirty="0" smtClean="0">
              <a:latin typeface="Courier"/>
              <a:cs typeface="Courier"/>
            </a:endParaRP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fun1();</a:t>
            </a:r>
            <a:endParaRPr lang="nl-NL" sz="1100" b="1" dirty="0">
              <a:latin typeface="Courier"/>
              <a:cs typeface="Courier"/>
            </a:endParaRPr>
          </a:p>
          <a:p>
            <a:r>
              <a:rPr lang="nl-NL" sz="1100" b="1" dirty="0" smtClean="0">
                <a:latin typeface="Courier"/>
                <a:cs typeface="Courier"/>
              </a:rPr>
              <a:t>	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free(b);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c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*(c + 0) = GOT entry </a:t>
            </a:r>
            <a:r>
              <a:rPr lang="nl-NL" sz="1100" b="1" dirty="0" err="1" smtClean="0">
                <a:latin typeface="Courier"/>
                <a:cs typeface="Courier"/>
              </a:rPr>
              <a:t>for</a:t>
            </a:r>
            <a:r>
              <a:rPr lang="nl-NL" sz="1100" b="1" dirty="0" smtClean="0">
                <a:latin typeface="Courier"/>
                <a:cs typeface="Courier"/>
              </a:rPr>
              <a:t> fun1;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*(c + 4) = </a:t>
            </a:r>
            <a:r>
              <a:rPr lang="nl-NL" sz="1100" b="1" dirty="0" err="1" smtClean="0">
                <a:latin typeface="Courier"/>
                <a:cs typeface="Courier"/>
              </a:rPr>
              <a:t>payload</a:t>
            </a:r>
            <a:r>
              <a:rPr lang="nl-NL" sz="1100" b="1" dirty="0" smtClean="0">
                <a:latin typeface="Courier"/>
                <a:cs typeface="Courier"/>
              </a:rPr>
              <a:t>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some</a:t>
            </a:r>
            <a:r>
              <a:rPr lang="nl-NL" sz="1100" b="1" dirty="0" smtClean="0">
                <a:latin typeface="Courier"/>
                <a:cs typeface="Courier"/>
              </a:rPr>
              <a:t>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  <a:endParaRPr lang="nl-NL" sz="1100" b="1" dirty="0">
              <a:latin typeface="Courier"/>
              <a:cs typeface="Courier"/>
            </a:endParaRPr>
          </a:p>
          <a:p>
            <a:r>
              <a:rPr lang="nl-NL" sz="1100" b="1" dirty="0" smtClean="0">
                <a:latin typeface="Courier"/>
                <a:cs typeface="Courier"/>
              </a:rPr>
              <a:t>	fun1();   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4422" y="3343174"/>
            <a:ext cx="329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152330" y="3632861"/>
            <a:ext cx="6408603" cy="1548744"/>
            <a:chOff x="1552172" y="4654498"/>
            <a:chExt cx="6408603" cy="2064992"/>
          </a:xfrm>
        </p:grpSpPr>
        <p:grpSp>
          <p:nvGrpSpPr>
            <p:cNvPr id="8" name="Group 7"/>
            <p:cNvGrpSpPr/>
            <p:nvPr/>
          </p:nvGrpSpPr>
          <p:grpSpPr>
            <a:xfrm>
              <a:off x="1552172" y="4654498"/>
              <a:ext cx="1422824" cy="1611446"/>
              <a:chOff x="705533" y="4643763"/>
              <a:chExt cx="1422824" cy="161144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05533" y="4643763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05533" y="4878471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5533" y="5090119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FD pointer (b)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05533" y="5313067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BK pointer (a)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05533" y="5524714"/>
                <a:ext cx="1422824" cy="730495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056348" y="4654498"/>
              <a:ext cx="1422824" cy="1611446"/>
              <a:chOff x="705533" y="4643763"/>
              <a:chExt cx="1422824" cy="16114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05533" y="4643763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5533" y="4878471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05533" y="5090119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FD pointer (a)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05533" y="5313067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BK pointer (a)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5533" y="5524714"/>
                <a:ext cx="1422824" cy="730495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009504" y="6227047"/>
              <a:ext cx="2952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37198" y="6227047"/>
              <a:ext cx="3059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23" name="Curved Connector 22"/>
            <p:cNvCxnSpPr>
              <a:stCxn id="11" idx="3"/>
              <a:endCxn id="15" idx="1"/>
            </p:cNvCxnSpPr>
            <p:nvPr/>
          </p:nvCxnSpPr>
          <p:spPr>
            <a:xfrm flipV="1">
              <a:off x="2974996" y="4760322"/>
              <a:ext cx="1081352" cy="446356"/>
            </a:xfrm>
            <a:prstGeom prst="curved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6537951" y="4654498"/>
              <a:ext cx="1422824" cy="1611446"/>
              <a:chOff x="705533" y="4643763"/>
              <a:chExt cx="1422824" cy="161144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05533" y="4643763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05533" y="4878471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05533" y="5090119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FD pointer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05533" y="5313067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BK pointer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5533" y="5524714"/>
                <a:ext cx="1422824" cy="730495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018801" y="6227047"/>
              <a:ext cx="2952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5456599" y="4760322"/>
              <a:ext cx="1081352" cy="446356"/>
            </a:xfrm>
            <a:prstGeom prst="curved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18" idx="1"/>
            </p:cNvCxnSpPr>
            <p:nvPr/>
          </p:nvCxnSpPr>
          <p:spPr>
            <a:xfrm rot="10800000">
              <a:off x="2974996" y="4760322"/>
              <a:ext cx="1081352" cy="6693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 rot="10800000">
              <a:off x="5456599" y="4760322"/>
              <a:ext cx="1081352" cy="6693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Elbow Connector 41"/>
          <p:cNvCxnSpPr>
            <a:stCxn id="28" idx="3"/>
          </p:cNvCxnSpPr>
          <p:nvPr/>
        </p:nvCxnSpPr>
        <p:spPr>
          <a:xfrm flipH="1" flipV="1">
            <a:off x="3810330" y="3343174"/>
            <a:ext cx="4750600" cy="703825"/>
          </a:xfrm>
          <a:prstGeom prst="bentConnector3">
            <a:avLst>
              <a:gd name="adj1" fmla="val -4812"/>
            </a:avLst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9" idx="0"/>
          </p:cNvCxnSpPr>
          <p:nvPr/>
        </p:nvCxnSpPr>
        <p:spPr>
          <a:xfrm rot="10800000" flipV="1">
            <a:off x="2863743" y="3343173"/>
            <a:ext cx="946591" cy="28969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>
            <a:off x="1928461" y="3254098"/>
            <a:ext cx="6632475" cy="907202"/>
          </a:xfrm>
          <a:prstGeom prst="bentConnector3">
            <a:avLst>
              <a:gd name="adj1" fmla="val -5847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12" idx="1"/>
          </p:cNvCxnSpPr>
          <p:nvPr/>
        </p:nvCxnSpPr>
        <p:spPr>
          <a:xfrm rot="16200000" flipH="1">
            <a:off x="1560338" y="3622219"/>
            <a:ext cx="960111" cy="223869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882" y="872064"/>
            <a:ext cx="3433581" cy="3647152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"/>
                <a:cs typeface="Courier"/>
              </a:rPr>
              <a:t>char payload[] = “</a:t>
            </a:r>
            <a:r>
              <a:rPr lang="is-IS" sz="1100" b="1" dirty="0" smtClean="0">
                <a:latin typeface="Courier"/>
                <a:cs typeface="Courier"/>
              </a:rPr>
              <a:t>\x33\x56\x78\x12\xac\xb4\x67”;</a:t>
            </a:r>
            <a:endParaRPr lang="en-US" sz="1100" b="1" dirty="0" smtClean="0">
              <a:latin typeface="Courier"/>
              <a:cs typeface="Courier"/>
            </a:endParaRPr>
          </a:p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fun1(){}</a:t>
            </a:r>
          </a:p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main()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*a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*b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*c;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endParaRPr lang="nl-NL" sz="1100" b="1" dirty="0" smtClean="0">
              <a:latin typeface="Courier"/>
              <a:cs typeface="Courier"/>
            </a:endParaRP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fun1();</a:t>
            </a:r>
            <a:endParaRPr lang="nl-NL" sz="1100" b="1" dirty="0">
              <a:latin typeface="Courier"/>
              <a:cs typeface="Courier"/>
            </a:endParaRPr>
          </a:p>
          <a:p>
            <a:r>
              <a:rPr lang="nl-NL" sz="1100" b="1" dirty="0" smtClean="0">
                <a:latin typeface="Courier"/>
                <a:cs typeface="Courier"/>
              </a:rPr>
              <a:t>	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free(b);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c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*(c + 0) = </a:t>
            </a:r>
            <a:r>
              <a:rPr lang="nl-NL" sz="1100" b="1" dirty="0">
                <a:latin typeface="Courier"/>
                <a:cs typeface="Courier"/>
              </a:rPr>
              <a:t>GOT entry–12 for fun1;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*(c + 4) = </a:t>
            </a:r>
            <a:r>
              <a:rPr lang="nl-NL" sz="1100" b="1" dirty="0" err="1" smtClean="0">
                <a:latin typeface="Courier"/>
                <a:cs typeface="Courier"/>
              </a:rPr>
              <a:t>payload</a:t>
            </a:r>
            <a:r>
              <a:rPr lang="nl-NL" sz="1100" b="1" dirty="0" smtClean="0">
                <a:latin typeface="Courier"/>
                <a:cs typeface="Courier"/>
              </a:rPr>
              <a:t>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some</a:t>
            </a:r>
            <a:r>
              <a:rPr lang="nl-NL" sz="1100" b="1" dirty="0" smtClean="0">
                <a:latin typeface="Courier"/>
                <a:cs typeface="Courier"/>
              </a:rPr>
              <a:t>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  <a:endParaRPr lang="nl-NL" sz="1100" b="1" dirty="0">
              <a:latin typeface="Courier"/>
              <a:cs typeface="Courier"/>
            </a:endParaRPr>
          </a:p>
          <a:p>
            <a:r>
              <a:rPr lang="nl-NL" sz="1100" b="1" dirty="0" smtClean="0">
                <a:latin typeface="Courier"/>
                <a:cs typeface="Courier"/>
              </a:rPr>
              <a:t>	fun1();   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4422" y="3533545"/>
            <a:ext cx="329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537198" y="3097433"/>
            <a:ext cx="3927000" cy="1548744"/>
            <a:chOff x="1552172" y="4654498"/>
            <a:chExt cx="3927000" cy="2064992"/>
          </a:xfrm>
        </p:grpSpPr>
        <p:grpSp>
          <p:nvGrpSpPr>
            <p:cNvPr id="54" name="Group 53"/>
            <p:cNvGrpSpPr/>
            <p:nvPr/>
          </p:nvGrpSpPr>
          <p:grpSpPr>
            <a:xfrm>
              <a:off x="1552172" y="4654498"/>
              <a:ext cx="1422824" cy="1611446"/>
              <a:chOff x="705533" y="4643763"/>
              <a:chExt cx="1422824" cy="1611446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05533" y="4643763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05533" y="4878471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05533" y="5090119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FD </a:t>
                </a:r>
                <a:r>
                  <a:rPr lang="en-US" sz="1600" dirty="0" err="1" smtClean="0">
                    <a:solidFill>
                      <a:srgbClr val="000000"/>
                    </a:solidFill>
                  </a:rPr>
                  <a:t>ptr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(b)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05533" y="5313067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BK pointer (b)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05533" y="5524714"/>
                <a:ext cx="1422824" cy="730495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056348" y="4654498"/>
              <a:ext cx="1422824" cy="1611446"/>
              <a:chOff x="705533" y="4643763"/>
              <a:chExt cx="1422824" cy="16114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05533" y="4643763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05533" y="4878471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05533" y="5090119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FD pointer (a)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05533" y="5313067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BK pointer (a)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05533" y="5524714"/>
                <a:ext cx="1422824" cy="730495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880155" y="6227047"/>
              <a:ext cx="91458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alias c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37198" y="6227047"/>
              <a:ext cx="3059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58" name="Curved Connector 57"/>
            <p:cNvCxnSpPr>
              <a:stCxn id="62" idx="1"/>
            </p:cNvCxnSpPr>
            <p:nvPr/>
          </p:nvCxnSpPr>
          <p:spPr>
            <a:xfrm rot="10800000">
              <a:off x="2974996" y="4760322"/>
              <a:ext cx="1081352" cy="669304"/>
            </a:xfrm>
            <a:prstGeom prst="curvedConnector3">
              <a:avLst>
                <a:gd name="adj1" fmla="val 2607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Elbow Connector 70"/>
          <p:cNvCxnSpPr>
            <a:stCxn id="64" idx="0"/>
          </p:cNvCxnSpPr>
          <p:nvPr/>
        </p:nvCxnSpPr>
        <p:spPr>
          <a:xfrm rot="5400000" flipH="1" flipV="1">
            <a:off x="6794705" y="1205338"/>
            <a:ext cx="346004" cy="3438190"/>
          </a:xfrm>
          <a:prstGeom prst="bentConnector2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61" idx="3"/>
          </p:cNvCxnSpPr>
          <p:nvPr/>
        </p:nvCxnSpPr>
        <p:spPr>
          <a:xfrm rot="5400000">
            <a:off x="8195434" y="3020200"/>
            <a:ext cx="760139" cy="222603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7" idx="1"/>
          </p:cNvCxnSpPr>
          <p:nvPr/>
        </p:nvCxnSpPr>
        <p:spPr>
          <a:xfrm rot="10800000" flipH="1">
            <a:off x="4537198" y="2371362"/>
            <a:ext cx="4317240" cy="1307420"/>
          </a:xfrm>
          <a:prstGeom prst="bentConnector3">
            <a:avLst>
              <a:gd name="adj1" fmla="val -5295"/>
            </a:avLst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5400000">
            <a:off x="8016334" y="2828914"/>
            <a:ext cx="1297735" cy="401998"/>
          </a:xfrm>
          <a:prstGeom prst="bentConnector3">
            <a:avLst>
              <a:gd name="adj1" fmla="val 98927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endCxn id="59" idx="1"/>
          </p:cNvCxnSpPr>
          <p:nvPr/>
        </p:nvCxnSpPr>
        <p:spPr>
          <a:xfrm flipV="1">
            <a:off x="5960022" y="3176804"/>
            <a:ext cx="1081352" cy="33476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Several different types of implementations</a:t>
            </a:r>
          </a:p>
          <a:p>
            <a:pPr lvl="1"/>
            <a:r>
              <a:rPr lang="en-US" sz="1600" dirty="0" smtClean="0"/>
              <a:t>Doug Lea’s forms the base for many</a:t>
            </a:r>
          </a:p>
          <a:p>
            <a:pPr lvl="1"/>
            <a:r>
              <a:rPr lang="en-US" sz="1600" dirty="0" err="1" smtClean="0"/>
              <a:t>glibc</a:t>
            </a:r>
            <a:r>
              <a:rPr lang="en-US" sz="1600" dirty="0" smtClean="0"/>
              <a:t> uses ptmalloc2 or ptmalloc3</a:t>
            </a:r>
          </a:p>
          <a:p>
            <a:pPr lvl="1"/>
            <a:r>
              <a:rPr lang="en-US" sz="1600" dirty="0" smtClean="0"/>
              <a:t>Others include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hlinkClick r:id="rId2"/>
              </a:rPr>
              <a:t>tcmalloc</a:t>
            </a:r>
            <a:r>
              <a:rPr lang="en-US" sz="1600" dirty="0" smtClean="0"/>
              <a:t> (from Google)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hlinkClick r:id="rId2"/>
              </a:rPr>
              <a:t>jemalloc</a:t>
            </a:r>
            <a:r>
              <a:rPr lang="en-US" sz="1600" dirty="0" smtClean="0"/>
              <a:t>   (used in Android)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err="1" smtClean="0">
                <a:hlinkClick r:id="rId3"/>
              </a:rPr>
              <a:t>nedmalloc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hlinkClick r:id="rId4"/>
              </a:rPr>
              <a:t>Hoard</a:t>
            </a:r>
            <a:endParaRPr lang="en-US" sz="1600" dirty="0" smtClean="0"/>
          </a:p>
          <a:p>
            <a:pPr lvl="1"/>
            <a:r>
              <a:rPr lang="en-US" sz="1600" dirty="0" smtClean="0"/>
              <a:t>Trade off between speed of memory management </a:t>
            </a:r>
            <a:r>
              <a:rPr lang="en-US" sz="1600" dirty="0" err="1" smtClean="0"/>
              <a:t>vs</a:t>
            </a:r>
            <a:r>
              <a:rPr lang="en-US" sz="1600" dirty="0" smtClean="0"/>
              <a:t> fragmented memory</a:t>
            </a:r>
          </a:p>
          <a:p>
            <a:pPr lvl="1"/>
            <a:r>
              <a:rPr lang="en-US" sz="1600" dirty="0" smtClean="0"/>
              <a:t>Other aspects include scalability, multi-threaded support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7196" y="4392931"/>
            <a:ext cx="7769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hlinkClick r:id="rId5" action="ppaction://hlinkfile"/>
            </a:endParaRPr>
          </a:p>
          <a:p>
            <a:r>
              <a:rPr lang="en-US" dirty="0" smtClean="0">
                <a:hlinkClick r:id="rId5" action="ppaction://hlinkfile"/>
              </a:rPr>
              <a:t>ftp</a:t>
            </a:r>
            <a:r>
              <a:rPr lang="en-US" dirty="0">
                <a:hlinkClick r:id="rId5" action="ppaction://hlinkfile"/>
              </a:rPr>
              <a:t>://g.oswego.edu/pub/misc/</a:t>
            </a:r>
            <a:r>
              <a:rPr lang="en-US" dirty="0" smtClean="0">
                <a:hlinkClick r:id="rId5" action="ppaction://hlinkfile"/>
              </a:rPr>
              <a:t>malloc.c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882" y="872064"/>
            <a:ext cx="3433581" cy="3647152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"/>
                <a:cs typeface="Courier"/>
              </a:rPr>
              <a:t>char payload[] = “</a:t>
            </a:r>
            <a:r>
              <a:rPr lang="is-IS" sz="1100" b="1" dirty="0" smtClean="0">
                <a:latin typeface="Courier"/>
                <a:cs typeface="Courier"/>
              </a:rPr>
              <a:t>\x33\x56\x78\x12\xac\xb4\x67”;</a:t>
            </a:r>
            <a:endParaRPr lang="en-US" sz="1100" b="1" dirty="0" smtClean="0">
              <a:latin typeface="Courier"/>
              <a:cs typeface="Courier"/>
            </a:endParaRPr>
          </a:p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fun1(){}</a:t>
            </a:r>
          </a:p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main()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*a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*b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*c;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endParaRPr lang="nl-NL" sz="1100" b="1" dirty="0" smtClean="0">
              <a:latin typeface="Courier"/>
              <a:cs typeface="Courier"/>
            </a:endParaRP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fun1();</a:t>
            </a:r>
            <a:endParaRPr lang="nl-NL" sz="1100" b="1" dirty="0">
              <a:latin typeface="Courier"/>
              <a:cs typeface="Courier"/>
            </a:endParaRPr>
          </a:p>
          <a:p>
            <a:r>
              <a:rPr lang="nl-NL" sz="1100" b="1" dirty="0" smtClean="0">
                <a:latin typeface="Courier"/>
                <a:cs typeface="Courier"/>
              </a:rPr>
              <a:t>	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free(b);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c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*(c + 0) = </a:t>
            </a:r>
            <a:r>
              <a:rPr lang="nl-NL" sz="1100" b="1" dirty="0">
                <a:latin typeface="Courier"/>
                <a:cs typeface="Courier"/>
              </a:rPr>
              <a:t>GOT entry–12 for fun1</a:t>
            </a:r>
            <a:r>
              <a:rPr lang="nl-NL" sz="1100" b="1" dirty="0" smtClean="0">
                <a:latin typeface="Courier"/>
                <a:cs typeface="Courier"/>
              </a:rPr>
              <a:t>;</a:t>
            </a:r>
            <a:endParaRPr lang="nl-NL" sz="1100" b="1" dirty="0" smtClean="0">
              <a:latin typeface="Courier"/>
              <a:cs typeface="Courier"/>
            </a:endParaRP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*(c + 4) = </a:t>
            </a:r>
            <a:r>
              <a:rPr lang="nl-NL" sz="1100" b="1" dirty="0" err="1" smtClean="0">
                <a:latin typeface="Courier"/>
                <a:cs typeface="Courier"/>
              </a:rPr>
              <a:t>payload</a:t>
            </a:r>
            <a:r>
              <a:rPr lang="nl-NL" sz="1100" b="1" dirty="0" smtClean="0">
                <a:latin typeface="Courier"/>
                <a:cs typeface="Courier"/>
              </a:rPr>
              <a:t>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some</a:t>
            </a:r>
            <a:r>
              <a:rPr lang="nl-NL" sz="1100" b="1" dirty="0" smtClean="0">
                <a:latin typeface="Courier"/>
                <a:cs typeface="Courier"/>
              </a:rPr>
              <a:t>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  <a:endParaRPr lang="nl-NL" sz="1100" b="1" dirty="0">
              <a:latin typeface="Courier"/>
              <a:cs typeface="Courier"/>
            </a:endParaRPr>
          </a:p>
          <a:p>
            <a:r>
              <a:rPr lang="nl-NL" sz="1100" b="1" dirty="0" smtClean="0">
                <a:latin typeface="Courier"/>
                <a:cs typeface="Courier"/>
              </a:rPr>
              <a:t>	fun1();   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4422" y="3861717"/>
            <a:ext cx="329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537198" y="3097433"/>
            <a:ext cx="3927000" cy="1548744"/>
            <a:chOff x="1552172" y="4654498"/>
            <a:chExt cx="3927000" cy="2064992"/>
          </a:xfrm>
        </p:grpSpPr>
        <p:grpSp>
          <p:nvGrpSpPr>
            <p:cNvPr id="39" name="Group 38"/>
            <p:cNvGrpSpPr/>
            <p:nvPr/>
          </p:nvGrpSpPr>
          <p:grpSpPr>
            <a:xfrm>
              <a:off x="1552172" y="4654498"/>
              <a:ext cx="1422824" cy="1611446"/>
              <a:chOff x="705533" y="4643763"/>
              <a:chExt cx="1422824" cy="161144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05533" y="4643763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05533" y="4878471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5533" y="5090119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GOT entry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05533" y="5313067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rgbClr val="000000"/>
                    </a:solidFill>
                  </a:rPr>
                  <a:t>ptr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 payload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05533" y="5524714"/>
                <a:ext cx="1422824" cy="730495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056348" y="4654498"/>
              <a:ext cx="1422824" cy="1611446"/>
              <a:chOff x="705533" y="4643763"/>
              <a:chExt cx="1422824" cy="161144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05533" y="4643763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05533" y="4878471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05533" y="5090119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FD pointer (a)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05533" y="5313067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BK pointer (a)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05533" y="5524714"/>
                <a:ext cx="1422824" cy="730495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880155" y="6227047"/>
              <a:ext cx="91458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alias c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37198" y="6227047"/>
              <a:ext cx="3059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43" name="Curved Connector 42"/>
            <p:cNvCxnSpPr>
              <a:stCxn id="47" idx="1"/>
            </p:cNvCxnSpPr>
            <p:nvPr/>
          </p:nvCxnSpPr>
          <p:spPr>
            <a:xfrm rot="10800000">
              <a:off x="2974996" y="4760322"/>
              <a:ext cx="1081352" cy="669304"/>
            </a:xfrm>
            <a:prstGeom prst="curvedConnector3">
              <a:avLst>
                <a:gd name="adj1" fmla="val 2607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Elbow Connector 54"/>
          <p:cNvCxnSpPr>
            <a:stCxn id="53" idx="3"/>
          </p:cNvCxnSpPr>
          <p:nvPr/>
        </p:nvCxnSpPr>
        <p:spPr>
          <a:xfrm>
            <a:off x="5960025" y="3678781"/>
            <a:ext cx="754299" cy="12244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5403568" y="4039305"/>
            <a:ext cx="1415294" cy="312478"/>
          </a:xfrm>
          <a:prstGeom prst="bentConnector3">
            <a:avLst>
              <a:gd name="adj1" fmla="val -47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0" idx="0"/>
          </p:cNvCxnSpPr>
          <p:nvPr/>
        </p:nvCxnSpPr>
        <p:spPr>
          <a:xfrm rot="5400000" flipH="1" flipV="1">
            <a:off x="6794705" y="1205338"/>
            <a:ext cx="346004" cy="3438190"/>
          </a:xfrm>
          <a:prstGeom prst="bentConnector2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6" idx="3"/>
          </p:cNvCxnSpPr>
          <p:nvPr/>
        </p:nvCxnSpPr>
        <p:spPr>
          <a:xfrm rot="5400000">
            <a:off x="8195434" y="3020200"/>
            <a:ext cx="760139" cy="222603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882" y="872064"/>
            <a:ext cx="3433581" cy="3647152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"/>
                <a:cs typeface="Courier"/>
              </a:rPr>
              <a:t>char payload[] = “</a:t>
            </a:r>
            <a:r>
              <a:rPr lang="is-IS" sz="1100" b="1" dirty="0" smtClean="0">
                <a:latin typeface="Courier"/>
                <a:cs typeface="Courier"/>
              </a:rPr>
              <a:t>\x33\x56\x78\x12\xac\xb4\x67”;</a:t>
            </a:r>
            <a:endParaRPr lang="en-US" sz="1100" b="1" dirty="0" smtClean="0">
              <a:latin typeface="Courier"/>
              <a:cs typeface="Courier"/>
            </a:endParaRPr>
          </a:p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fun1(){}</a:t>
            </a:r>
          </a:p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main()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*a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*b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*c;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endParaRPr lang="nl-NL" sz="1100" b="1" dirty="0" smtClean="0">
              <a:latin typeface="Courier"/>
              <a:cs typeface="Courier"/>
            </a:endParaRP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fun1();</a:t>
            </a:r>
            <a:endParaRPr lang="nl-NL" sz="1100" b="1" dirty="0">
              <a:latin typeface="Courier"/>
              <a:cs typeface="Courier"/>
            </a:endParaRPr>
          </a:p>
          <a:p>
            <a:r>
              <a:rPr lang="nl-NL" sz="1100" b="1" dirty="0" smtClean="0">
                <a:latin typeface="Courier"/>
                <a:cs typeface="Courier"/>
              </a:rPr>
              <a:t>	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free(b);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c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*(c + 0) </a:t>
            </a:r>
            <a:r>
              <a:rPr lang="nl-NL" sz="1100" b="1" dirty="0">
                <a:latin typeface="Courier"/>
                <a:cs typeface="Courier"/>
              </a:rPr>
              <a:t>=GOT entry–12 for fun1</a:t>
            </a:r>
            <a:r>
              <a:rPr lang="nl-NL" sz="1100" b="1" dirty="0" smtClean="0">
                <a:latin typeface="Courier"/>
                <a:cs typeface="Courier"/>
              </a:rPr>
              <a:t>;</a:t>
            </a:r>
            <a:endParaRPr lang="nl-NL" sz="1100" b="1" dirty="0" smtClean="0">
              <a:latin typeface="Courier"/>
              <a:cs typeface="Courier"/>
            </a:endParaRP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*(c + 4) = </a:t>
            </a:r>
            <a:r>
              <a:rPr lang="nl-NL" sz="1100" b="1" dirty="0" err="1" smtClean="0">
                <a:latin typeface="Courier"/>
                <a:cs typeface="Courier"/>
              </a:rPr>
              <a:t>payload</a:t>
            </a:r>
            <a:r>
              <a:rPr lang="nl-NL" sz="1100" b="1" dirty="0" smtClean="0">
                <a:latin typeface="Courier"/>
                <a:cs typeface="Courier"/>
              </a:rPr>
              <a:t>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some</a:t>
            </a:r>
            <a:r>
              <a:rPr lang="nl-NL" sz="1100" b="1" dirty="0" smtClean="0">
                <a:latin typeface="Courier"/>
                <a:cs typeface="Courier"/>
              </a:rPr>
              <a:t>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  <a:endParaRPr lang="nl-NL" sz="1100" b="1" dirty="0">
              <a:latin typeface="Courier"/>
              <a:cs typeface="Courier"/>
            </a:endParaRPr>
          </a:p>
          <a:p>
            <a:r>
              <a:rPr lang="nl-NL" sz="1100" b="1" dirty="0" smtClean="0">
                <a:latin typeface="Courier"/>
                <a:cs typeface="Courier"/>
              </a:rPr>
              <a:t>	fun1();   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4422" y="4040945"/>
            <a:ext cx="329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537198" y="3097436"/>
            <a:ext cx="3927000" cy="2102742"/>
            <a:chOff x="1552172" y="4654498"/>
            <a:chExt cx="3927000" cy="2803657"/>
          </a:xfrm>
        </p:grpSpPr>
        <p:grpSp>
          <p:nvGrpSpPr>
            <p:cNvPr id="8" name="Group 7"/>
            <p:cNvGrpSpPr/>
            <p:nvPr/>
          </p:nvGrpSpPr>
          <p:grpSpPr>
            <a:xfrm>
              <a:off x="1552172" y="4654498"/>
              <a:ext cx="1422824" cy="1611446"/>
              <a:chOff x="705533" y="4643763"/>
              <a:chExt cx="1422824" cy="161144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05533" y="4643763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05533" y="4878471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5533" y="5090119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GOT entry - 12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05533" y="5313067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rgbClr val="000000"/>
                    </a:solidFill>
                  </a:rPr>
                  <a:t>ptr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 payload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05533" y="5524714"/>
                <a:ext cx="1422824" cy="730495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056348" y="4654498"/>
              <a:ext cx="1422824" cy="1611446"/>
              <a:chOff x="705533" y="4643763"/>
              <a:chExt cx="1422824" cy="16114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05533" y="4643763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5533" y="4878471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05533" y="5090119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FD pointer (a)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05533" y="5313067"/>
                <a:ext cx="1422824" cy="211648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BK pointer (a)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5533" y="5524714"/>
                <a:ext cx="1422824" cy="730495"/>
              </a:xfrm>
              <a:prstGeom prst="rect">
                <a:avLst/>
              </a:prstGeom>
              <a:solidFill>
                <a:srgbClr val="C3D69B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80155" y="6227048"/>
              <a:ext cx="914583" cy="1231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alias c</a:t>
              </a:r>
            </a:p>
            <a:p>
              <a:r>
                <a:rPr lang="en-US" dirty="0" smtClean="0"/>
                <a:t>alias FD</a:t>
              </a:r>
            </a:p>
            <a:p>
              <a:r>
                <a:rPr lang="en-US" dirty="0" smtClean="0"/>
                <a:t>alias BK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37198" y="6227047"/>
              <a:ext cx="3059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33" name="Curved Connector 32"/>
            <p:cNvCxnSpPr>
              <a:stCxn id="18" idx="1"/>
            </p:cNvCxnSpPr>
            <p:nvPr/>
          </p:nvCxnSpPr>
          <p:spPr>
            <a:xfrm rot="10800000">
              <a:off x="2974996" y="4760322"/>
              <a:ext cx="1081352" cy="669304"/>
            </a:xfrm>
            <a:prstGeom prst="curvedConnector3">
              <a:avLst>
                <a:gd name="adj1" fmla="val 2607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Elbow Connector 29"/>
          <p:cNvCxnSpPr>
            <a:stCxn id="12" idx="3"/>
          </p:cNvCxnSpPr>
          <p:nvPr/>
        </p:nvCxnSpPr>
        <p:spPr>
          <a:xfrm>
            <a:off x="5960025" y="3678781"/>
            <a:ext cx="754299" cy="12244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5403568" y="4039305"/>
            <a:ext cx="1415294" cy="312478"/>
          </a:xfrm>
          <a:prstGeom prst="bentConnector3">
            <a:avLst>
              <a:gd name="adj1" fmla="val -4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96769" y="957562"/>
            <a:ext cx="35313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err="1" smtClean="0">
                <a:latin typeface="Courier"/>
                <a:cs typeface="Courier"/>
              </a:rPr>
              <a:t>unlink</a:t>
            </a:r>
            <a:r>
              <a:rPr lang="nl-NL" sz="1400" dirty="0" smtClean="0">
                <a:latin typeface="Courier"/>
                <a:cs typeface="Courier"/>
              </a:rPr>
              <a:t>(P){</a:t>
            </a:r>
          </a:p>
          <a:p>
            <a:r>
              <a:rPr lang="nl-NL" sz="1400" dirty="0">
                <a:latin typeface="Courier"/>
                <a:cs typeface="Courier"/>
              </a:rPr>
              <a:t>	</a:t>
            </a:r>
            <a:r>
              <a:rPr lang="nl-NL" sz="1400" dirty="0" smtClean="0">
                <a:latin typeface="Courier"/>
                <a:cs typeface="Courier"/>
              </a:rPr>
              <a:t>	FD </a:t>
            </a:r>
            <a:r>
              <a:rPr lang="nl-NL" sz="1400" dirty="0">
                <a:latin typeface="Courier"/>
                <a:cs typeface="Courier"/>
              </a:rPr>
              <a:t>= P-&gt;</a:t>
            </a:r>
            <a:r>
              <a:rPr lang="nl-NL" sz="1400" dirty="0" err="1" smtClean="0">
                <a:latin typeface="Courier"/>
                <a:cs typeface="Courier"/>
              </a:rPr>
              <a:t>fd</a:t>
            </a:r>
            <a:r>
              <a:rPr lang="nl-NL" sz="1400" dirty="0" smtClean="0">
                <a:latin typeface="Courier"/>
                <a:cs typeface="Courier"/>
              </a:rPr>
              <a:t>;</a:t>
            </a:r>
            <a:r>
              <a:rPr lang="is-IS" sz="1400" dirty="0">
                <a:latin typeface="Courier"/>
                <a:cs typeface="Courier"/>
              </a:rPr>
              <a:t>	</a:t>
            </a:r>
            <a:endParaRPr lang="is-IS" sz="1400" dirty="0" smtClean="0">
              <a:latin typeface="Courier"/>
              <a:cs typeface="Courier"/>
            </a:endParaRPr>
          </a:p>
          <a:p>
            <a:r>
              <a:rPr lang="is-IS" sz="1400" dirty="0">
                <a:latin typeface="Courier"/>
                <a:cs typeface="Courier"/>
              </a:rPr>
              <a:t>	</a:t>
            </a:r>
            <a:r>
              <a:rPr lang="is-IS" sz="1400" dirty="0" smtClean="0">
                <a:latin typeface="Courier"/>
                <a:cs typeface="Courier"/>
              </a:rPr>
              <a:t>	BK </a:t>
            </a:r>
            <a:r>
              <a:rPr lang="is-IS" sz="1400" dirty="0">
                <a:latin typeface="Courier"/>
                <a:cs typeface="Courier"/>
              </a:rPr>
              <a:t>= P-&gt;</a:t>
            </a:r>
            <a:r>
              <a:rPr lang="is-IS" sz="1400" dirty="0" smtClean="0">
                <a:latin typeface="Courier"/>
                <a:cs typeface="Courier"/>
              </a:rPr>
              <a:t>bk;</a:t>
            </a:r>
            <a:r>
              <a:rPr lang="is-IS" sz="1400" dirty="0">
                <a:latin typeface="Courier"/>
                <a:cs typeface="Courier"/>
              </a:rPr>
              <a:t>	</a:t>
            </a:r>
          </a:p>
          <a:p>
            <a:r>
              <a:rPr lang="de-DE" sz="1400" dirty="0">
                <a:latin typeface="Courier"/>
                <a:cs typeface="Courier"/>
              </a:rPr>
              <a:t>		FD-&gt;</a:t>
            </a:r>
            <a:r>
              <a:rPr lang="de-DE" sz="1400" dirty="0" err="1">
                <a:latin typeface="Courier"/>
                <a:cs typeface="Courier"/>
              </a:rPr>
              <a:t>bk</a:t>
            </a:r>
            <a:r>
              <a:rPr lang="de-DE" sz="1400" dirty="0">
                <a:latin typeface="Courier"/>
                <a:cs typeface="Courier"/>
              </a:rPr>
              <a:t> = </a:t>
            </a:r>
            <a:r>
              <a:rPr lang="de-DE" sz="1400" dirty="0" smtClean="0">
                <a:latin typeface="Courier"/>
                <a:cs typeface="Courier"/>
              </a:rPr>
              <a:t>BK;</a:t>
            </a:r>
            <a:r>
              <a:rPr lang="de-DE" sz="1400" dirty="0">
                <a:latin typeface="Courier"/>
                <a:cs typeface="Courier"/>
              </a:rPr>
              <a:t>	</a:t>
            </a:r>
          </a:p>
          <a:p>
            <a:r>
              <a:rPr lang="nl-NL" sz="1400" dirty="0">
                <a:latin typeface="Courier"/>
                <a:cs typeface="Courier"/>
              </a:rPr>
              <a:t>		BK-&gt;</a:t>
            </a:r>
            <a:r>
              <a:rPr lang="nl-NL" sz="1400" dirty="0" err="1">
                <a:latin typeface="Courier"/>
                <a:cs typeface="Courier"/>
              </a:rPr>
              <a:t>fd</a:t>
            </a:r>
            <a:r>
              <a:rPr lang="nl-NL" sz="1400" dirty="0">
                <a:latin typeface="Courier"/>
                <a:cs typeface="Courier"/>
              </a:rPr>
              <a:t> = </a:t>
            </a:r>
            <a:r>
              <a:rPr lang="nl-NL" sz="1400" dirty="0" smtClean="0">
                <a:latin typeface="Courier"/>
                <a:cs typeface="Courier"/>
              </a:rPr>
              <a:t>FD;</a:t>
            </a:r>
          </a:p>
          <a:p>
            <a:r>
              <a:rPr lang="nl-NL" sz="1400" dirty="0">
                <a:latin typeface="Courier"/>
                <a:cs typeface="Courier"/>
              </a:rPr>
              <a:t>}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9" idx="0"/>
          </p:cNvCxnSpPr>
          <p:nvPr/>
        </p:nvCxnSpPr>
        <p:spPr>
          <a:xfrm rot="5400000" flipH="1" flipV="1">
            <a:off x="6794705" y="1205338"/>
            <a:ext cx="346004" cy="3438190"/>
          </a:xfrm>
          <a:prstGeom prst="bentConnector2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7" idx="3"/>
          </p:cNvCxnSpPr>
          <p:nvPr/>
        </p:nvCxnSpPr>
        <p:spPr>
          <a:xfrm rot="5400000">
            <a:off x="8195434" y="3020200"/>
            <a:ext cx="760139" cy="222603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7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882" y="872064"/>
            <a:ext cx="3433581" cy="3647152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urier"/>
                <a:cs typeface="Courier"/>
              </a:rPr>
              <a:t>char payload[] = “</a:t>
            </a:r>
            <a:r>
              <a:rPr lang="is-IS" sz="1100" b="1" dirty="0" smtClean="0">
                <a:latin typeface="Courier"/>
                <a:cs typeface="Courier"/>
              </a:rPr>
              <a:t>\x33\x56\x78\x12\xac\xb4\x67”;</a:t>
            </a:r>
            <a:endParaRPr lang="en-US" sz="1100" b="1" dirty="0" smtClean="0">
              <a:latin typeface="Courier"/>
              <a:cs typeface="Courier"/>
            </a:endParaRPr>
          </a:p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fun1(){}</a:t>
            </a:r>
          </a:p>
          <a:p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void main()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{</a:t>
            </a:r>
            <a:r>
              <a:rPr lang="en-US" sz="1100" b="1" dirty="0">
                <a:latin typeface="Courier"/>
                <a:cs typeface="Courier"/>
              </a:rPr>
              <a:t>	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*a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*b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char</a:t>
            </a:r>
            <a:r>
              <a:rPr lang="nl-NL" sz="1100" b="1" dirty="0" smtClean="0">
                <a:latin typeface="Courier"/>
                <a:cs typeface="Courier"/>
              </a:rPr>
              <a:t> *c;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endParaRPr lang="nl-NL" sz="1100" b="1" dirty="0" smtClean="0">
              <a:latin typeface="Courier"/>
              <a:cs typeface="Courier"/>
            </a:endParaRP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fun1();</a:t>
            </a:r>
            <a:endParaRPr lang="nl-NL" sz="1100" b="1" dirty="0">
              <a:latin typeface="Courier"/>
              <a:cs typeface="Courier"/>
            </a:endParaRPr>
          </a:p>
          <a:p>
            <a:r>
              <a:rPr lang="nl-NL" sz="1100" b="1" dirty="0" smtClean="0">
                <a:latin typeface="Courier"/>
                <a:cs typeface="Courier"/>
              </a:rPr>
              <a:t>	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free(b);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free(a);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c =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*(c + 0) </a:t>
            </a:r>
            <a:r>
              <a:rPr lang="nl-NL" sz="1100" b="1" dirty="0">
                <a:latin typeface="Courier"/>
                <a:cs typeface="Courier"/>
              </a:rPr>
              <a:t>=GOT entry–12 for fun1</a:t>
            </a:r>
            <a:r>
              <a:rPr lang="nl-NL" sz="1100" b="1" dirty="0" smtClean="0">
                <a:latin typeface="Courier"/>
                <a:cs typeface="Courier"/>
              </a:rPr>
              <a:t>;</a:t>
            </a:r>
            <a:endParaRPr lang="nl-NL" sz="1100" b="1" dirty="0" smtClean="0">
              <a:latin typeface="Courier"/>
              <a:cs typeface="Courier"/>
            </a:endParaRP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smtClean="0">
                <a:latin typeface="Courier"/>
                <a:cs typeface="Courier"/>
              </a:rPr>
              <a:t>*(c + 4) = </a:t>
            </a:r>
            <a:r>
              <a:rPr lang="nl-NL" sz="1100" b="1" dirty="0" err="1" smtClean="0">
                <a:latin typeface="Courier"/>
                <a:cs typeface="Courier"/>
              </a:rPr>
              <a:t>payload</a:t>
            </a:r>
            <a:r>
              <a:rPr lang="nl-NL" sz="1100" b="1" dirty="0" smtClean="0">
                <a:latin typeface="Courier"/>
                <a:cs typeface="Courier"/>
              </a:rPr>
              <a:t>;</a:t>
            </a:r>
          </a:p>
          <a:p>
            <a:r>
              <a:rPr lang="nl-NL" sz="1100" b="1" dirty="0">
                <a:latin typeface="Courier"/>
                <a:cs typeface="Courier"/>
              </a:rPr>
              <a:t>	</a:t>
            </a:r>
            <a:r>
              <a:rPr lang="nl-NL" sz="1100" b="1" dirty="0" err="1" smtClean="0">
                <a:latin typeface="Courier"/>
                <a:cs typeface="Courier"/>
              </a:rPr>
              <a:t>some</a:t>
            </a:r>
            <a:r>
              <a:rPr lang="nl-NL" sz="1100" b="1" dirty="0" smtClean="0">
                <a:latin typeface="Courier"/>
                <a:cs typeface="Courier"/>
              </a:rPr>
              <a:t> </a:t>
            </a:r>
            <a:r>
              <a:rPr lang="nl-NL" sz="1100" b="1" dirty="0" err="1" smtClean="0">
                <a:latin typeface="Courier"/>
                <a:cs typeface="Courier"/>
              </a:rPr>
              <a:t>malloc</a:t>
            </a:r>
            <a:r>
              <a:rPr lang="nl-NL" sz="1100" b="1" dirty="0" smtClean="0">
                <a:latin typeface="Courier"/>
                <a:cs typeface="Courier"/>
              </a:rPr>
              <a:t>(10);</a:t>
            </a:r>
            <a:endParaRPr lang="nl-NL" sz="1100" b="1" dirty="0">
              <a:latin typeface="Courier"/>
              <a:cs typeface="Courier"/>
            </a:endParaRPr>
          </a:p>
          <a:p>
            <a:r>
              <a:rPr lang="nl-NL" sz="1100" b="1" dirty="0" smtClean="0">
                <a:latin typeface="Courier"/>
                <a:cs typeface="Courier"/>
              </a:rPr>
              <a:t>	fun1();   </a:t>
            </a:r>
          </a:p>
          <a:p>
            <a:r>
              <a:rPr lang="nl-NL" sz="1100" b="1" dirty="0" smtClean="0">
                <a:latin typeface="Courier"/>
                <a:cs typeface="Courier"/>
              </a:rPr>
              <a:t>}</a:t>
            </a:r>
            <a:r>
              <a:rPr lang="nl-NL" sz="1100" b="1" dirty="0">
                <a:latin typeface="Courier"/>
                <a:cs typeface="Courier"/>
              </a:rPr>
              <a:t>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7666" y="4208315"/>
            <a:ext cx="329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28178" y="4223936"/>
            <a:ext cx="32807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8906" y="403927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 executes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82" y="1063229"/>
            <a:ext cx="2921000" cy="26035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033296" y="1175993"/>
            <a:ext cx="4915213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the heap look like after each</a:t>
            </a:r>
            <a:br>
              <a:rPr lang="en-US" dirty="0" smtClean="0"/>
            </a:br>
            <a:r>
              <a:rPr lang="en-US" dirty="0" smtClean="0"/>
              <a:t>statement S1 to S10 has completed execution?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3296" y="2045748"/>
            <a:ext cx="4915213" cy="92333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Show how a malicious function </a:t>
            </a:r>
            <a:r>
              <a:rPr lang="en-US" dirty="0" err="1" smtClean="0">
                <a:latin typeface="Apple Chancery"/>
                <a:cs typeface="Apple Chancery"/>
              </a:rPr>
              <a:t>my_malicious_function</a:t>
            </a:r>
            <a:r>
              <a:rPr lang="en-US" dirty="0" smtClean="0"/>
              <a:t> can be written so that S11 prints the secret message.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76" y="3216311"/>
            <a:ext cx="1320662" cy="18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heap based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Heap overflows</a:t>
            </a:r>
          </a:p>
          <a:p>
            <a:r>
              <a:rPr lang="en-US" sz="2400" dirty="0" smtClean="0"/>
              <a:t>Heap spray</a:t>
            </a:r>
          </a:p>
          <a:p>
            <a:r>
              <a:rPr lang="en-US" sz="2400" dirty="0" smtClean="0"/>
              <a:t>Use after free</a:t>
            </a:r>
          </a:p>
          <a:p>
            <a:r>
              <a:rPr lang="en-US" sz="2400" dirty="0" err="1" smtClean="0"/>
              <a:t>Metadeta</a:t>
            </a:r>
            <a:r>
              <a:rPr lang="en-US" sz="2400" dirty="0" smtClean="0"/>
              <a:t> exploits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ptmalloc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Used in </a:t>
            </a:r>
            <a:r>
              <a:rPr lang="en-US" sz="1600" dirty="0" err="1" smtClean="0"/>
              <a:t>glibc</a:t>
            </a:r>
            <a:endParaRPr lang="en-US" sz="1600" dirty="0" smtClean="0"/>
          </a:p>
          <a:p>
            <a:r>
              <a:rPr lang="en-US" sz="1600" dirty="0" smtClean="0"/>
              <a:t>Internally uses </a:t>
            </a:r>
            <a:r>
              <a:rPr lang="en-US" sz="1600" dirty="0" err="1" smtClean="0"/>
              <a:t>brk</a:t>
            </a:r>
            <a:r>
              <a:rPr lang="en-US" sz="1600" dirty="0" smtClean="0"/>
              <a:t> and </a:t>
            </a:r>
            <a:r>
              <a:rPr lang="en-US" sz="1600" dirty="0" err="1" smtClean="0"/>
              <a:t>mmap</a:t>
            </a:r>
            <a:r>
              <a:rPr lang="en-US" sz="1600" dirty="0" smtClean="0"/>
              <a:t> </a:t>
            </a:r>
            <a:r>
              <a:rPr lang="en-US" sz="1600" dirty="0" err="1" smtClean="0"/>
              <a:t>syscalls</a:t>
            </a:r>
            <a:r>
              <a:rPr lang="en-US" sz="1600" dirty="0" smtClean="0"/>
              <a:t> to obtain memory from the OS</a:t>
            </a:r>
          </a:p>
          <a:p>
            <a:r>
              <a:rPr lang="en-US" sz="1600" dirty="0" smtClean="0"/>
              <a:t>Arena: </a:t>
            </a:r>
          </a:p>
          <a:p>
            <a:pPr lvl="1"/>
            <a:r>
              <a:rPr lang="en-US" sz="1400" dirty="0" smtClean="0"/>
              <a:t>main arena</a:t>
            </a:r>
          </a:p>
          <a:p>
            <a:pPr lvl="1"/>
            <a:r>
              <a:rPr lang="en-US" sz="1400" dirty="0" smtClean="0"/>
              <a:t>Per-thread arena (dynamic arena)</a:t>
            </a:r>
          </a:p>
          <a:p>
            <a:pPr lvl="1"/>
            <a:r>
              <a:rPr lang="en-US" sz="1400" dirty="0" smtClean="0"/>
              <a:t>Each arena can have multiple heaps (each heap is of 132 KB)</a:t>
            </a:r>
          </a:p>
          <a:p>
            <a:r>
              <a:rPr lang="en-US" sz="1600" dirty="0" smtClean="0"/>
              <a:t>Heaps</a:t>
            </a:r>
          </a:p>
          <a:p>
            <a:pPr lvl="1"/>
            <a:r>
              <a:rPr lang="en-US" sz="1400" dirty="0" smtClean="0"/>
              <a:t>Split into memory chunks of different sizes and used depending on how </a:t>
            </a:r>
            <a:r>
              <a:rPr lang="en-US" sz="1400" dirty="0" err="1" smtClean="0"/>
              <a:t>malloc</a:t>
            </a:r>
            <a:r>
              <a:rPr lang="en-US" sz="1400" dirty="0" smtClean="0"/>
              <a:t> and free are invoked</a:t>
            </a:r>
          </a:p>
          <a:p>
            <a:r>
              <a:rPr lang="en-US" sz="1600" dirty="0" smtClean="0"/>
              <a:t>Memory chunks</a:t>
            </a:r>
          </a:p>
          <a:p>
            <a:pPr lvl="1"/>
            <a:r>
              <a:rPr lang="en-US" sz="1400" dirty="0" smtClean="0"/>
              <a:t>Of two types: free chunk and allocated chunk</a:t>
            </a:r>
          </a:p>
          <a:p>
            <a:pPr lvl="1"/>
            <a:r>
              <a:rPr lang="en-US" sz="1400" dirty="0" smtClean="0"/>
              <a:t>Free chunks stored in a linked list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8500" y="4765234"/>
            <a:ext cx="8137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sploitfun.wordpress.com</a:t>
            </a:r>
            <a:r>
              <a:rPr lang="en-US" dirty="0"/>
              <a:t>/2015/02/10/understanding-</a:t>
            </a:r>
            <a:r>
              <a:rPr lang="en-US" dirty="0" err="1"/>
              <a:t>glibc</a:t>
            </a:r>
            <a:r>
              <a:rPr lang="en-US" dirty="0"/>
              <a:t>-</a:t>
            </a:r>
            <a:r>
              <a:rPr lang="en-US" dirty="0" err="1"/>
              <a:t>malloc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797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084320" cy="3074670"/>
          </a:xfrm>
          <a:solidFill>
            <a:schemeClr val="accent6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void* </a:t>
            </a:r>
            <a:r>
              <a:rPr lang="en-US" b="1" dirty="0" err="1">
                <a:latin typeface="Courier"/>
                <a:cs typeface="Courier"/>
              </a:rPr>
              <a:t>threadFunc</a:t>
            </a:r>
            <a:r>
              <a:rPr lang="en-US" b="1" dirty="0">
                <a:latin typeface="Courier"/>
                <a:cs typeface="Courier"/>
              </a:rPr>
              <a:t>(void* </a:t>
            </a:r>
            <a:r>
              <a:rPr lang="en-US" b="1" dirty="0" err="1">
                <a:latin typeface="Courier"/>
                <a:cs typeface="Courier"/>
              </a:rPr>
              <a:t>arg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{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char</a:t>
            </a:r>
            <a:r>
              <a:rPr lang="mr-IN" b="1" dirty="0">
                <a:latin typeface="Courier"/>
                <a:cs typeface="Courier"/>
              </a:rPr>
              <a:t>* addr = (char*) malloc(1000);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free</a:t>
            </a:r>
            <a:r>
              <a:rPr lang="mr-IN" b="1" dirty="0">
                <a:latin typeface="Courier"/>
                <a:cs typeface="Courier"/>
              </a:rPr>
              <a:t>(addr);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}</a:t>
            </a:r>
            <a:endParaRPr lang="mr-IN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mr-IN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main(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{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    </a:t>
            </a:r>
            <a:r>
              <a:rPr lang="en-US" b="1" dirty="0" err="1">
                <a:latin typeface="Courier"/>
                <a:cs typeface="Courier"/>
              </a:rPr>
              <a:t>pthread_t</a:t>
            </a:r>
            <a:r>
              <a:rPr lang="en-US" b="1" dirty="0">
                <a:latin typeface="Courier"/>
                <a:cs typeface="Courier"/>
              </a:rPr>
              <a:t> t1;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        void* s;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        int ret;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        char* addr;</a:t>
            </a:r>
          </a:p>
          <a:p>
            <a:pPr marL="0" indent="0">
              <a:buNone/>
            </a:pPr>
            <a:endParaRPr lang="mr-IN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addr </a:t>
            </a:r>
            <a:r>
              <a:rPr lang="mr-IN" b="1" dirty="0">
                <a:latin typeface="Courier"/>
                <a:cs typeface="Courier"/>
              </a:rPr>
              <a:t>= (char*) malloc(1000);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free</a:t>
            </a:r>
            <a:r>
              <a:rPr lang="mr-IN" b="1" dirty="0">
                <a:latin typeface="Courier"/>
                <a:cs typeface="Courier"/>
              </a:rPr>
              <a:t>(addr);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ret </a:t>
            </a:r>
            <a:r>
              <a:rPr lang="en-US" b="1" dirty="0">
                <a:latin typeface="Courier"/>
                <a:cs typeface="Courier"/>
              </a:rPr>
              <a:t>= </a:t>
            </a:r>
            <a:r>
              <a:rPr lang="en-US" b="1" dirty="0" err="1">
                <a:latin typeface="Courier"/>
                <a:cs typeface="Courier"/>
              </a:rPr>
              <a:t>pthread_create</a:t>
            </a:r>
            <a:r>
              <a:rPr lang="en-US" b="1" dirty="0">
                <a:latin typeface="Courier"/>
                <a:cs typeface="Courier"/>
              </a:rPr>
              <a:t>(&amp;t1, NULL, 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 </a:t>
            </a:r>
            <a:r>
              <a:rPr lang="en-US" b="1" dirty="0" err="1" smtClean="0">
                <a:latin typeface="Courier"/>
                <a:cs typeface="Courier"/>
              </a:rPr>
              <a:t>threadFunc</a:t>
            </a:r>
            <a:r>
              <a:rPr lang="en-US" b="1" dirty="0">
                <a:latin typeface="Courier"/>
                <a:cs typeface="Courier"/>
              </a:rPr>
              <a:t>, NULL);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ret </a:t>
            </a:r>
            <a:r>
              <a:rPr lang="en-US" b="1" dirty="0">
                <a:latin typeface="Courier"/>
                <a:cs typeface="Courier"/>
              </a:rPr>
              <a:t>= </a:t>
            </a:r>
            <a:r>
              <a:rPr lang="en-US" b="1" dirty="0" err="1">
                <a:latin typeface="Courier"/>
                <a:cs typeface="Courier"/>
              </a:rPr>
              <a:t>pthread_join</a:t>
            </a:r>
            <a:r>
              <a:rPr lang="en-US" b="1" dirty="0">
                <a:latin typeface="Courier"/>
                <a:cs typeface="Courier"/>
              </a:rPr>
              <a:t>(t1, &amp;s);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return </a:t>
            </a:r>
            <a:r>
              <a:rPr lang="mr-IN" b="1" dirty="0">
                <a:latin typeface="Courier"/>
                <a:cs typeface="Courier"/>
              </a:rPr>
              <a:t>0;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}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6160" y="1200150"/>
            <a:ext cx="3759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starts with no heap segment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440" y="2186940"/>
            <a:ext cx="4064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084320" cy="3394472"/>
          </a:xfrm>
          <a:ln>
            <a:solidFill>
              <a:srgbClr val="4F81BD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void* </a:t>
            </a:r>
            <a:r>
              <a:rPr lang="en-US" b="1" dirty="0" err="1">
                <a:latin typeface="Courier"/>
                <a:cs typeface="Courier"/>
              </a:rPr>
              <a:t>threadFunc</a:t>
            </a:r>
            <a:r>
              <a:rPr lang="en-US" b="1" dirty="0">
                <a:latin typeface="Courier"/>
                <a:cs typeface="Courier"/>
              </a:rPr>
              <a:t>(void* </a:t>
            </a:r>
            <a:r>
              <a:rPr lang="en-US" b="1" dirty="0" err="1">
                <a:latin typeface="Courier"/>
                <a:cs typeface="Courier"/>
              </a:rPr>
              <a:t>arg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{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char</a:t>
            </a:r>
            <a:r>
              <a:rPr lang="mr-IN" b="1" dirty="0">
                <a:latin typeface="Courier"/>
                <a:cs typeface="Courier"/>
              </a:rPr>
              <a:t>* addr = (char*) malloc(1000);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free</a:t>
            </a:r>
            <a:r>
              <a:rPr lang="mr-IN" b="1" dirty="0">
                <a:latin typeface="Courier"/>
                <a:cs typeface="Courier"/>
              </a:rPr>
              <a:t>(addr);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}</a:t>
            </a:r>
            <a:endParaRPr lang="mr-IN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mr-IN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main(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{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    </a:t>
            </a:r>
            <a:r>
              <a:rPr lang="en-US" b="1" dirty="0" err="1">
                <a:latin typeface="Courier"/>
                <a:cs typeface="Courier"/>
              </a:rPr>
              <a:t>pthread_t</a:t>
            </a:r>
            <a:r>
              <a:rPr lang="en-US" b="1" dirty="0">
                <a:latin typeface="Courier"/>
                <a:cs typeface="Courier"/>
              </a:rPr>
              <a:t> t1;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        void* s;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        int ret;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        char* addr;</a:t>
            </a:r>
          </a:p>
          <a:p>
            <a:pPr marL="0" indent="0">
              <a:buNone/>
            </a:pPr>
            <a:endParaRPr lang="mr-IN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addr </a:t>
            </a:r>
            <a:r>
              <a:rPr lang="mr-IN" b="1" dirty="0">
                <a:latin typeface="Courier"/>
                <a:cs typeface="Courier"/>
              </a:rPr>
              <a:t>= (char*) malloc(1000);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free</a:t>
            </a:r>
            <a:r>
              <a:rPr lang="mr-IN" b="1" dirty="0">
                <a:latin typeface="Courier"/>
                <a:cs typeface="Courier"/>
              </a:rPr>
              <a:t>(addr);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ret </a:t>
            </a:r>
            <a:r>
              <a:rPr lang="en-US" b="1" dirty="0">
                <a:latin typeface="Courier"/>
                <a:cs typeface="Courier"/>
              </a:rPr>
              <a:t>= </a:t>
            </a:r>
            <a:r>
              <a:rPr lang="en-US" b="1" dirty="0" err="1">
                <a:latin typeface="Courier"/>
                <a:cs typeface="Courier"/>
              </a:rPr>
              <a:t>pthread_create</a:t>
            </a:r>
            <a:r>
              <a:rPr lang="en-US" b="1" dirty="0">
                <a:latin typeface="Courier"/>
                <a:cs typeface="Courier"/>
              </a:rPr>
              <a:t>(&amp;t1, NULL, 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 </a:t>
            </a:r>
            <a:r>
              <a:rPr lang="en-US" b="1" dirty="0" err="1" smtClean="0">
                <a:latin typeface="Courier"/>
                <a:cs typeface="Courier"/>
              </a:rPr>
              <a:t>threadFunc</a:t>
            </a:r>
            <a:r>
              <a:rPr lang="en-US" b="1" dirty="0">
                <a:latin typeface="Courier"/>
                <a:cs typeface="Courier"/>
              </a:rPr>
              <a:t>, NULL);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ret </a:t>
            </a:r>
            <a:r>
              <a:rPr lang="en-US" b="1" dirty="0">
                <a:latin typeface="Courier"/>
                <a:cs typeface="Courier"/>
              </a:rPr>
              <a:t>= </a:t>
            </a:r>
            <a:r>
              <a:rPr lang="en-US" b="1" dirty="0" err="1">
                <a:latin typeface="Courier"/>
                <a:cs typeface="Courier"/>
              </a:rPr>
              <a:t>pthread_join</a:t>
            </a:r>
            <a:r>
              <a:rPr lang="en-US" b="1" dirty="0">
                <a:latin typeface="Courier"/>
                <a:cs typeface="Courier"/>
              </a:rPr>
              <a:t>(t1, &amp;s);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return </a:t>
            </a:r>
            <a:r>
              <a:rPr lang="mr-IN" b="1" dirty="0">
                <a:latin typeface="Courier"/>
                <a:cs typeface="Courier"/>
              </a:rPr>
              <a:t>0;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}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6160" y="1200150"/>
            <a:ext cx="4307840" cy="1469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Arena of size 132 KB created on the first </a:t>
            </a:r>
            <a:r>
              <a:rPr lang="en-US" sz="1400" dirty="0" err="1" smtClean="0">
                <a:solidFill>
                  <a:schemeClr val="tx1"/>
                </a:solidFill>
              </a:rPr>
              <a:t>malloc</a:t>
            </a:r>
            <a:r>
              <a:rPr lang="en-US" sz="1400" dirty="0" smtClean="0">
                <a:solidFill>
                  <a:schemeClr val="tx1"/>
                </a:solidFill>
              </a:rPr>
              <a:t> invocation.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The arena is created by invoking the  system call </a:t>
            </a:r>
            <a:r>
              <a:rPr lang="en-US" sz="1400" dirty="0" err="1" smtClean="0">
                <a:solidFill>
                  <a:schemeClr val="tx1"/>
                </a:solidFill>
              </a:rPr>
              <a:t>brk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Future allocations use this arena until it gets completely used up. In which case the arena can grow or shrink.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6428" y="3107269"/>
            <a:ext cx="7284720" cy="1708160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en-US" sz="1050" dirty="0" err="1">
                <a:latin typeface="Courier"/>
                <a:cs typeface="Courier"/>
              </a:rPr>
              <a:t>chester@optiplex</a:t>
            </a:r>
            <a:r>
              <a:rPr lang="en-US" sz="1050" dirty="0">
                <a:latin typeface="Courier"/>
                <a:cs typeface="Courier"/>
              </a:rPr>
              <a:t>:~$ cat /</a:t>
            </a:r>
            <a:r>
              <a:rPr lang="en-US" sz="1050" dirty="0" err="1">
                <a:latin typeface="Courier"/>
                <a:cs typeface="Courier"/>
              </a:rPr>
              <a:t>proc</a:t>
            </a:r>
            <a:r>
              <a:rPr lang="en-US" sz="1050" dirty="0">
                <a:latin typeface="Courier"/>
                <a:cs typeface="Courier"/>
              </a:rPr>
              <a:t>/1897/maps </a:t>
            </a:r>
            <a:endParaRPr lang="en-US" sz="1050" dirty="0" smtClean="0">
              <a:latin typeface="Courier"/>
              <a:cs typeface="Courier"/>
            </a:endParaRPr>
          </a:p>
          <a:p>
            <a:r>
              <a:rPr lang="mr-IN" sz="1050" dirty="0">
                <a:latin typeface="Courier"/>
                <a:cs typeface="Courier"/>
              </a:rPr>
              <a:t>00400000-00401000 r-xp 00000000 08:07 </a:t>
            </a:r>
            <a:r>
              <a:rPr lang="mr-IN" sz="1050" dirty="0" smtClean="0">
                <a:latin typeface="Courier"/>
                <a:cs typeface="Courier"/>
              </a:rPr>
              <a:t>2490714         ..a.out</a:t>
            </a:r>
            <a:endParaRPr lang="mr-IN" sz="1050" dirty="0">
              <a:latin typeface="Courier"/>
              <a:cs typeface="Courier"/>
            </a:endParaRPr>
          </a:p>
          <a:p>
            <a:r>
              <a:rPr lang="mr-IN" sz="1050" dirty="0">
                <a:latin typeface="Courier"/>
                <a:cs typeface="Courier"/>
              </a:rPr>
              <a:t>00600000-00601000 r--p 00000000 08:07 </a:t>
            </a:r>
            <a:r>
              <a:rPr lang="mr-IN" sz="1050" dirty="0" smtClean="0">
                <a:latin typeface="Courier"/>
                <a:cs typeface="Courier"/>
              </a:rPr>
              <a:t>2490714         ..a.out</a:t>
            </a:r>
            <a:endParaRPr lang="mr-IN" sz="1050" dirty="0">
              <a:latin typeface="Courier"/>
              <a:cs typeface="Courier"/>
            </a:endParaRPr>
          </a:p>
          <a:p>
            <a:r>
              <a:rPr lang="mr-IN" sz="1050" dirty="0">
                <a:latin typeface="Courier"/>
                <a:cs typeface="Courier"/>
              </a:rPr>
              <a:t>00601000-00602000 rw-p 00001000 08:07 </a:t>
            </a:r>
            <a:r>
              <a:rPr lang="mr-IN" sz="1050" dirty="0" smtClean="0">
                <a:latin typeface="Courier"/>
                <a:cs typeface="Courier"/>
              </a:rPr>
              <a:t>2490714         ..a.out</a:t>
            </a:r>
            <a:endParaRPr lang="mr-IN" sz="1050" dirty="0">
              <a:latin typeface="Courier"/>
              <a:cs typeface="Courier"/>
            </a:endParaRPr>
          </a:p>
          <a:p>
            <a:r>
              <a:rPr lang="mr-IN" sz="1050" b="1" dirty="0">
                <a:solidFill>
                  <a:srgbClr val="FF0000"/>
                </a:solidFill>
                <a:latin typeface="Courier"/>
                <a:cs typeface="Courier"/>
              </a:rPr>
              <a:t>00602000-00623000 rw-p 00000000 00:00 </a:t>
            </a:r>
            <a:r>
              <a:rPr lang="mr-IN" sz="1050" b="1" dirty="0" smtClean="0">
                <a:solidFill>
                  <a:srgbClr val="FF0000"/>
                </a:solidFill>
                <a:latin typeface="Courier"/>
                <a:cs typeface="Courier"/>
              </a:rPr>
              <a:t>0               [</a:t>
            </a:r>
            <a:r>
              <a:rPr lang="mr-IN" sz="1050" b="1" dirty="0">
                <a:solidFill>
                  <a:srgbClr val="FF0000"/>
                </a:solidFill>
                <a:latin typeface="Courier"/>
                <a:cs typeface="Courier"/>
              </a:rPr>
              <a:t>heap]</a:t>
            </a:r>
          </a:p>
          <a:p>
            <a:r>
              <a:rPr lang="mr-IN" sz="1050" dirty="0">
                <a:latin typeface="Courier"/>
                <a:cs typeface="Courier"/>
              </a:rPr>
              <a:t>7ffff77f3000-7ffff79b1000 r-xp 00000000 08:06 161656  </a:t>
            </a:r>
            <a:r>
              <a:rPr lang="mr-IN" sz="1050" dirty="0" smtClean="0">
                <a:latin typeface="Courier"/>
                <a:cs typeface="Courier"/>
              </a:rPr>
              <a:t>/</a:t>
            </a:r>
            <a:r>
              <a:rPr lang="mr-IN" sz="1050" dirty="0">
                <a:latin typeface="Courier"/>
                <a:cs typeface="Courier"/>
              </a:rPr>
              <a:t>lib/x86_64-linux-gnu/libc-2.19.so</a:t>
            </a:r>
          </a:p>
          <a:p>
            <a:r>
              <a:rPr lang="mr-IN" sz="1050" dirty="0">
                <a:latin typeface="Courier"/>
                <a:cs typeface="Courier"/>
              </a:rPr>
              <a:t>7ffff79b1000-7ffff7bb1000 ---p 001be000 08:06 161656  </a:t>
            </a:r>
            <a:r>
              <a:rPr lang="mr-IN" sz="1050" dirty="0" smtClean="0">
                <a:latin typeface="Courier"/>
                <a:cs typeface="Courier"/>
              </a:rPr>
              <a:t>/</a:t>
            </a:r>
            <a:r>
              <a:rPr lang="mr-IN" sz="1050" dirty="0">
                <a:latin typeface="Courier"/>
                <a:cs typeface="Courier"/>
              </a:rPr>
              <a:t>lib/x86_64-linux-gnu/libc-2.19.so</a:t>
            </a:r>
          </a:p>
          <a:p>
            <a:r>
              <a:rPr lang="mr-IN" sz="1050" dirty="0">
                <a:latin typeface="Courier"/>
                <a:cs typeface="Courier"/>
              </a:rPr>
              <a:t>7ffff7bb1000-7ffff7bb5000 r--p 001be000 08:06 161656  </a:t>
            </a:r>
            <a:r>
              <a:rPr lang="mr-IN" sz="1050" dirty="0" smtClean="0">
                <a:latin typeface="Courier"/>
                <a:cs typeface="Courier"/>
              </a:rPr>
              <a:t>/</a:t>
            </a:r>
            <a:r>
              <a:rPr lang="mr-IN" sz="1050" dirty="0">
                <a:latin typeface="Courier"/>
                <a:cs typeface="Courier"/>
              </a:rPr>
              <a:t>lib/x86_64-linux-gnu/libc-2.19.so</a:t>
            </a:r>
          </a:p>
          <a:p>
            <a:r>
              <a:rPr lang="mr-IN" sz="1050" dirty="0">
                <a:latin typeface="Courier"/>
                <a:cs typeface="Courier"/>
              </a:rPr>
              <a:t>7ffff7bb5000-7ffff7bb7000 rw-p 001c2000 08:06 161656  </a:t>
            </a:r>
            <a:r>
              <a:rPr lang="mr-IN" sz="1050" dirty="0" smtClean="0">
                <a:latin typeface="Courier"/>
                <a:cs typeface="Courier"/>
              </a:rPr>
              <a:t>/</a:t>
            </a:r>
            <a:r>
              <a:rPr lang="mr-IN" sz="1050" dirty="0">
                <a:latin typeface="Courier"/>
                <a:cs typeface="Courier"/>
              </a:rPr>
              <a:t>lib/x86_64-linux-gnu/libc-2.19.so</a:t>
            </a:r>
          </a:p>
          <a:p>
            <a:endParaRPr lang="en-US" sz="1050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9280" y="3261202"/>
            <a:ext cx="4064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084320" cy="3394472"/>
          </a:xfrm>
          <a:ln>
            <a:solidFill>
              <a:srgbClr val="4F81BD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void* </a:t>
            </a:r>
            <a:r>
              <a:rPr lang="en-US" b="1" dirty="0" err="1">
                <a:latin typeface="Courier"/>
                <a:cs typeface="Courier"/>
              </a:rPr>
              <a:t>threadFunc</a:t>
            </a:r>
            <a:r>
              <a:rPr lang="en-US" b="1" dirty="0">
                <a:latin typeface="Courier"/>
                <a:cs typeface="Courier"/>
              </a:rPr>
              <a:t>(void* </a:t>
            </a:r>
            <a:r>
              <a:rPr lang="en-US" b="1" dirty="0" err="1">
                <a:latin typeface="Courier"/>
                <a:cs typeface="Courier"/>
              </a:rPr>
              <a:t>arg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{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char</a:t>
            </a:r>
            <a:r>
              <a:rPr lang="mr-IN" b="1" dirty="0">
                <a:latin typeface="Courier"/>
                <a:cs typeface="Courier"/>
              </a:rPr>
              <a:t>* addr = (char*) malloc(1000);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free</a:t>
            </a:r>
            <a:r>
              <a:rPr lang="mr-IN" b="1" dirty="0">
                <a:latin typeface="Courier"/>
                <a:cs typeface="Courier"/>
              </a:rPr>
              <a:t>(addr);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}</a:t>
            </a:r>
            <a:endParaRPr lang="mr-IN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mr-IN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main(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{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    </a:t>
            </a:r>
            <a:r>
              <a:rPr lang="en-US" b="1" dirty="0" err="1">
                <a:latin typeface="Courier"/>
                <a:cs typeface="Courier"/>
              </a:rPr>
              <a:t>pthread_t</a:t>
            </a:r>
            <a:r>
              <a:rPr lang="en-US" b="1" dirty="0">
                <a:latin typeface="Courier"/>
                <a:cs typeface="Courier"/>
              </a:rPr>
              <a:t> t1;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        void* s;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        int ret;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        char* addr;</a:t>
            </a:r>
          </a:p>
          <a:p>
            <a:pPr marL="0" indent="0">
              <a:buNone/>
            </a:pPr>
            <a:endParaRPr lang="mr-IN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addr </a:t>
            </a:r>
            <a:r>
              <a:rPr lang="mr-IN" b="1" dirty="0">
                <a:latin typeface="Courier"/>
                <a:cs typeface="Courier"/>
              </a:rPr>
              <a:t>= (char*) malloc(1000);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free</a:t>
            </a:r>
            <a:r>
              <a:rPr lang="mr-IN" b="1" dirty="0">
                <a:latin typeface="Courier"/>
                <a:cs typeface="Courier"/>
              </a:rPr>
              <a:t>(addr);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ret </a:t>
            </a:r>
            <a:r>
              <a:rPr lang="en-US" b="1" dirty="0">
                <a:latin typeface="Courier"/>
                <a:cs typeface="Courier"/>
              </a:rPr>
              <a:t>= </a:t>
            </a:r>
            <a:r>
              <a:rPr lang="en-US" b="1" dirty="0" err="1">
                <a:latin typeface="Courier"/>
                <a:cs typeface="Courier"/>
              </a:rPr>
              <a:t>pthread_create</a:t>
            </a:r>
            <a:r>
              <a:rPr lang="en-US" b="1" dirty="0">
                <a:latin typeface="Courier"/>
                <a:cs typeface="Courier"/>
              </a:rPr>
              <a:t>(&amp;t1, NULL, 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 </a:t>
            </a:r>
            <a:r>
              <a:rPr lang="en-US" b="1" dirty="0" err="1" smtClean="0">
                <a:latin typeface="Courier"/>
                <a:cs typeface="Courier"/>
              </a:rPr>
              <a:t>threadFunc</a:t>
            </a:r>
            <a:r>
              <a:rPr lang="en-US" b="1" dirty="0">
                <a:latin typeface="Courier"/>
                <a:cs typeface="Courier"/>
              </a:rPr>
              <a:t>, NULL);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ret </a:t>
            </a:r>
            <a:r>
              <a:rPr lang="en-US" b="1" dirty="0">
                <a:latin typeface="Courier"/>
                <a:cs typeface="Courier"/>
              </a:rPr>
              <a:t>= </a:t>
            </a:r>
            <a:r>
              <a:rPr lang="en-US" b="1" dirty="0" err="1">
                <a:latin typeface="Courier"/>
                <a:cs typeface="Courier"/>
              </a:rPr>
              <a:t>pthread_join</a:t>
            </a:r>
            <a:r>
              <a:rPr lang="en-US" b="1" dirty="0">
                <a:latin typeface="Courier"/>
                <a:cs typeface="Courier"/>
              </a:rPr>
              <a:t>(t1, &amp;s);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return </a:t>
            </a:r>
            <a:r>
              <a:rPr lang="mr-IN" b="1" dirty="0">
                <a:latin typeface="Courier"/>
                <a:cs typeface="Courier"/>
              </a:rPr>
              <a:t>0;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}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6159" y="1200150"/>
            <a:ext cx="4171143" cy="846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Even after free, the arena will still exist.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2244" y="3431540"/>
            <a:ext cx="4064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58488" y="3088941"/>
            <a:ext cx="7284720" cy="1708160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en-US" sz="1050" dirty="0" err="1">
                <a:latin typeface="Courier"/>
                <a:cs typeface="Courier"/>
              </a:rPr>
              <a:t>chester@optiplex</a:t>
            </a:r>
            <a:r>
              <a:rPr lang="en-US" sz="1050" dirty="0">
                <a:latin typeface="Courier"/>
                <a:cs typeface="Courier"/>
              </a:rPr>
              <a:t>:~$ cat /</a:t>
            </a:r>
            <a:r>
              <a:rPr lang="en-US" sz="1050" dirty="0" err="1">
                <a:latin typeface="Courier"/>
                <a:cs typeface="Courier"/>
              </a:rPr>
              <a:t>proc</a:t>
            </a:r>
            <a:r>
              <a:rPr lang="en-US" sz="1050" dirty="0">
                <a:latin typeface="Courier"/>
                <a:cs typeface="Courier"/>
              </a:rPr>
              <a:t>/1897/maps </a:t>
            </a:r>
            <a:endParaRPr lang="en-US" sz="1050" dirty="0" smtClean="0">
              <a:latin typeface="Courier"/>
              <a:cs typeface="Courier"/>
            </a:endParaRPr>
          </a:p>
          <a:p>
            <a:r>
              <a:rPr lang="mr-IN" sz="1050" dirty="0">
                <a:latin typeface="Courier"/>
                <a:cs typeface="Courier"/>
              </a:rPr>
              <a:t>00400000-00401000 r-xp 00000000 08:07 </a:t>
            </a:r>
            <a:r>
              <a:rPr lang="mr-IN" sz="1050" dirty="0" smtClean="0">
                <a:latin typeface="Courier"/>
                <a:cs typeface="Courier"/>
              </a:rPr>
              <a:t>2490714         ..a.out</a:t>
            </a:r>
            <a:endParaRPr lang="mr-IN" sz="1050" dirty="0">
              <a:latin typeface="Courier"/>
              <a:cs typeface="Courier"/>
            </a:endParaRPr>
          </a:p>
          <a:p>
            <a:r>
              <a:rPr lang="mr-IN" sz="1050" dirty="0">
                <a:latin typeface="Courier"/>
                <a:cs typeface="Courier"/>
              </a:rPr>
              <a:t>00600000-00601000 r--p 00000000 08:07 </a:t>
            </a:r>
            <a:r>
              <a:rPr lang="mr-IN" sz="1050" dirty="0" smtClean="0">
                <a:latin typeface="Courier"/>
                <a:cs typeface="Courier"/>
              </a:rPr>
              <a:t>2490714         ..a.out</a:t>
            </a:r>
            <a:endParaRPr lang="mr-IN" sz="1050" dirty="0">
              <a:latin typeface="Courier"/>
              <a:cs typeface="Courier"/>
            </a:endParaRPr>
          </a:p>
          <a:p>
            <a:r>
              <a:rPr lang="mr-IN" sz="1050" dirty="0">
                <a:latin typeface="Courier"/>
                <a:cs typeface="Courier"/>
              </a:rPr>
              <a:t>00601000-00602000 rw-p 00001000 08:07 </a:t>
            </a:r>
            <a:r>
              <a:rPr lang="mr-IN" sz="1050" dirty="0" smtClean="0">
                <a:latin typeface="Courier"/>
                <a:cs typeface="Courier"/>
              </a:rPr>
              <a:t>2490714         ..a.out</a:t>
            </a:r>
            <a:endParaRPr lang="mr-IN" sz="1050" dirty="0">
              <a:latin typeface="Courier"/>
              <a:cs typeface="Courier"/>
            </a:endParaRPr>
          </a:p>
          <a:p>
            <a:r>
              <a:rPr lang="mr-IN" sz="1050" b="1" dirty="0">
                <a:solidFill>
                  <a:srgbClr val="FF0000"/>
                </a:solidFill>
                <a:latin typeface="Courier"/>
                <a:cs typeface="Courier"/>
              </a:rPr>
              <a:t>00602000-00623000 rw-p 00000000 00:00 </a:t>
            </a:r>
            <a:r>
              <a:rPr lang="mr-IN" sz="1050" b="1" dirty="0" smtClean="0">
                <a:solidFill>
                  <a:srgbClr val="FF0000"/>
                </a:solidFill>
                <a:latin typeface="Courier"/>
                <a:cs typeface="Courier"/>
              </a:rPr>
              <a:t>0               [</a:t>
            </a:r>
            <a:r>
              <a:rPr lang="mr-IN" sz="1050" b="1" dirty="0">
                <a:solidFill>
                  <a:srgbClr val="FF0000"/>
                </a:solidFill>
                <a:latin typeface="Courier"/>
                <a:cs typeface="Courier"/>
              </a:rPr>
              <a:t>heap]</a:t>
            </a:r>
          </a:p>
          <a:p>
            <a:r>
              <a:rPr lang="mr-IN" sz="1050" dirty="0">
                <a:latin typeface="Courier"/>
                <a:cs typeface="Courier"/>
              </a:rPr>
              <a:t>7ffff77f3000-7ffff79b1000 r-xp 00000000 08:06 161656  </a:t>
            </a:r>
            <a:r>
              <a:rPr lang="mr-IN" sz="1050" dirty="0" smtClean="0">
                <a:latin typeface="Courier"/>
                <a:cs typeface="Courier"/>
              </a:rPr>
              <a:t>/</a:t>
            </a:r>
            <a:r>
              <a:rPr lang="mr-IN" sz="1050" dirty="0">
                <a:latin typeface="Courier"/>
                <a:cs typeface="Courier"/>
              </a:rPr>
              <a:t>lib/x86_64-linux-gnu/libc-2.19.so</a:t>
            </a:r>
          </a:p>
          <a:p>
            <a:r>
              <a:rPr lang="mr-IN" sz="1050" dirty="0">
                <a:latin typeface="Courier"/>
                <a:cs typeface="Courier"/>
              </a:rPr>
              <a:t>7ffff79b1000-7ffff7bb1000 ---p 001be000 08:06 161656  </a:t>
            </a:r>
            <a:r>
              <a:rPr lang="mr-IN" sz="1050" dirty="0" smtClean="0">
                <a:latin typeface="Courier"/>
                <a:cs typeface="Courier"/>
              </a:rPr>
              <a:t>/</a:t>
            </a:r>
            <a:r>
              <a:rPr lang="mr-IN" sz="1050" dirty="0">
                <a:latin typeface="Courier"/>
                <a:cs typeface="Courier"/>
              </a:rPr>
              <a:t>lib/x86_64-linux-gnu/libc-2.19.so</a:t>
            </a:r>
          </a:p>
          <a:p>
            <a:r>
              <a:rPr lang="mr-IN" sz="1050" dirty="0">
                <a:latin typeface="Courier"/>
                <a:cs typeface="Courier"/>
              </a:rPr>
              <a:t>7ffff7bb1000-7ffff7bb5000 r--p 001be000 08:06 161656  </a:t>
            </a:r>
            <a:r>
              <a:rPr lang="mr-IN" sz="1050" dirty="0" smtClean="0">
                <a:latin typeface="Courier"/>
                <a:cs typeface="Courier"/>
              </a:rPr>
              <a:t>/</a:t>
            </a:r>
            <a:r>
              <a:rPr lang="mr-IN" sz="1050" dirty="0">
                <a:latin typeface="Courier"/>
                <a:cs typeface="Courier"/>
              </a:rPr>
              <a:t>lib/x86_64-linux-gnu/libc-2.19.so</a:t>
            </a:r>
          </a:p>
          <a:p>
            <a:r>
              <a:rPr lang="mr-IN" sz="1050" dirty="0">
                <a:latin typeface="Courier"/>
                <a:cs typeface="Courier"/>
              </a:rPr>
              <a:t>7ffff7bb5000-7ffff7bb7000 rw-p 001c2000 08:06 161656  </a:t>
            </a:r>
            <a:r>
              <a:rPr lang="mr-IN" sz="1050" dirty="0" smtClean="0">
                <a:latin typeface="Courier"/>
                <a:cs typeface="Courier"/>
              </a:rPr>
              <a:t>/</a:t>
            </a:r>
            <a:r>
              <a:rPr lang="mr-IN" sz="1050" dirty="0">
                <a:latin typeface="Courier"/>
                <a:cs typeface="Courier"/>
              </a:rPr>
              <a:t>lib/x86_64-linux-gnu/libc-2.19.so</a:t>
            </a:r>
          </a:p>
          <a:p>
            <a:endParaRPr lang="en-US" sz="105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190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00150"/>
            <a:ext cx="4084320" cy="3394472"/>
          </a:xfrm>
          <a:ln>
            <a:solidFill>
              <a:srgbClr val="4F81BD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void* </a:t>
            </a:r>
            <a:r>
              <a:rPr lang="en-US" b="1" dirty="0" err="1">
                <a:latin typeface="Courier"/>
                <a:cs typeface="Courier"/>
              </a:rPr>
              <a:t>threadFunc</a:t>
            </a:r>
            <a:r>
              <a:rPr lang="en-US" b="1" dirty="0">
                <a:latin typeface="Courier"/>
                <a:cs typeface="Courier"/>
              </a:rPr>
              <a:t>(void* </a:t>
            </a:r>
            <a:r>
              <a:rPr lang="en-US" b="1" dirty="0" err="1">
                <a:latin typeface="Courier"/>
                <a:cs typeface="Courier"/>
              </a:rPr>
              <a:t>arg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{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char</a:t>
            </a:r>
            <a:r>
              <a:rPr lang="mr-IN" b="1" dirty="0">
                <a:latin typeface="Courier"/>
                <a:cs typeface="Courier"/>
              </a:rPr>
              <a:t>* addr = (char*) malloc(1000);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free</a:t>
            </a:r>
            <a:r>
              <a:rPr lang="mr-IN" b="1" dirty="0">
                <a:latin typeface="Courier"/>
                <a:cs typeface="Courier"/>
              </a:rPr>
              <a:t>(addr);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}</a:t>
            </a:r>
            <a:endParaRPr lang="mr-IN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mr-IN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main(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{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    </a:t>
            </a:r>
            <a:r>
              <a:rPr lang="en-US" b="1" dirty="0" err="1">
                <a:latin typeface="Courier"/>
                <a:cs typeface="Courier"/>
              </a:rPr>
              <a:t>pthread_t</a:t>
            </a:r>
            <a:r>
              <a:rPr lang="en-US" b="1" dirty="0">
                <a:latin typeface="Courier"/>
                <a:cs typeface="Courier"/>
              </a:rPr>
              <a:t> t1;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        void* s;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        int ret;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        char* addr;</a:t>
            </a:r>
          </a:p>
          <a:p>
            <a:pPr marL="0" indent="0">
              <a:buNone/>
            </a:pPr>
            <a:endParaRPr lang="mr-IN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addr </a:t>
            </a:r>
            <a:r>
              <a:rPr lang="mr-IN" b="1" dirty="0">
                <a:latin typeface="Courier"/>
                <a:cs typeface="Courier"/>
              </a:rPr>
              <a:t>= (char*) malloc(1000);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free</a:t>
            </a:r>
            <a:r>
              <a:rPr lang="mr-IN" b="1" dirty="0">
                <a:latin typeface="Courier"/>
                <a:cs typeface="Courier"/>
              </a:rPr>
              <a:t>(addr);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ret </a:t>
            </a:r>
            <a:r>
              <a:rPr lang="en-US" b="1" dirty="0">
                <a:latin typeface="Courier"/>
                <a:cs typeface="Courier"/>
              </a:rPr>
              <a:t>= </a:t>
            </a:r>
            <a:r>
              <a:rPr lang="en-US" b="1" dirty="0" err="1">
                <a:latin typeface="Courier"/>
                <a:cs typeface="Courier"/>
              </a:rPr>
              <a:t>pthread_create</a:t>
            </a:r>
            <a:r>
              <a:rPr lang="en-US" b="1" dirty="0">
                <a:latin typeface="Courier"/>
                <a:cs typeface="Courier"/>
              </a:rPr>
              <a:t>(&amp;t1, NULL, 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 </a:t>
            </a:r>
            <a:r>
              <a:rPr lang="en-US" b="1" dirty="0" err="1" smtClean="0">
                <a:latin typeface="Courier"/>
                <a:cs typeface="Courier"/>
              </a:rPr>
              <a:t>threadFunc</a:t>
            </a:r>
            <a:r>
              <a:rPr lang="en-US" b="1" dirty="0">
                <a:latin typeface="Courier"/>
                <a:cs typeface="Courier"/>
              </a:rPr>
              <a:t>, NULL);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ret </a:t>
            </a:r>
            <a:r>
              <a:rPr lang="en-US" b="1" dirty="0">
                <a:latin typeface="Courier"/>
                <a:cs typeface="Courier"/>
              </a:rPr>
              <a:t>= </a:t>
            </a:r>
            <a:r>
              <a:rPr lang="en-US" b="1" dirty="0" err="1">
                <a:latin typeface="Courier"/>
                <a:cs typeface="Courier"/>
              </a:rPr>
              <a:t>pthread_join</a:t>
            </a:r>
            <a:r>
              <a:rPr lang="en-US" b="1" dirty="0">
                <a:latin typeface="Courier"/>
                <a:cs typeface="Courier"/>
              </a:rPr>
              <a:t>(t1, &amp;s);</a:t>
            </a:r>
          </a:p>
          <a:p>
            <a:pPr marL="0" indent="0">
              <a:buNone/>
            </a:pPr>
            <a:r>
              <a:rPr lang="mr-IN" b="1" dirty="0" smtClean="0">
                <a:latin typeface="Courier"/>
                <a:cs typeface="Courier"/>
              </a:rPr>
              <a:t>	return </a:t>
            </a:r>
            <a:r>
              <a:rPr lang="mr-IN" b="1" dirty="0">
                <a:latin typeface="Courier"/>
                <a:cs typeface="Courier"/>
              </a:rPr>
              <a:t>0;</a:t>
            </a:r>
          </a:p>
          <a:p>
            <a:pPr marL="0" indent="0">
              <a:buNone/>
            </a:pPr>
            <a:r>
              <a:rPr lang="mr-IN" b="1" dirty="0">
                <a:latin typeface="Courier"/>
                <a:cs typeface="Courier"/>
              </a:rPr>
              <a:t>}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6160" y="1200150"/>
            <a:ext cx="3759200" cy="17564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threads are created, it may lead to new arenas being created. These new arenas are also of 132 KB and obtained by invoking </a:t>
            </a:r>
            <a:r>
              <a:rPr lang="en-US" dirty="0" err="1" smtClean="0">
                <a:solidFill>
                  <a:schemeClr val="tx1"/>
                </a:solidFill>
              </a:rPr>
              <a:t>mmap</a:t>
            </a:r>
            <a:r>
              <a:rPr lang="en-US" dirty="0" smtClean="0">
                <a:solidFill>
                  <a:schemeClr val="tx1"/>
                </a:solidFill>
              </a:rPr>
              <a:t> on the OS.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6080" y="3583460"/>
            <a:ext cx="4064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6080" y="1592580"/>
            <a:ext cx="4064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64560" y="3268852"/>
            <a:ext cx="5222240" cy="154657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050" dirty="0" err="1">
                <a:latin typeface="Courier"/>
                <a:cs typeface="Courier"/>
              </a:rPr>
              <a:t>chester@optiplex</a:t>
            </a:r>
            <a:r>
              <a:rPr lang="en-US" sz="1050" dirty="0">
                <a:latin typeface="Courier"/>
                <a:cs typeface="Courier"/>
              </a:rPr>
              <a:t>:~$ cat /</a:t>
            </a:r>
            <a:r>
              <a:rPr lang="en-US" sz="1050" dirty="0" err="1">
                <a:latin typeface="Courier"/>
                <a:cs typeface="Courier"/>
              </a:rPr>
              <a:t>proc</a:t>
            </a:r>
            <a:r>
              <a:rPr lang="en-US" sz="1050" dirty="0">
                <a:latin typeface="Courier"/>
                <a:cs typeface="Courier"/>
              </a:rPr>
              <a:t>/2283/maps </a:t>
            </a:r>
          </a:p>
          <a:p>
            <a:r>
              <a:rPr lang="mr-IN" sz="1050" dirty="0">
                <a:latin typeface="Courier"/>
                <a:cs typeface="Courier"/>
              </a:rPr>
              <a:t>00400000-00401000 r-xp 00000000 08:07 </a:t>
            </a:r>
            <a:r>
              <a:rPr lang="mr-IN" sz="1050" dirty="0" smtClean="0">
                <a:latin typeface="Courier"/>
                <a:cs typeface="Courier"/>
              </a:rPr>
              <a:t>           a.out</a:t>
            </a:r>
            <a:endParaRPr lang="mr-IN" sz="1050" dirty="0">
              <a:latin typeface="Courier"/>
              <a:cs typeface="Courier"/>
            </a:endParaRPr>
          </a:p>
          <a:p>
            <a:r>
              <a:rPr lang="mr-IN" sz="1050" dirty="0">
                <a:latin typeface="Courier"/>
                <a:cs typeface="Courier"/>
              </a:rPr>
              <a:t>00600000-00601000 r--p 00000000 08:07 2490714    </a:t>
            </a:r>
            <a:r>
              <a:rPr lang="mr-IN" sz="1050" dirty="0" smtClean="0">
                <a:latin typeface="Courier"/>
                <a:cs typeface="Courier"/>
              </a:rPr>
              <a:t>a.out</a:t>
            </a:r>
            <a:endParaRPr lang="mr-IN" sz="1050" dirty="0">
              <a:latin typeface="Courier"/>
              <a:cs typeface="Courier"/>
            </a:endParaRPr>
          </a:p>
          <a:p>
            <a:r>
              <a:rPr lang="mr-IN" sz="1050" dirty="0">
                <a:latin typeface="Courier"/>
                <a:cs typeface="Courier"/>
              </a:rPr>
              <a:t>00601000-00602000 rw-p 00001000 08:07 2490714    </a:t>
            </a:r>
            <a:r>
              <a:rPr lang="mr-IN" sz="1050" dirty="0" smtClean="0">
                <a:latin typeface="Courier"/>
                <a:cs typeface="Courier"/>
              </a:rPr>
              <a:t>a.out</a:t>
            </a:r>
            <a:endParaRPr lang="mr-IN" sz="1050" dirty="0">
              <a:latin typeface="Courier"/>
              <a:cs typeface="Courier"/>
            </a:endParaRPr>
          </a:p>
          <a:p>
            <a:r>
              <a:rPr lang="mr-IN" sz="1050" b="1" dirty="0">
                <a:solidFill>
                  <a:srgbClr val="FF0000"/>
                </a:solidFill>
                <a:latin typeface="Courier"/>
                <a:cs typeface="Courier"/>
              </a:rPr>
              <a:t>00602000-00623000 rw-p 00000000 00:00 0 </a:t>
            </a:r>
            <a:r>
              <a:rPr lang="mr-IN" sz="1050" b="1" dirty="0" smtClean="0">
                <a:solidFill>
                  <a:srgbClr val="FF0000"/>
                </a:solidFill>
                <a:latin typeface="Courier"/>
                <a:cs typeface="Courier"/>
              </a:rPr>
              <a:t>         [</a:t>
            </a:r>
            <a:r>
              <a:rPr lang="mr-IN" sz="1050" b="1" dirty="0">
                <a:solidFill>
                  <a:srgbClr val="FF0000"/>
                </a:solidFill>
                <a:latin typeface="Courier"/>
                <a:cs typeface="Courier"/>
              </a:rPr>
              <a:t>heap]</a:t>
            </a:r>
          </a:p>
          <a:p>
            <a:r>
              <a:rPr lang="cs-CZ" sz="1050" b="1" dirty="0">
                <a:solidFill>
                  <a:srgbClr val="FF0000"/>
                </a:solidFill>
                <a:latin typeface="Courier"/>
                <a:cs typeface="Courier"/>
              </a:rPr>
              <a:t>7ffff0000000-7ffff0021000 </a:t>
            </a:r>
            <a:r>
              <a:rPr lang="cs-CZ" sz="1050" b="1" dirty="0" err="1">
                <a:solidFill>
                  <a:srgbClr val="FF0000"/>
                </a:solidFill>
                <a:latin typeface="Courier"/>
                <a:cs typeface="Courier"/>
              </a:rPr>
              <a:t>rw</a:t>
            </a:r>
            <a:r>
              <a:rPr lang="cs-CZ" sz="1050" b="1" dirty="0">
                <a:solidFill>
                  <a:srgbClr val="FF0000"/>
                </a:solidFill>
                <a:latin typeface="Courier"/>
                <a:cs typeface="Courier"/>
              </a:rPr>
              <a:t>-p 00000000 00:00 0 </a:t>
            </a:r>
          </a:p>
          <a:p>
            <a:r>
              <a:rPr lang="de-DE" sz="1050" dirty="0">
                <a:latin typeface="Courier"/>
                <a:cs typeface="Courier"/>
              </a:rPr>
              <a:t>7ffff0021000-7ffff4000000 ---p 00000000 00:00 0 </a:t>
            </a:r>
          </a:p>
          <a:p>
            <a:r>
              <a:rPr lang="de-DE" sz="1050" dirty="0">
                <a:latin typeface="Courier"/>
                <a:cs typeface="Courier"/>
              </a:rPr>
              <a:t>7ffff6ff2000-7ffff6ff3000 ---p 00000000 00:00 0 </a:t>
            </a:r>
          </a:p>
          <a:p>
            <a:r>
              <a:rPr lang="mr-IN" sz="1050" dirty="0">
                <a:latin typeface="Courier"/>
                <a:cs typeface="Courier"/>
              </a:rPr>
              <a:t>7ffff6ff3000-7ffff77f3000 rw-p 00000000 00:00 0 </a:t>
            </a:r>
            <a:r>
              <a:rPr lang="mr-IN" sz="1050" dirty="0" smtClean="0">
                <a:latin typeface="Courier"/>
                <a:cs typeface="Courier"/>
              </a:rPr>
              <a:t>[</a:t>
            </a:r>
            <a:r>
              <a:rPr lang="mr-IN" sz="1050" dirty="0">
                <a:latin typeface="Courier"/>
                <a:cs typeface="Courier"/>
              </a:rPr>
              <a:t>stack:2330]</a:t>
            </a:r>
          </a:p>
        </p:txBody>
      </p:sp>
    </p:spTree>
    <p:extLst>
      <p:ext uri="{BB962C8B-B14F-4D97-AF65-F5344CB8AC3E}">
        <p14:creationId xmlns:p14="http://schemas.microsoft.com/office/powerpoint/2010/main" val="30329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57839</TotalTime>
  <Words>2034</Words>
  <Application>Microsoft Office PowerPoint</Application>
  <PresentationFormat>On-screen Show (16:9)</PresentationFormat>
  <Paragraphs>773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Apple Chancery</vt:lpstr>
      <vt:lpstr>Arial</vt:lpstr>
      <vt:lpstr>Calibri</vt:lpstr>
      <vt:lpstr>Courier</vt:lpstr>
      <vt:lpstr>Office Theme</vt:lpstr>
      <vt:lpstr>Heap Internals</vt:lpstr>
      <vt:lpstr>Heap</vt:lpstr>
      <vt:lpstr>Heap vs Stack</vt:lpstr>
      <vt:lpstr>Heap Management</vt:lpstr>
      <vt:lpstr>ptmalloc 2</vt:lpstr>
      <vt:lpstr>Arena</vt:lpstr>
      <vt:lpstr>Arena</vt:lpstr>
      <vt:lpstr>Arena</vt:lpstr>
      <vt:lpstr>Arena</vt:lpstr>
      <vt:lpstr>The Whole Structure</vt:lpstr>
      <vt:lpstr>Ptmalloc: the whole structure</vt:lpstr>
      <vt:lpstr>More about Arenas</vt:lpstr>
      <vt:lpstr>Points to Ponder</vt:lpstr>
      <vt:lpstr>Allocated Chunk</vt:lpstr>
      <vt:lpstr>Free Chunk</vt:lpstr>
      <vt:lpstr>List of Free Chunks</vt:lpstr>
      <vt:lpstr>Binning</vt:lpstr>
      <vt:lpstr>Types of Bins</vt:lpstr>
      <vt:lpstr>Fastbin Example</vt:lpstr>
      <vt:lpstr>Example of Fast Binning</vt:lpstr>
      <vt:lpstr>Types of Bins</vt:lpstr>
      <vt:lpstr>Unsorted Bin</vt:lpstr>
      <vt:lpstr>Glib’s first fit allocator</vt:lpstr>
      <vt:lpstr>Types of Bins</vt:lpstr>
      <vt:lpstr>Types of Bins</vt:lpstr>
      <vt:lpstr>Types of Bins</vt:lpstr>
      <vt:lpstr>Heap Exploits</vt:lpstr>
      <vt:lpstr>free(ptr)</vt:lpstr>
      <vt:lpstr>free(ptr)</vt:lpstr>
      <vt:lpstr>Unlinking from a free list</vt:lpstr>
      <vt:lpstr>More recent Unlinking</vt:lpstr>
      <vt:lpstr>Some double frees are detected</vt:lpstr>
      <vt:lpstr>Most double frees are not detected</vt:lpstr>
      <vt:lpstr>Most double frees are not detected</vt:lpstr>
      <vt:lpstr>Another malloc</vt:lpstr>
      <vt:lpstr>Two views of the same chunk</vt:lpstr>
      <vt:lpstr>Exploiting</vt:lpstr>
      <vt:lpstr>Exploiting</vt:lpstr>
      <vt:lpstr>Exploiting</vt:lpstr>
      <vt:lpstr>Exploiting</vt:lpstr>
      <vt:lpstr>Exploiting</vt:lpstr>
      <vt:lpstr>Exploiting Heap</vt:lpstr>
      <vt:lpstr>Ponder About</vt:lpstr>
      <vt:lpstr>Other heap based attacks</vt:lpstr>
    </vt:vector>
  </TitlesOfParts>
  <Manager/>
  <Company>IIT Madras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Systems Engineering</dc:title>
  <dc:subject>More Vulnerabilities</dc:subject>
  <dc:creator>Chester Rebeiro</dc:creator>
  <cp:keywords/>
  <dc:description>Format String; Heap Based</dc:description>
  <cp:lastModifiedBy>NPTEL_MSB203</cp:lastModifiedBy>
  <cp:revision>436</cp:revision>
  <cp:lastPrinted>2017-09-01T03:11:33Z</cp:lastPrinted>
  <dcterms:created xsi:type="dcterms:W3CDTF">2017-05-23T06:29:27Z</dcterms:created>
  <dcterms:modified xsi:type="dcterms:W3CDTF">2018-10-13T05:57:51Z</dcterms:modified>
  <cp:category/>
</cp:coreProperties>
</file>