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93" r:id="rId5"/>
    <p:sldId id="294" r:id="rId6"/>
    <p:sldId id="284" r:id="rId7"/>
    <p:sldId id="285" r:id="rId8"/>
    <p:sldId id="286" r:id="rId9"/>
    <p:sldId id="287" r:id="rId10"/>
    <p:sldId id="288" r:id="rId11"/>
    <p:sldId id="298" r:id="rId12"/>
    <p:sldId id="299" r:id="rId13"/>
    <p:sldId id="325" r:id="rId14"/>
    <p:sldId id="300" r:id="rId15"/>
    <p:sldId id="312" r:id="rId16"/>
    <p:sldId id="305" r:id="rId17"/>
    <p:sldId id="306" r:id="rId18"/>
    <p:sldId id="327" r:id="rId19"/>
    <p:sldId id="301" r:id="rId20"/>
    <p:sldId id="302" r:id="rId21"/>
    <p:sldId id="304" r:id="rId22"/>
    <p:sldId id="303" r:id="rId23"/>
    <p:sldId id="297" r:id="rId24"/>
    <p:sldId id="326" r:id="rId25"/>
    <p:sldId id="268" r:id="rId26"/>
    <p:sldId id="267" r:id="rId27"/>
    <p:sldId id="269" r:id="rId28"/>
    <p:sldId id="270" r:id="rId29"/>
    <p:sldId id="271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307" r:id="rId38"/>
    <p:sldId id="308" r:id="rId39"/>
    <p:sldId id="310" r:id="rId40"/>
    <p:sldId id="321" r:id="rId41"/>
    <p:sldId id="322" r:id="rId42"/>
    <p:sldId id="323" r:id="rId43"/>
    <p:sldId id="324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39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1314" y="102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13T06:52:2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18610 7178 237 0,'0'1'168'0,"0"1"-162"0,0-2 16 15,0 0 21-15,0 0 1 16,0 0-30-16,0 0-9 16,0 0-1-16,0 0 2 15,0 0 25-15,3 0-1 16,-1 0 2-16,0-3-4 15,1-1-1-15,0-2 2 0,1-2-8 16,-1-3-1-16,2-1-1 16,2-7-11-16,0-2 9 15,2-5-8-15,2-5-8 16,3-2-1-16,0-3 2 16,0 0-3-16,1 0 1 0,0 3 0 15,-5 2-1-15,-1 5 1 16,-3 6 0-16,-3 6-1 15,-2 5 0-15,-1 6 0 16,-1 3-1-16,-7 6-3 16,0 8 3-16,-2 6 1 0,-4 6 1 15,2 4 3-15,0 2 2 16,0 5 2-16,1 0-2 16,1 2 1-16,2-2-4 15,1 0 0-15,2-2 0 16,2-2-2-16,3-3 1 0,0-4 1 15,0-4-1-15,6-3 0 16,3-5 0-16,2-3 0 16,3-5 2-16,3-5-1 15,0-1 2-15,3-4-2 16,-2-8 0-16,-1-4-1 0,0-1-6 16,-6 0-33-16,-1-1-38 15,-5 3-72-15</inkml:trace>
  <inkml:trace contextRef="#ctx0" brushRef="#br0" timeOffset="405.8558">18884 7157 698 0,'1'-7'44'0,"3"-3"-7"0,0 3-6 15,3 0-8-15,2-1-8 16,2 3-12-16,3 1-3 16,-1 3 0-16,3 1-1 15,-1 0-1-15,-1 7 1 16,-2 1 0-16,-2 4-1 0,-1 2 0 16,-5 2 0-16,-3 0 1 15,-1 1 0-15,-4-2 0 16,-7 0 0-16,-5-3 1 15,-4-3 1-15,-3-2 1 16,-4-4 0-16,1-3 1 16,-1 0 3-16,3-7 2 0,4-3-5 15,3-4 1-15,7-1 0 16,8-2-2-16,2-1 0 16,10-3-1-16,9 0-4 15,3 1-14-15,4 3-15 0,2 5-11 16,-2 3-9-16,-1 5-27 15,-3 4-74-15</inkml:trace>
  <inkml:trace contextRef="#ctx0" brushRef="#br0" timeOffset="1033.8551">19190 7064 614 0,'0'-8'107'0,"-5"1"-66"16,-6 2-4-16,-3 3-15 15,-4 2 0-15,2 0-12 16,-2 8-7-16,2 4-1 16,3 2-2-16,4 1 0 15,2 2 0-15,4 0-2 0,3-2 2 16,1-1-1-16,8-2-2 15,3-2-4-15,4-3 1 16,-1-3 1-16,3-3 2 16,-1-1 4-16,0-1-1 15,-2-8 1-15,-1-4 0 0,1-1 0 16,-4-1 0-16,-1-1-3 16,-3 2-11-16,0 3 3 15,-5 3 8-15,-2 6 1 16,0 2-1-16,0 6-7 15,-6 9 7-15,1 5 3 0,0 5 3 16,-1 3-1-16,0 4 3 16,0 0-1-16,-2 3-2 15,-2 0-1-15,0-2 1 16,-2 2 0-16,-4-2-3 16,-2-1 0-16,-2-1 0 15,-3-3 1-15,-2-3 0 0,-1-6 0 16,-1-5 1-16,2-5-1 15,2-9 1-15,5 0 2 16,3-13 3-16,6-7 0 16,8-7-2-16,1-5-3 15,15-5-2-15,8-2-2 0,5 0-11 16,6 4-12-16,1 5 8 16,2 8 12-16,-5 8 3 15,-2 7 1-15,-2 7-4 16,-3 0-15-16,-4 5-28 15,-3 1-45-15,-4 1-162 0</inkml:trace>
  <inkml:trace contextRef="#ctx0" brushRef="#br0" timeOffset="1323.8553">19415 7110 714 0,'1'-1'41'0,"-1"1"-10"0,0 0-23 16,-3 7 20-16,-4 3-10 16,0 2-7-16,-3 3-4 15,3-1-2-15,-1 0-3 16,2 1-1-16,3-4 0 15,-2 1 0-15,3-4-1 0,2-1 1 16,0-3-1-16,0-2-11 16,7-2-22-16,-2-2-29 15,1-12-115-15</inkml:trace>
  <inkml:trace contextRef="#ctx0" brushRef="#br0" timeOffset="1495.8636">19434 6936 729 0,'-4'-4'42'0,"3"2"-19"16,-1 1-17-16,2 1-4 16,0 0-4-16,0 4-44 15,7 0-123-15</inkml:trace>
  <inkml:trace contextRef="#ctx0" brushRef="#br0" timeOffset="1995.8542">19540 7018 142 0,'6'-4'624'0,"0"-3"-594"16,0 0 1-16,0 4-8 15,-1 0 2-15,1 3-12 16,-2 0-10-16,2 1-5 16,-1 8 1-16,1 4 0 0,-1 4 0 15,0 0 0-15,-3 4 0 16,-2 0 1-16,0-1 1 16,-2 1-1-16,-2-4 1 15,-4 0 0-15,0-4-1 16,2-4 1-16,0-3 0 15,2-2 1-15,0-3-1 0,3-1 1 16,1-2 2-16,0-7 0 16,6-3-2-16,5-3-2 15,3-4 1-15,6-4-1 16,5-1 0-16,2-1-2 0,0 2-10 16,-2 3-1-16,-5 5 6 15,-2 6 6-15,-6 8-2 16,-2 2 0-16,-4 14-2 15,0 5 4-15,-1 5-1 0,0 3 9 16,0 0 3 0,1 2-3-16,1-4-2 0,2-4-1 15,1-1-2-15,4-3 0 16,4-3-1-16,5 0 2 16,7-4-25-16,11-4-63 0,8-3-426 15</inkml:trace>
  <inkml:trace contextRef="#ctx0" brushRef="#br0" timeOffset="3680.9287">19796 7592 750 0,'0'1'18'15,"0"-1"-17"-15,0 0 13 16,0 2 15-16,0-1-20 15,0 2-9-15,-4-1 1 16,2 1-4-16,-4-2-57 0,-1 3-192 16</inkml:trace>
  <inkml:trace contextRef="#ctx0" brushRef="#br0" timeOffset="3901.9216">19735 7944 751 0,'-1'0'11'16,"1"0"-5"-16,0 0 18 16,0 0 12-16,0 0-31 15,4 1-7-15,4 2 1 16,1 1-11-16,0-1-49 15,-2 1-170-15</inkml:trace>
  <inkml:trace contextRef="#ctx0" brushRef="#br0" timeOffset="4073.9111">19740 8218 801 0,'-1'2'46'16,"1"-2"-47"-16,0 0 2 16,0-5 2-16,0-5-25 15,1-2-165-15</inkml:trace>
  <inkml:trace contextRef="#ctx0" brushRef="#br0" timeOffset="7128.5423">19571 8432 20 0,'0'-4'121'0,"1"-2"4"0,2-1 5 16,2 0-29-16,-2-2-26 15,-1 2-35-15,2 1-22 16,-3 1-5-16,-1 2-9 15,0 3-4-15,0 0-14 16,-5 0-22-16,-1 0-18 0,-1 3-45 16,1 1-40-16,2-1 26 15,2-1 105-15,0-1 36 16,2 0 54-16,0-1 40 16,0 0 11-16,0 0-67 15,1-1-12-15,1-2-8 0,0 0-12 16,0 0-8-16,-1 0-7 15,-1 1-3-15,0 0-1 16,0 1-5-16,0 1-5 16,0 0-4-16,0 0-1 15,0 0-1-15,0 0 1 16,-3 0 0-16,0 0 0 0,1 0 0 16,0 0 0-16,0 0 0 15,2 0 0-15,0 0 0 16,0 0 0-16,0 0 1 15,0 0-1-15,0 0 0 16,0 0 0-16,0 0-1 0,0-1-3 16,0-1 1-16,0 1 0 15,0-1 1-15,0 0 2 16,0 1-1-16,0 0 0 16,0 0 0-16,0 1 1 15,0-1 0-15,0 1-2 0,-2 0 0 16,1-1 2-16,-2 0 0 15,1 1 0-15,0-2 0 16,-1 1 1-16,2 1-1 16,-1 0 0-16,0-1 1 0,0 0 1 15,0 1 0-15,0 0-1 16,-4 0 0-16,1 2 3 16,-2 2 2-16,-3 2 0 15,-2 3 0-15,2 0 1 16,-2 3-1-16,2-1-2 15,0 2-2-15,3 1 0 0,1-1-1 16,1 0 0-16,2-1 0 16,3-1-1-16,0 0 1 15,3 0 0-15,7-2-1 16,5-1 1-16,2-1-1 0,3 0-3 16,-2-4-4-16,1-3 2 15,-2 0 0-15,-3-2-1 16,-2-8 6-16,-1-4 1 15,-2-4 0-15,-2-4 0 16,-2-3 0-16,-3-2 1 0,-2 0-2 16,0 3 0-1,-8 4 0-15,-4 6-2 0,0 4 1 16,-3 6 1-16,0 4 0 16,2 1-1-16,2 8-16 15,1 1-40-15,3 1-95 16</inkml:trace>
  <inkml:trace contextRef="#ctx0" brushRef="#br0" timeOffset="8017.1266">19454 8332 476 0,'0'0'66'16,"0"0"-18"-16,1-2 18 15,-1 2-15-15,0-1-10 16,1 1-10-16,1 0-12 16,-1 1-6-16,1 6 1 0,1 3 1 15,-1 4-1-15,-1 3-6 16,0 3 0-16,-1 1 2 15,-3 2-3-15,-4 1-1 16,-1-1-2-16,-2 0 0 16,1 0-1-16,0-1-1 15,0-1 0-15,2 0-1 0,1-1-1 16,1 0 0-16,0-2 0 16,3-1-3-16,-1-2-15 15,0-3-12-15,1-3-25 16,2-4-44-16,0-2-207 0</inkml:trace>
  <inkml:trace contextRef="#ctx0" brushRef="#br0" timeOffset="8551.8218">19782 8379 586 0,'-15'0'52'15,"-5"0"10"-15,0 1-18 0,-2 6-11 16,2 4-17-16,3-1-8 16,3 4-2-16,5 2-5 15,5-2 0-15,4 1 0 0,0-1 0 16,9-2-4 0,3-1-9-16,3-3-3 0,0-3-2 15,0-5 5-15,-2 0-6 16,1-3-5-16,-3-6 12 15,-1-6 6-15,0-2 5 0,-3-2 2 16,3-1-10 0,-4 2-35-16,-2 5 7 0,0 5 32 15,-4 6 5-15,0 2 2 16,0 9 11-16,0 7 23 16,-2 4-4-16,0 0-3 15,2 2-12-15,-1-2-8 0,1-1 1 16,0-4-6-16,0-1-3 15,1-4-2-15,5-3-29 16,3-4-44-16,5-3-121 16</inkml:trace>
  <inkml:trace contextRef="#ctx0" brushRef="#br0" timeOffset="8949.8218">20045 8404 707 0,'-25'-3'25'0,"1"-1"-12"16,3 2 20-16,-1 1-12 16,5 1-6-16,4 0-11 0,4 0-4 15,4 3 1-15,5 3-1 16,0 2-1-16,11 0-13 15,3 1-10-15,3-1-8 16,3 0 6-16,-2-3-10 16,-1 0-3-16,-4-1 5 15,-2 0 28-15,-2 0 6 16,-3 1 2-16,-3 2 27 0,-3 1 6 16,0 2-4-16,-1 1-6 15,-8 1-1-15,-2-3-6 16,-6 0-3-16,-1-3-4 15,-4-1-3-15,-1-3-4 0,2-1-2 16,0-1-1-16,5 0-4 16,5 0-23-16,5-5-59 15,6-1-225-15</inkml:trace>
  <inkml:trace contextRef="#ctx0" brushRef="#br0" timeOffset="9369.8208">20277 8382 688 0,'-10'-6'15'16,"-4"0"-4"-16,-2 3 17 15,-5 1 2-15,4 2-14 16,1 1-12-16,1 1-2 0,5 6-2 15,4 1 0-15,5 3 0 16,1-1 0-16,3 2 0 16,8 0-4-16,4-1-5 15,1-1 1-15,2-1 0 16,-1-3-1-16,-3 0 1 16,-1-3 5-16,-4 0 2 0,-3 0 1 15,-4 0 0-15,-2 2-1 16,1 1 7-16,-9 2 2 15,-3 0 5-15,-2 3 1 16,-6-4-1-16,-2 2-4 16,-2-3 2-16,-4 0 0 0,3-3-1 15,0-1-4-15,2-3-5 16,3 0 0-16,5 0-7 16,5 0-26-16,6-7-45 15,3 0-144-15</inkml:trace>
  <inkml:trace contextRef="#ctx0" brushRef="#br0" timeOffset="9849.8247">20400 8416 737 0,'0'3'20'0,"0"1"-1"16,0 2 18-16,0 4-13 15,0 0-12-15,0 0-3 16,0 1-9-16,0 0 1 0,0-1-1 16,0-1 1-16,0 1 0 15,0-3-1-15,0-1-3 16,4-2-3-16,1-3-4 16,3-1 1-16,2 0 1 15,2-3-3-15,0-7 3 16,5-1-3-16,-2-4-9 0,1 0-8 15,-2 0-5-15,-2 2 5 16,-3 5 22-16,-3 3 7 16,-3 5 4-16,-3 3-3 15,0 8 15-15,0 3 10 16,0 1-2-16,1 2-6 0,2-1-3 16,3-2 0-16,4 0-5 15,2-3-5-15,3-2-5 16,1-2 0-16,5-4 2 15,-1-2-2-15,0-1-1 16,0 0 1-16,-1-7-5 0,1-3-8 16,-3-3-2-16,1-2-5 15,-1-4-13-15,0-2-21 16,-1 0-30-16,-2 2-91 16</inkml:trace>
  <inkml:trace contextRef="#ctx0" brushRef="#br0" timeOffset="10687.9712">20845 8408 321 0,'-3'0'152'0,"-4"6"-55"15,2 2-36-15,-2 1-10 16,0-1-7-16,4 2-14 16,0-2-12-16,2 1-9 15,1-1-4-15,0 0-3 0,2-3 0 16,3 1-1-16,4-2 0 16,1-1 0-16,2-3 0 15,2 0-1-15,-1 0 2 16,0-2-1-16,1-6-2 15,0-2-5-15,-2-3-5 16,0-1-5-16,-4 1-16 0,-1 2 1 16,-3 3 16-16,-4 5 14 15,0 3-1-15,-1 0 4 16,-4 10 15-16,-1 2 3 16,3 1 0-16,0 2 1 15,3-1-10-15,0-1 8 0,7 0-7 16,7-2-5-16,3-2-2 15,3-1-2-15,3-3-2 16,2-1 2-16,-1-4-3 16,3 0 1-16,-3-2 0 15,-1-7-1-15,-3-4-6 0,-1-5-2 16,-3-3-5-16,-3-4-8 16,-3 0-11-16,-5 1-11 15,-2 1-22-15,-4 5 3 16,-2 4 56-16,-9 8 5 15,-3 3 18-15,-1 3 9 16,-2 1-7-16,3 8 4 0,0 1 11 16,5 2-4-16,3 0-11 15,2-2-8-15,4 0-7 16,1-2-1-16,0-2-2 16,5-2 4-16,3-1 8 0,2-3-1 15,3 0-7-15,2 0-3 16,1-6-2-16,4-1 1 15,-2-1 0-15,5-2-1 16,0 2-12-16,-3 0-8 16,-2 4-8-16,-3 3 2 15,-3 1 18-15,-2 6 4 0,-4 9 3 16,-2 1 0-16,-2 4 1 16,-2 1 0-16,0-2 14 15,0 0 14-15,-3-4-12 16,-4-3-4-16,1-4 1 15,-1-3 0-15,-2-4 3 0,0-1-2 16,2-4 3-16,0-7-5 16,1-3-5-16,3-4-4 15,3-3 3-15,3-1-3 16,12-1-2-16,7 0-1 16,9 1-1-16,4 3-5 0,5 4-12 15,0 3-11-15,-2 4 4 16,-4 5 16-16,-9 3 7 15,-6 1-12-15,-8 7-3 16,-4 1-21-16,-7-1-33 16,0-3-54-16,-7-3-275 0</inkml:trace>
  <inkml:trace contextRef="#ctx0" brushRef="#br0" timeOffset="11322.4287">21720 8418 485 0,'2'0'203'15,"-2"0"-183"-15,0-2 27 16,-9 1-23-16,-4 0-8 15,-2 1-12-15,-4 0-3 16,-2 0 2-16,2 4-2 16,-1 3-1-16,6 3 1 0,0 1-1 15,4 0 1-15,4 1-1 16,3-1-1-16,3 0 1 16,0 1-1-16,7-2-1 15,5 0-1-15,2-1 2 16,3-1 1-16,2-2 1 0,3-3-1 15,-1-1 0-15,4-3 0 16,-1-1-1-16,0-8 1 16,0-5-2-16,-3-7-2 15,-1-6 1-15,-3-6 2 16,-1-7 0-16,-4-5 1 16,-2-6-1-16,-3 0 1 0,-4 4 0 15,-3 5 0-15,0 12 4 16,-5 6 1-16,0 11-1 15,-3 9-1-15,5 5-2 16,0 5-3-16,2 9 2 0,1 5 0 16,0 4 1-16,0 2 0 15,0 2 2-15,0 1 0 16,-2 2 3-16,-1-1 4 16,2 2-1-16,-1-1 0 15,1 0-3-15,1-2-3 16,0-1-1-16,0-5 2 0,0-2-4 15,4-4 2-15,6-2-1 16,-3-2 0-16,3-2-7 16,0-2-33-16,0-4-45 15,0-2-268-15</inkml:trace>
  <inkml:trace contextRef="#ctx0" brushRef="#br0" timeOffset="12392.4244">19484 9006 572 0,'2'-2'49'0,"-2"0"10"0,0 1-1 16,0-1-11-16,-2 1-20 15,-7 1-14-15,-4 0 6 16,-2 0-5-16,-5 3 0 16,-2 5-1-16,0 2-3 0,-1 3-2 15,3 3-1-15,3 0-1 16,3 0-2-16,6 2-3 15,4 0 0-15,4-3 1 16,0 2-2-16,9-1 0 0,5-3 1 16,6-1 0-16,3-2-1 15,4-3-4-15,1-1-4 16,-2-3-8-16,-2-2 1 16,-1-1-2-16,-5 0-16 15,-4 0-10-15,-3-4-30 0,-5-3-69 16,-3-1-352-1</inkml:trace>
  <inkml:trace contextRef="#ctx0" brushRef="#br0" timeOffset="13673.3909">19761 8983 701 0,'0'8'25'0,"-7"0"-7"16,-7 5 37-16,-6 2-15 15,-4-1-13-15,-6-1-8 0,0 0-4 16,0-1-5-16,6-1-4 16,4-1-2-16,6 0-3 15,8 1 0-15,6-1-1 16,1-1 0-16,12 0-2 16,7-1-2-16,4-2-7 15,3-3 3-15,-1-1-5 0,-2-2 0 16,-3 0 5-16,-3-9 3 15,-4-4 1-15,0-4-2 16,-7-2-9-16,-2 1 3 16,-5 0-5-16,0 2 8 15,-7 4 8-15,-5 3-1 16,-5 2 2-16,2 3 6 0,-1 3 4 16,3 1 1-16,2 0-1 15,4 2 0-15,5 5-4 16,3 3-1-16,3 1 0 15,7 1-2-15,5-1-2 0,1 0 1 16,0-2-2-16,1-3 1 16,-1-2-1-16,-2-4 1 15,1 0 1-15,-4 0-1 16,1-4 0-16,-2-4 0 16,-1-2 0-16,0 0 0 0,0 0-1 15,0 2 0-15,-3 2-1 16,0 3-6-16,-1 3 0 15,-2 3-2-15,0 9 6 16,-1 2 1-16,0 4 1 16,-2 2 2-16,-1 0 0 15,0-2 7-15,-4 0 0 0,-2-3-4 16,-2-3 0-16,-1-2 0 16,1-4-1-16,-2-4 2 15,3 0-1-15,1-2 0 16,2 0-2-16,4-8 1 15,0-1-3-15,3-4 1 0,8-1-2 16,3-3-2-16,6-1-6 16,1-1-4-16,4 1-6 15,-2 2-6-15,-2 5 7 16,-2 5 15-16,-4 6 1 0,-4 2 1 16,-2 9 1-16,-4 3 1 15,-2 5 3-15,-2-1 4 16,-1 1 2-16,0-1-4 15,-1-2-4-15,-1-1 0 16,-3-3-2-16,3-3 1 16,1-3-1-16,-2-3 1 0,2-3 0 15,1 0 2-15,0-6 1 16,2-5-4-16,5-4 1 16,6-3-1-16,3-3-2 15,5-2-8-15,6-4-6 16,4 2 3-16,1 2-7 0,1 3-12 15,-4 6 15-15,-2 7 15 16,-6 7 4-16,-7 0 5 16,-4 12 2-16,-4 6 2 15,-5 1 9-15,-1 2-1 16,-1-1-3-16,-5-1-3 0,-1-1-6 16,1-2-4-16,2-3 0 15,1 0-2-15,2-4 0 16,1 0-1-16,0-1-11 15,1-2-18-15,7 0-28 16,1-3-81-16,1-2-365 0</inkml:trace>
  <inkml:trace contextRef="#ctx0" brushRef="#br0" timeOffset="14017.6316">20493 9074 744 0,'0'7'9'0,"0"4"-7"16,0 4 26-16,-3 4-4 15,-4 3-8-15,0 4-7 0,-1 2-1 16,-3 2 0-16,0 0 0 16,-2 0-3-16,1-1-2 15,0-1-2-15,-1-1 0 16,1-4 0-16,-3-3 0 16,4-2 0-16,0-5-1 15,-1-4-7-15,3-5-22 16,2-4-36-16,4-1-120 0</inkml:trace>
  <inkml:trace contextRef="#ctx0" brushRef="#br0" timeOffset="14357.6242">20453 9074 726 0,'0'-16'33'16,"0"0"-33"-16,8 1 3 16,3 1 16-16,3 3-12 0,2 3-6 15,3 5-2-15,-2 3 1 16,2 8 0-16,-2 8-1 16,-2 4-1-16,-1 1 1 0,-4 5 1 15,-4-3-1-15,-3 0 1 16,-3-3 0-16,-3-2 3 15,-10-2 5-15,-3-4-1 16,-6-4 4-16,-2-2 2 16,-4-5-4-16,0-1-6 0,-1-1-1 15,1-5-2-15,6-3-16 16,7 1-30-16,7-1-78 16,8 0-522-16</inkml:trace>
  <inkml:trace contextRef="#ctx0" brushRef="#br0" timeOffset="16258.7499">20830 9048 639 0,'0'0'38'0,"0"0"1"15,-5 0-5-15,-4 2 5 16,-4 3-20-16,-4 2-9 16,-3-2-1-16,0 4-5 15,0-2-2-15,2 3-2 0,5 0 1 16,5 1-2-16,7 0 1 15,1 2-2-15,6-2-8 16,9 0-3-16,2-2-7 16,2-1 18-16,-1-4 0 15,1-3-1-15,-3-1 2 0,-3-1 1 16,-1-9 1-16,-2-2 0 16,-1-3 0-16,-4-2 0 15,3 1 0-15,-6 0 0 16,1 3-2-16,-1 3-3 15,-2 4 3-15,0 5 0 0,0 1 0 16,0 7 1-16,0 4 1 16,0 3 0-16,1 3 0 15,-1 0 1-15,2 0-2 16,0-1 1-16,1-3-1 16,0-2 1-16,-3-3 0 15,2-4-1-15,-1-1 0 0,-1-3 2 16,0 0 0-16,1 0 0 15,-1-5-1-15,3-2 0 16,1-1 0-16,-1-1-1 16,4-3 0-16,1-1 1 15,4-1-1-15,1-1-2 0,1 0-8 16,1 0 1-16,-1 5 4 16,0 0 4-16,-1 6 1 15,-1 4 2-15,1 0 6 16,-2 2 5-16,1 6-5 15,1 1 0-15,-3 3-5 0,-1 1-1 16,-4 2-1-16,0 0 3 16,-2 0-2-16,-2 1 0 15,-1-2-1-15,0-2 1 16,-3-1-2-16,-3-3 0 16,-1-3 0-16,-1-1 2 0,0-4-1 15,-1 0 1-15,1 0-1 16,2-8 1-16,2 0-1 15,3-2 0-15,0-4 0 16,2 0 0-16,10 0-1 16,4-2 0-16,5-1 0 0,3 1-3 15,1 4-4-15,-1 1-3 16,-1 3 3-16,-4 3 5 16,-1 5 0-16,-5 0-16 15,-4 0-15-15,-3 5-42 16,1 1-67-16</inkml:trace>
  <inkml:trace contextRef="#ctx0" brushRef="#br0" timeOffset="16667.1901">21245 9192 702 0,'9'0'38'16,"3"0"-35"-16,3-3 24 16,0-1-13-16,3 0 2 15,-2-2-10-15,1-1-2 0,-3-3-1 16,3 0-1-16,-5-4 1 16,-3 0-3-16,-2 0 1 15,-5 2-2-15,-2 3-3 16,-9 2 3-16,-8 5-1 0,-5 2 2 15,-1 3-2-15,-3 7 2 16,3 4-1-16,4 3 2 16,5 1 1-16,4 1 2 15,9-1 1-15,1 1 0 16,7-2 1-16,6-2 3 0,5-2 1 16,3-2-2-16,1-2-6 15,0-4 0-15,-1-3-1 16,-1-2-1-16,-3 0-4 15,-2-8-18-15,-3-3-15 16,-2-4-78-16</inkml:trace>
  <inkml:trace contextRef="#ctx0" brushRef="#br0" timeOffset="17309.4796">22013 8857 655 0,'-4'1'9'0,"-3"1"26"15,0 3 12-15,-4 0-14 16,-2 4-13-16,0 2-7 15,-4 3 0-15,0 5-6 0,-4 4-2 16,0 5 1-16,-2 6-1 16,1 5 5-16,2 4-2 15,2 2-2-15,4 3-2 16,3-1-3-16,5 0 0 16,2-2 0-16,4-3 0 15,0-3 0-15,13-4-1 0,2-3-3 16,7-4-10-16,4-3-6 15,0-6-1-15,0-5-2 16,-2-6-18-16,-3-8-64 16,-4 0-316-16</inkml:trace>
  <inkml:trace contextRef="#ctx0" brushRef="#br0" timeOffset="17749.3868">22209 9088 771 0,'4'-1'12'0,"-3"1"-5"15,-1 3 1-15,0 8 12 16,0 5-4-16,-1 4-5 15,-4 4-5-15,-1 4-3 0,0 2-2 16,-2 0 2-16,2 1-2 16,-1 0 2-16,1-3 2 15,0-1-2-15,4-4-3 16,0-3 1-16,0-2-2 16,2-5-22-16,0-5-30 0,0-4-68 15,0-4-269-15</inkml:trace>
  <inkml:trace contextRef="#ctx0" brushRef="#br0" timeOffset="18077.9355">22309 9050 792 0,'13'-4'6'15,"2"-1"-6"-15,0 3 0 16,0 0 3-16,-1 1-1 16,-1 1-3-16,-1 0 1 15,-4 9-1-15,-1 4 0 16,-2 4 0-16,-1 3 1 0,-4 3-1 16,0 0 0-16,0-1 2 15,-10-3-2-15,-1-4 2 16,-6-4-1-16,-1-4 1 15,-4-5 0-15,-3-2 0 16,2 0 1-16,-1-7-2 0,4-3-1 16,4 0-28-16,5-2-56 15,8 0-164-15</inkml:trace>
  <inkml:trace contextRef="#ctx0" brushRef="#br0" timeOffset="18967.4803">22620 9073 700 0,'-3'-1'18'0,"-2"0"-14"0,-1 1 23 15,-5 0-3-15,1 3-11 16,-2 6-4-16,-3-1-5 15,2 4-2-15,0 1-2 16,3 0 1-16,3 1 0 0,3 0-1 16,3-1 0-16,1-2-4 15,1 0-3-15,4-4 2 16,4-1-1-16,1-3 0 16,2-3 2-16,-1 0 3 15,1-2 1-15,1-6 1 0,-1-4-1 16,-1-2 0-16,0-2 0 15,2-2 0-15,-3 0-6 16,-1 2-12-16,-2 3-10 16,-4 5 8-16,-3 7 18 15,0 1-1-15,0 8 2 0,-4 6 12 16,-2 3-1-16,-1 1 5 16,2 0 4-16,1-1-8 15,0-3-3-15,2-2-2 16,1-3-3-16,1-3-2 15,0-2 0-15,0-4 0 0,0 0 4 16,1 0 4-16,5-3-7 16,1-4-1-16,5-1 0 15,1-2-1-15,3-3-1 16,2 1-11-16,2-3-2 16,2 1-6-16,0 0-13 15,-2 2-9-15,-1 5-8 0,-5 3 29 16,0 4 19-16,-7 1 2 15,-3 10 2-15,-2 2 1 16,-2 4 12-16,0 1 5 16,-5-1 7-16,-2-1-2 15,-1-1-4-15,-3-4-4 0,1-2-5 16,0-3 0-16,1-2-2 16,0-3-3-16,4-1-3 15,-1 0-2-15,4 0 1 16,2-6-2-16,0 0 1 15,5-1-2-15,3-3 0 0,7-1-2 16,1-3-11-16,4 0-10 16,3-3-15-16,3 1 0 15,0-1 6-15,-1 3 6 16,-4 3 10-16,-3 5 10 16,-7 4 14-16,-5 2 10 0,-5 11-10 15,-1 4 22-15,0 5-6 16,-3 2 3-16,-1 0-1 15,-2-2-14-15,1-1-3 16,0-4-3-16,0-2-3 16,-2-4-1-16,0-3 0 0,3-2 0 15,-2-3-24-15,3-1-81 16,2-2-281-16</inkml:trace>
  <inkml:trace contextRef="#ctx0" brushRef="#br0" timeOffset="20728.6682">23224 9043 222 0,'0'0'441'0,"-5"0"-428"16,0 1 48-16,0-1-19 0,-2 0-18 15,0 1-16-15,4 5-5 16,-2 1 1-16,2 2 0 16,0 1-1-16,2 1-1 15,-1 0-2-15,2-2 1 16,0 0-1-16,0-3 0 16,0-1-1-16,3-2 1 0,1-3 0 15,4 0 1-15,1 0-2 16,1-3-1-16,1-2 2 15,3-4 0-15,1-2 0 16,2 1-3-16,-1-1-1 16,-2 1-1-16,-2 2 0 0,-4 2 2 15,-3 6 2-15,-3 0 0 16,-2 2-3-16,-3 10 3 16,-4 1 2-16,-1 4 5 15,1-2 0-15,3 2 2 16,3-1 0-16,1-2-4 0,3-3 1 15,6-1-3-15,4-2 1 16,3-2-1-16,0-3 1 16,1-2-2-16,3-1-1 15,-1 0 2-15,0-6-1 16,-2-4-1-16,3-3-4 0,-3-2-4 16,0-2-3-16,-2-2-10 15,-2 1-2-15,-4 3-21 16,-5 1-9-16,-2 5 41 15,-2 6 9-15,-6 3-2 16,-3 0 5-16,-2 1 10 16,-2 3 8-16,2 3 6 0,1 0-4 15,2-1 1-15,1 0-5 16,4-1-7-16,3 0-5 16,0-2 0-16,0 0-2 15,1 0 0-15,6-1 0 16,2-2-2-16,1 0 1 0,1 0-1 15,-1 0 1-15,1-1-1 16,-1-4 0-16,1-2-2 16,-1 0-4-16,0 1-5 15,-3 0-11-15,0 2 9 16,-4 4 11-16,-3 0 1 0,0 2-5 16,-2 7 8-16,-5 3 10 15,-1 2 8-15,1 2-3 16,0-2-2-16,1 0-1 15,1-1-5-15,3-2-5 16,2 0-3-16,0-3 0 0,0-1 0 16,6-2 0-16,3-1 1 15,3-1-2-15,0-3 0 16,4 0-8-16,1 0-2 16,2-6-4-16,0-5 0 15,-2-3-5-15,0-4-13 0,1-2-14 16,-5 0-18-16,-6 2-67 15,-3 1-66-15,-4 3 103 16,-4 3 92-16,-9 5 71 16,-3 3 36-16,-1 3-5 0,0 0-28 15,1 0-26 1,4 4-15-16,3 4-13 0,4 0-8 16,3 1-3-16,2 0-3 15,0-2-2-15,2 0 0 16,3-1 0-16,6-2 2 15,-3 0 5-15,1-2-6 16,4-2-1-16,0 0 0 0,2 0-1 16,2 0-1-16,3-5 1 15,0 2-2-15,-1 1-9 16,-2 0-9-16,-4 2 9 16,-2 2 1-16,-5 8 6 0,-5 2 1 15,-1 4 5-15,0 0 8 16,2-1 0-16,-2 1 2 15,-2-4 2-15,1-2 3 16,0-2-3-16,0-1-4 16,1-3-2-16,0-1-3 15,0 0-2-15,1-1 0 0,3 0-3 16,1 0 0-16,0 0-1 16,4-1-6-16,0 1-11 15,1-2-5-15,2 0-2 16,0 0 0-16,1 0 9 15,-1-3 1-15,2-2 2 0,-1-2 8 16,-1 1-9-16,-1 0-5 16,-2-3 16-16,-1 3 4 15,-3-2 1-15,2 1 4 16,-2-1 1-16,-2 0 3 16,1 1 4-16,0 1 2 15,-2 1 7-15,0 0-3 0,0 1-4 16,-1 2-7-16,2 1 0 15,-1-1-7-15,0 2-3 16,0 0 0-16,-1 0 0 16,2 0-2-16,0 0 0 15,-2 0-5-15,2-1 2 0,0 0-1 16,1 0-7-16,-1 1 7 16,2 0 5-16,-1-1 0 15,-3 1 0-15,3 0 1 0,-2 0 1 16,-2 0-1-1,0 0 1-15,0 0 0 0,0 0-1 16,0 0 0-16,0 0 0 16,0 0 0-16,-1 0 0 15,0 2-2-15,-1 2-13 16,0-1-26-16,2-2-55 16,0-1-301-16</inkml:trace>
  <inkml:trace contextRef="#ctx0" brushRef="#br0" timeOffset="21539.1787">24264 9059 583 0,'-14'-1'3'0,"0"-1"-4"0,1 2 4 16,-2 0 6-16,1 0 11 15,-1 1 4-15,0 2-5 16,0 3-1-16,0 0 12 15,2 2-3-15,1 2-3 16,3 3-6-16,0 1-7 16,5 3-1-16,1 0-5 0,1 1-4 15,2 0 1-15,0-3-2 16,0 0 2-16,2-3-2 16,1-4 0-16,2-2 1 15,-2-2-2-15,3-2-1 16,0-2 0-16,1 0-1 0,0-9 1 15,4-3 1-15,0-4 2 16,3-4-1-16,2-4 0 16,2-2 0-16,0-1 0 15,2-4 0-15,1-2 0 16,-1-6-1-16,-3 0-5 0,-4 1-3 16,-4 2 7-16,-5 5 2 15,-4 6 5-15,0 7 1 16,-8 6-6-16,0 3 0 15,1 1 2-15,0 3 4 16,2 0-3-16,3 2 2 0,0 3 0 16,2-1 2-16,0 1 0 15,0 0-4-15,2 0-4 16,2 0 2-16,2 2-1 16,0 0 1-16,-3 0-1 15,0 0 0-15,-1 3 1 0,-2 1-3 16,0 4 2-16,-2 6 0 15,-4 5 1-15,-3 6 5 16,2 5 7-16,-2 4-1 16,0 2-3-16,1-1-2 15,2 0 2-15,2-3-5 16,-1-3-3-16,4-5 0 0,0-2-1 16,1-3 1-16,1-3 0 15,1-2 0-15,7-2-2 16,4 0-10-16,0-1-12 15,4-4-25-15,-2-1-53 16,2-8-205-16</inkml:trace>
  <inkml:trace contextRef="#ctx0" brushRef="#br0" timeOffset="21834.6924">24473 8803 542 0,'5'-1'212'0,"5"1"-204"0,1 4 14 16,2 11-6-16,0 8-6 16,-2 10 2-16,0 8-3 15,-5 7-3-15,-5 2-5 16,-1 4 0-16,-9-1 3 0,-8-5-2 15,-5-4 0-15,-3-2-1 16,-2-6 0-16,-3-4 0 16,1-2 0-16,1-5-17 15,1-5-35-15,4-4-119 16</inkml:trace>
  <inkml:trace contextRef="#ctx0" brushRef="#br0" timeOffset="24465.9236">19079 9096 268 0,'0'-6'8'0,"0"-1"21"16,0 2-2-16,-1 0-11 0,-1-1-13 15,1 3-1-15,1-1 0 16,0 2 1-16,0 0-4 16,3 2-3-16,4 0 2 15,-1 0 2-15,-1 0 0 16,1 0 6-16,3 0 21 0,0 0 38 15,-1 0-10-15,1 0-10 16,3 0-6-16,-3-1-8 16,-2 0 0-16,0-1-12 15,-2 2 5-15,-4 0 0 16,-1-2 0-16,0 2-8 16,-6 0-11-16,-6 0 0 0,-4 0 4 15,-5 0-1-15,-2 0-4 16,-2 0-2-16,-3 0 0 15,0 0-2-15,1 0 1 16,3 1-1-16,2-1 0 16,2 0-3-16,6 0-15 0,5 0-17 15,3-1-16-15,5-1-28 16,1-1-132-16</inkml:trace>
  <inkml:trace contextRef="#ctx0" brushRef="#br0" timeOffset="24872.0207">18955 8905 616 0,'2'-5'23'0,"-1"1"7"0,-1 0 23 16,0 1-12-16,0 1-14 15,0 0-14-15,-3 2-8 16,-5 0-4-16,-3 3-1 16,-2 5 0-16,-3 3 2 0,1 5-2 15,-3 4 0-15,2 0 0 16,2 1 1-16,1 0-1 15,4-1 1-15,3-2-1 16,6-3 0-16,0-1 0 16,14-3-1-16,3-1 1 0,5-3 1 15,2-2-1-15,3-2-9 16,-1 0-9-16,-3-3-6 16,-1 0-21-16,-5 0-45 15,-4 0-212-15</inkml:trace>
  <inkml:trace contextRef="#ctx0" brushRef="#br0" timeOffset="25734.1748">18065 8883 573 0,'0'4'25'0,"0"1"19"16,0 1 12-16,0 1-12 15,0 0-19-15,0 1-11 0,0 2-5 16,0 0-3-16,0 2-1 15,-2 2-3-15,0 0-1 16,1 1-1-16,-1-1 1 16,-1 1 0-16,2-1-1 15,0-3-5-15,-1-1-13 0,1-2-11 16,1-2-31-16,-1-3-62 16,0-3-367-16</inkml:trace>
  <inkml:trace contextRef="#ctx0" brushRef="#br0" timeOffset="26382.3095">17865 8827 550 0,'-3'0'42'16,"0"0"-6"-16,2 0 23 16,1-3-1-16,0 2-28 15,3-2-13-15,6 1-11 16,5-1-3-16,5 0-1 15,2-1-1-15,6 0 0 0,4-1 0 16,0-1-1-16,2 0 2 16,0 0-3-16,-4-1 2 15,-4 2-1-15,-4 2-1 16,-6 0 2-16,-4 3-3 16,-5 0-9-16,-4 0-17 0,-2 2-23 15,0 1-55-15,-3 0-260 16</inkml:trace>
  <inkml:trace contextRef="#ctx0" brushRef="#br0" timeOffset="30842.068">19299 9935 205 0,'-1'1'385'16,"1"0"-389"-16,-1-1 42 0,1 0 29 16,0 1-23-16,0-1-20 15,0 0-3-15,0 0 3 16,0 0-2-16,0-1-6 16,5-2-14-16,1-5 3 15,4 2 0-15,3-3-1 0,2-4-4 16,0-1 1-16,4-3 0 15,1-2 0-15,0-1-1 16,1 0 0-16,-1 1 1 16,-3 2-1-16,-3 3 0 15,-2 2-1-15,-3 3 1 0,-2 2 0 16,-3-1 0-16,-2 2 0 16,-1 0 0-16,1-1 0 15,-2 0 0-15,0 0 0 16,0-1 0-16,1 1-1 15,-1 0-3-15,0 2-1 16,0 1 1-16,0 1 0 0,0 1 0 16,0 1-1-16,-3 1 1 15,-2-2 2-15,-3 1 2 16,-2-1 0-16,0-2 0 16,1-1 0-16,-1-1 0 15,2-1 2-15,2-1-2 0,1 0 0 16,1 1 1-16,4 2 0 15,0 0 0-15,0 3-1 16,0 2 0-16,0 0-1 16,0 5-1-16,0 5 1 0,0 2 1 15,0 3-1-15,-2 2 1 16,-4 2 0-16,-3 3 0 16,-1 2 3-16,0 4 0 15,-2 2-1-15,2 3 0 16,-1 0 0-16,1 2-2 15,1-1 1-15,0 0-1 0,0 0 1 16,-1-2 0-16,1 1-1 16,-4-1 0-16,-1 0 1 15,0-1 1-15,-3-1-2 16,-2-2 1-16,-2-2-1 16,2-2 0-16,-1-2 1 0,5-4 0 15,4-3 0-15,5-4 2 16,4-2-1-16,2-4 1 15,9-2-2-15,7-3 1 16,3 0-1-16,4-4-1 16,1-6 0-16,2-4-3 0,-1-5-1 15,-1-3 0-15,-5-2 0 16,-5-1 0-16,-3-1 1 16,-8 1 3-16,-3 2 0 15,-5 2 2-15,-6 3 2 16,-5 1 0-16,-2 3 4 0,2 3-4 15,-1 2 3-15,3 1-2 16,3 3-1-16,3 0-1 16,3 2-2-16,5 0 0 15,0-1 1-15,9-1-2 16,6 0-1-16,2-1 2 0,8-3-1 16,-1 0 0-16,4-1 0 15,0-2 0-15,1 1 1 16,-3-3 0-16,-2 2-1 15,-4 1 0-15,-3 2 0 16,-6 2 0-16,-4 3 0 0,-3 2-1 16,-4 2-13-16,0 0-18 15,-5 1-10-15,-2 2-21 16,0 1-139-16</inkml:trace>
  <inkml:trace contextRef="#ctx0" brushRef="#br0" timeOffset="31224.7084">19571 9898 693 0,'0'-3'64'0,"0"2"-23"15,-1 1-7-15,-8 0-13 16,-3 4-2-16,-3 2-9 15,2 4-4-15,0 0-2 0,3 1-2 16,3 0-2-16,4 1 0 16,4-1 1-16,0-1-2 15,9 0-8-15,4-3-7 16,2-2 3-16,2-3-9 16,-1-2 5-16,-1-1 7 0,-3-8 9 15,-1-3 1 1,-2-4 0-16,-3-3 1 0,-2-4-1 15,-2 0 0-15,-2 0 0 16,-1 3-11-16,-4 3-1 16,-3 8 5-16,-1 6 4 15,-1 3 2-15,1 5-1 0,3 6-8 16,3 2-75-16,2 2-214 16</inkml:trace>
  <inkml:trace contextRef="#ctx0" brushRef="#br0" timeOffset="31661.1488">19718 9878 694 0,'4'-5'54'0,"1"-1"-33"0,2 4 2 15,-1 1-16-15,6 1-3 16,1 0-5-16,0 4 1 16,1 4-1-16,2 3-1 0,-2 1 1 15,-3 1-1-15,0 1 1 16,-4 1 0-16,-4-1 1 16,-3 0 0-16,0-3-1 15,-6-1 1-15,-3-4 1 16,-3-1-1-16,-1-4 2 0,0-1 0 15,1 0-1-15,1-4 0 16,4-4 1-16,4 0-1 16,2-2 5-16,2 0 5 15,11-1-2-15,4-1-6 16,6-1-2-16,4 0 0 16,4-2-2-16,0 1 2 15,-1 2-1-15,-5 1-1 0,-5 3-13 16,-6 4-5-16,-8 2-15 15,-5 1-45-15,-2-1-119 16</inkml:trace>
  <inkml:trace contextRef="#ctx0" brushRef="#br0" timeOffset="32707.5489">20060 9975 750 0,'-2'-2'18'16,"2"-5"11"-16,0-1 5 15,0-1-5-15,3-3-15 16,6-2-11-16,2-3-2 0,4-5 0 16,3-2-1-16,4-5 0 15,1-1 0-15,1-2-1 16,2 0-2-16,-2-2 2 15,-2 2-2-15,-2 2-3 16,-5 1-1-16,-3 3-4 0,-5 7 4 16,-6 3 5-16,-1 7 1 15,-4 7 0-15,-9 2-1 16,-2 9-1-16,-1 9 2 16,-1 6-1-16,4 8 2 15,1 5 0-15,1 4 1 0,4 4-1 16,0 1 0-16,1-2 0 15,-1-4 0-15,-3-2 2 16,-1-4 0-16,-3-3-1 16,-2-5 0-16,1-2 1 15,0-4 2-15,1-4 1 16,4-5-3-16,3-3 0 16,3-6-1-16,4-2 1 0,0-1 5 15,5-9 2-15,6-4-7 16,6-4 0-16,1-3 0 15,3-3-1-15,2-3 0 16,1-2 0-16,4-1-1 0,-3 1 0 16,1 2 0-16,-3 4 0 15,-3 6-2-15,-1 6 0 16,-6 6 0-16,-1 5-2 16,-4 2 1-16,-2 8 0 15,-2 3 0-15,-4 1 0 16,0 1-8-16,-5-1 1 0,-7-1 3 15,-5-3 4-15,-3-3-1 16,-5-1 1-16,-1-3-1 16,0-1 4-16,3 1 0 15,3 1 0-15,6 1 0 0,6 0 0 16,8 5-1-16,0 0 3 16,10 3 4-16,5 3 0 15,1-1 4-15,3 3-1 16,-4-2 3-16,1 0-6 15,-3-2-1-15,-3-2-3 0,-2-3 0 16,-4-2-2 0,-1-3 1-16,0-2-3 0,-1-2-22 15,3 0-32-15,2-2-150 16</inkml:trace>
  <inkml:trace contextRef="#ctx0" brushRef="#br0" timeOffset="33043.4298">20740 9639 741 0,'3'6'18'0,"-2"4"-23"0,-1 5 21 15,-4 5 10-15,-12 6-9 16,-6 2-8-16,-5 6-3 16,-3 3-1-16,-2 1 1 15,2 0 1-15,2 1-2 16,8-2-3-16,6 0-1 16,6-1 0-16,6-3 2 0,2 0-3 15,9-5 0-15,5-3 0 16,5-4-3-16,3-7-16 15,5-3-8-15,1-8-35 16,4-3-146-16</inkml:trace>
  <inkml:trace contextRef="#ctx0" brushRef="#br0" timeOffset="33350.1016">21023 9666 550 0,'14'2'244'0,"5"3"-244"16,2 3 4-16,1 4 1 0,0 5 12 16,1 5-9-16,-3 4-5 15,-2 6-3-15,-5 5 1 16,-4 4 0-16,-7 3 0 15,-1 0-2-15,-6-1 2 16,-7-3-1-16,-6-4 0 16,0-5 3-16,-3-5-1 0,3-6-1 15,-1-5 1-15,3-5-8 16,4-5-50-16,4-4-170 16</inkml:trace>
  <inkml:trace contextRef="#ctx0" brushRef="#br0" timeOffset="34951.0004">19140 10775 565 0,'-1'1'68'0,"0"-1"-45"16,1 0 52-16,0 0-13 15,0 0-30-15,0-3-26 16,3-1-3-16,1-2 4 16,3-1 0-16,2-2-5 15,3-2-1-15,4-2 2 0,1-2 2 16,2-3 2-16,0-1-1 15,0-1-1-15,-1 0-1 16,-4 2-2-16,-3 3-1 16,-4 3 0-16,-5 6-2 0,-2 6 0 15,-1 0-3-15,-7 10 2 16,-2 7 1-16,-3 4 0 16,1 3 3-16,-1 3 3 15,1-1 2-15,1-2 2 16,3-3-4-16,1-3-1 15,3-5-1-15,1-2-2 0,3-4 1 16,0-4-1-16,4-1 1 16,5-2 1-16,1-2-1 15,5-5-2-15,0-4 0 16,4-3 0-16,2-3-2 16,0-1-3-16,3-5-6 0,0 1-5 15,0 1-1-15,-3 2-6 16,-3 4-1-16,-4 6 14 15,-4 5 8-15,-2 4-1 16,-6 2 1-16,-2 9 0 16,0 4 4-16,0 2 11 0,-7 1 5 15,0-1 3-15,0 0-5 16,0-1-5-16,0-3-4 16,0-1-1-16,0-4-3 15,3-1-1-15,0-4-1 16,1-1 1-16,1-1-1 0,2-1 1 15,0 0 2-15,0-3-3 16,3 0 0-16,0-2-2 16,1 1 1-16,-4 1 0 15,3 1-1-15,-2 1 1 16,-1 1-1-16,1 0-1 0,-1 0 2 16,0 0-1-16,0 0 1 15,0 0-1-15,0 0 2 16,0 0-1-16,0 0 0 15,0 0 0-15,0 0 0 16,0 0-21-16,0 0-19 0,0 0-8 16,2 0-37-16,1 0-42 15,-2 0-138-15</inkml:trace>
  <inkml:trace contextRef="#ctx0" brushRef="#br0" timeOffset="36014.4001">19445 10686 199 0,'3'0'111'0,"-1"0"-8"15,-1 0 12-15,-1 1-39 16,0 2-31-16,0 0-8 0,0-1-9 16,0 0-13-16,-3 0-5 15,0 1-5-15,0-3-2 16,1 1-3-16,1-1 1 15,0 1 0-15,1-1 0 16,-1 0-1-16,1 0 1 0,0 0 0 16,0 0 6-16,0 0 7 15,0 0-1-15,0 0-1 16,0 0-3-16,0 1 0 16,0-1-4-16,0 0-1 15,0 0-3-15,0 2-1 0,0-1 2 16,0 0-1-16,0 2 1 15,0-1-2-15,0 0 2 16,0 1 0-16,-1 0 2 16,0 0 0-16,1-1 1 15,0 1-1-15,-1 0 0 16,1-1-1-16,0-2 0 0,0 0 0 16,0 0-1-16,0 0 1 15,0 0 0-15,0 0-1 16,0 0-1-16,2 0 0 15,0-2 0-15,0 0-1 16,0-1 0-16,1 2 0 0,-1 0 0 16,-1 0 0-16,0 1 0 15,0 0-1-15,0-1 0 16,-1 1 1-16,0 0 0 16,0 0-1-16,1 0 2 0,-1 0-1 15,0-1 0-15,2 1 0 16,-2 0 0-16,0 0 0 15,0-1 0-15,0 1 0 16,0 0-1-16,0 0 0 16,0 4 1-16,0 0 0 0,-3 3-1 15,-2-1 1 1,-1 3 0-16,-2 1 0 0,-1 3 0 16,-2 2 1-16,-1 3 0 15,-2 2 0-15,0 4 3 16,-2 1 0-16,1 5-1 0,0 2-1 15,0 1-2-15,0 2 2 16,1 1-2-16,0-1 0 16,-3 1 0-16,2 0 0 15,-2 0 1-15,1-3-1 16,0-2 0-16,1-3 0 0,3-7 0 16,3-4 0-1,6-7 1-15,3-4 0 0,4-5-1 16,9-1 3-16,5-5-3 15,6-8-4-15,1-4 2 16,4-3 0-16,0-5-8 16,-2-3 4-16,-1 0 1 15,-6-1 2-15,-4 3 1 0,-5 2 1 16,-6 4 1-16,-4 4 0 16,-1 4 3-16,-3 2 3 15,-5 2 3-15,0 2 2 16,-2-1 0-16,-1 2-1 15,2 0-1-15,2 0-1 0,1 0 0 16,3 0-5-16,3 0-2 16,2 1 0-16,8-2-1 15,5 1-1-15,2-1-8 16,2 1-10-16,0-1-6 0,-2 0 4 16,-3-3 0-16,-6 1-10 15,-4-5-5-15,-4-5-44 16,0-5-175-16</inkml:trace>
  <inkml:trace contextRef="#ctx0" brushRef="#br0" timeOffset="36206.6433">19304 10351 784 0,'0'-2'60'0,"0"-2"-45"0,0 2 9 16,0 1-12-16,0 1-8 16,0 0-5-16,0 0-22 15,-3-1-49-15,-3-1-169 0</inkml:trace>
  <inkml:trace contextRef="#ctx0" brushRef="#br0" timeOffset="36776.0185">19888 10319 678 0,'2'5'27'0,"-2"0"12"16,0 3 10-16,-5 2-16 0,-6 1-7 15,-5 2-6-15,-6 3-1 16,-3 3-7-16,-4 3-4 15,1 3-5-15,1 4 2 16,-1 4-2-16,4 6-1 16,5 4 0-16,7 4-1 15,8 3 0-15,4 2 0 0,8 0 0 16,11-1 1-16,4-4-1 16,2-5-3-16,2-5-5 15,1-7-10-15,1-7-11 16,-2-8-11-16,1-7-44 15,-2-8-230-15</inkml:trace>
  <inkml:trace contextRef="#ctx0" brushRef="#br0" timeOffset="38520.1786">20188 10596 438 0,'-3'0'112'16,"1"0"-94"-16,-2 0 21 0,-2 0 9 15,-1 0-21-15,-5 3-2 16,0 0-6-16,-3 1-7 16,-1 0 0-16,1 1-1 15,-1 1 1-15,1 2 0 0,1 1 2 16,1 2-4-16,3 1-1 16,1 1 1-16,4 0-3 15,3 2-4-15,2 0-2 16,0 0-1-16,6-1 0 15,5 0 0-15,2-1-7 16,3-1-11-16,1-3 3 0,0-2 0 16,2-2 2-16,-1-3 1 15,0-2 2-15,-3 0 8 16,1-7 4-16,-2-5-1 16,2-5 4-16,-1-4 8 15,0-4-3-15,4-4-4 0,1-3-2 16,2-2-3-16,2-1 2 15,0-1-3-15,1 1 0 16,-1 2 0-16,-1 2 0 16,-5 4 0-16,-4 5 0 15,-4 6 0-15,-4 8 0 0,-6 6 0 16,0 2-7-16,-8 5 8 16,-3 6 5-16,-3 2 3 15,0 0 0-15,-2 1 0 16,1-2-1-16,1 0-1 15,0-2-1-15,4 0-4 16,3 0 0-16,0 1 0 0,3 0-2 16,3 3 0-16,1 3 1 15,0 2-1-15,0 2 4 16,3 1 1-16,-1 2 0 16,0 1-3-16,-2-1 0 0,0-3-1 15,-3 1 0-15,-4-4-1 16,-3-3 0-16,1-2 2 15,1-3-2-15,1-4 1 16,-1-1-1-16,4-2 1 16,3-3-1-16,1 0 0 15,3 0 1-15,5-2-3 0,5-4-2 16,4-2 0-16,0-1 0 16,4-2-13-16,0 0-2 15,1-1 5-15,-3 1-4 16,-2 3 5-16,-4 4 8 0,-5 4-1 15,0 0 4 1,-4 5 2-16,-4 5 4 0,0 3 11 16,2 0 1-16,-2 0-1 15,0-2 0-15,0 0 0 16,0-2-7-16,0-1-2 16,1-2-5-16,5-1 0 15,2-1 0-15,4 0-4 0,1-3-29 16,4-1-35-16,1 0-153 15</inkml:trace>
  <inkml:trace contextRef="#ctx0" brushRef="#br0" timeOffset="38770.1783">20659 10639 796 0,'-2'5'10'0,"2"0"0"16,0 3 20-16,0 1-15 15,0 2-9-15,0 1-5 16,1 1-1-16,-1 1 1 0,0 0-2 16,0-1-8-16,0-1-9 15,0-2-9-15,-2-1-9 16,1-5-32-16,0-4-100 15</inkml:trace>
  <inkml:trace contextRef="#ctx0" brushRef="#br0" timeOffset="38964.1802">20656 10500 777 0,'-9'-3'21'0,"6"0"-23"15,-1 3 2-15,3-1-6 16,1 1-106-16</inkml:trace>
  <inkml:trace contextRef="#ctx0" brushRef="#br0" timeOffset="39334.2832">20929 10296 504 0,'0'4'194'0,"0"3"-199"16,-2 3 30-16,-3 5 9 16,-4 2-7-16,1 3-11 15,-2 3-1-15,4 3-5 0,1 0-4 16,3 4-3-16,2 0-1 16,0 1 0-16,0 0-2 15,0-1 1-15,0 0-1 16,0-4 0-16,0-1 0 15,0-5 1-15,0-2-1 16,-5-3 1-16,1-3-1 0,-2-2 0 16,1-1-11-16,0-2-16 15,2-1-41-15,3-2-79 16</inkml:trace>
  <inkml:trace contextRef="#ctx0" brushRef="#br0" timeOffset="39918.2825">21063 10644 788 0,'-6'-4'13'0,"-2"2"17"16,-4 2 0-16,-1 0-13 15,-4 0-8-15,-2 3-7 0,-1 3 0 16,1 2-2-16,2 1 0 16,2 4 0-16,4-2 0 15,5 2-3-15,3 0-8 16,3-1-4-16,5 1-1 16,5-1 1-16,3-2-2 15,1-1 0-15,1-3 2 0,-1-2 6 16,0-5 1-16,-1 1 7 15,-2-3 1-15,-1-8 2 16,1-4 0-16,2-6 9 16,-2-5 0-16,2-3-1 0,1-4-3 15,0-2-2-15,0-1 1 16,1 0-4-16,-3 1 0 16,2 2-1-16,-3 5 1 15,-4 5-2-15,0 4-2 16,-5 8 1-16,-2 7 0 0,0 4 0 15,0 6-1-15,-1 9 2 16,-4 6-2-16,1 7 2 16,0 2 0-16,-1 5 4 15,1 1 4-15,1 0 3 16,0 0 1-16,2-4-2 16,-1-3-4-16,0-4 1 0,1-4-3 15,0-4-3-15,0-4 0 16,1-3-1-16,0-2-1 15,0-1-20-15,0-4-32 16,3-3-80-16</inkml:trace>
  <inkml:trace contextRef="#ctx0" brushRef="#br0" timeOffset="41476.5463">21439 10705 624 0,'1'0'63'0,"-1"0"-67"15,0 3 44-15,-3 3 10 16,-5 2-19-16,-1 3-12 16,1 3-6-16,-2 2-3 15,1 5-1-15,1 1-5 0,1 3-2 16,-1 3-1-16,1 0-1 15,1 2 1-15,-3-1 0 16,2-1 0-16,1-3-1 16,-2-5 1-16,2-4-1 15,1-5-8-15,2-4-20 16,3-4-15-16,0-3-75 16,1 0-151-16</inkml:trace>
  <inkml:trace contextRef="#ctx0" brushRef="#br0" timeOffset="41849.7769">21447 10655 731 0,'-2'-12'35'16,"2"-1"-13"-16,0 3 12 0,2 1-12 15,5 3-16-15,3 0-6 16,3 1-1-16,4 4 0 16,3-1 1-16,2 2-5 15,-1 0-4-15,1 7 4 16,-3 4 1-16,-1 0 4 0,-6 4 0 16,-4 1 0-16,-6 1-3 15,-2 1 2-15,-2 1 0 16,-11-2 1-16,-4-1 3 15,-4-1 4-15,-3-3-1 16,-3-1-1-16,0-4 0 16,0-2-5-16,-2-3 2 0,3-2-2 15,3 0-9-15,3 0-20 16,8-4-43-16,8-3-94 16</inkml:trace>
  <inkml:trace contextRef="#ctx0" brushRef="#br0" timeOffset="42290.2262">21725 10582 11 0,'3'0'762'16,"2"0"-755"-16,4 0 14 15,3 0-5-15,1 4-8 16,2 2-5-16,2 1-2 0,-2 3 0 16,1-1-1-16,-3 3 0 15,-2 2-1-15,-4 3 0 16,-4 1 0-16,-3 0 1 16,0 1 0-16,-2-3 0 15,-6-1 0-15,-2-2 1 0,0-6-1 16,-1-3 1-16,1-2 0 15,-1-2 0-15,0-1 1 16,2-7-1-16,2-1 1 16,3-3-2-16,4 2 1 15,0-3-1-15,3 1 0 0,7-1 0 16,5-1-1-16,3 0 1 16,4-1-2-16,1-1 2 15,1 2-6-15,-2 1-5 16,0 3-6-16,-5 2-13 15,-3 3-14-15,0 3-27 0,-3 1-102 16</inkml:trace>
  <inkml:trace contextRef="#ctx0" brushRef="#br0" timeOffset="42658.9577">22085 10634 715 0,'-11'0'44'16,"-2"0"-13"-16,-2 0 12 15,-2 0-17-15,0 1-11 0,0 7-9 16,0 1-3-16,4 4-3 16,1 1 1-16,3 1-2 15,3 0 2-15,4 0-3 16,2 0-8-16,0-1-3 15,5-1-7-15,7-3-1 0,-1-2-1 16,3-3-1-16,0-3 3 16,2-2 19-16,-2-4 1 15,3-7 3-15,-2-3-2 16,2-4 2-16,-1 0-1 16,-4 0 2-16,-3 2-3 0,-7 4-2 15,-2 4-1-15,-1 4-2 16,-9 4-1-16,-1 0-19 15,-2 2-65-15,2 2-166 16</inkml:trace>
  <inkml:trace contextRef="#ctx0" brushRef="#br0" timeOffset="43650.8292">22316 10581 625 0,'0'-1'79'16,"0"1"-71"-16,0 2 6 0,0 9 26 16,-6 2-14-16,2 1-9 15,-3 2-11-15,-4 0-3 16,1 0-2-16,0-2 1 15,-1-2-2-15,1-1 1 16,0-2 0-16,4-1-1 0,1 0-2 16,5-2-6-16,0 0-2 15,8 1 4-15,5-2 3 16,4 1 1-16,3-1-9 16,2-1-1-16,1-2 3 15,0-2 4-15,0 0 2 0,1-2 4 16,-3-9-1-16,0-2 0 15,-1-3 1-15,1-3 0 16,-4 2-1-16,-3 0 0 16,-4 2 0-16,-3 4-1 15,-5 3 1-15,-2 4 3 16,-7 3 1-16,-7 1 2 0,-4 0 1 16,-3 5 2-16,-1 2 2 15,2 4-1-15,1 0-5 16,6 3-1-16,3 1-2 15,6 1-1-15,5 0-1 16,-1 0 1-16,9-1 0 0,3-2 0 16,2-2 0-16,4-1 0 15,0-4-1-15,2-2 4 16,0-3-4-16,2-1 2 16,-2-4-1-16,2-7 0 15,1-4-1-15,-2-2-1 0,1-3-2 16,-1-2 0-16,0 1-3 15,-2 3-3-15,-5 3-4 16,-3 4 1-16,-2 7 7 16,-4 4 3-16,-5 0-2 15,0 9 0-15,-2 5 3 0,-3 3 1 16,-3 2 6-16,1-1 3 16,2 0-2-16,-2-1 0 15,3-3-3-15,1-4 0 16,0-1-1-16,3-4-1 15,-1-2-1-15,1-2 3 0,0-1 4 16,1 0 6-16,5-2-12 16,2-5 0-16,3-1-1 15,1-3-1-15,5-2 1 16,1-2-2-16,6-1-6 16,0-1-1-16,4 0-2 15,0 2 1-15,-1 3 3 0,-5 3-1 16,-2 5 0-16,-5 4 7 15,-7 2-1-15,-4 10-1 16,-4 4 0-16,-2 3 4 16,-6 2 5-16,-3 1 2 15,0 1 0-15,-2-4-3 0,1-3 2 16,2-3 0-16,1-2-4 16,1-5-2-16,1-3 1 15,-1-3-1-15,5 0 0 16,-1 0-27-16,4-9-55 15,0-2-295-15</inkml:trace>
  <inkml:trace contextRef="#ctx0" brushRef="#br0" timeOffset="44170.8102">23174 10340 598 0,'-1'3'76'15,"1"1"-75"-15,2 1 38 16,7 6 15-16,6 5-32 16,3 6-11-16,5 3-3 0,3 6-1 15,-1 5-4-15,0 6-1 16,-5 3-1-16,-6 3-1 16,-6 3 0-16,-6 0 0 15,-4-3 0-15,-12-5 0 16,-6-5-1-16,-6-6 0 0,-6-6-12 15,-1-7-25-15,0-7-74 16,0-5-384-16</inkml:trace>
  <inkml:trace contextRef="#ctx0" brushRef="#br0" timeOffset="45660.7182">23869 10352 583 0,'5'-3'4'0,"-1"0"31"0,-3 2 11 15,-1 0 6-15,-3 0-32 16,-7-1-10-16,-4 0 16 16,-5 0-10-16,-4-1-4 15,0-1-2-15,-2 1-2 16,3 1-2-16,2 2-1 15,5 0-3-15,5 0-1 0,7 9-1 16,3 2-2-16,4 4 2 16,10 2 0-16,8 2 0 15,3 1 0-15,-1 0-6 16,0 0 3-16,0-2-3 0,-7-3 0 16,-4 0 6-16,-6-1-1 15,-7 0 0-15,0-1 1 16,-12 1-1-16,-5-3 2 15,-4-1 1-15,-4-4 1 16,-4 1 0-16,-3-5-3 0,2-1 2 16,1-1-1-16,8 0 0 15,4 0 1-15,10 3-2 16,7 4-2-16,5 3 1 16,14 3 1-16,4 5-1 15,4 2-2-15,1 3 0 16,-2 2 2-16,-6 2 1 15,-6 0-1-15,-8-1 0 0,-6 1 2 16,-2-1 2-16,-13-2 6 16,-4-3-1-16,-4-4-2 15,-2-1-1-15,1-4 2 16,1-1 1-16,6-2-4 0,2 1-2 16,9 1-1-16,6 2-2 15,3 2 1-15,12 0-3 16,9 4-14-16,2-3-17 15,3-1-48-15,1-5-200 16</inkml:trace>
  <inkml:trace contextRef="#ctx0" brushRef="#br0" timeOffset="48760.9068">20448 11472 612 0,'5'-3'45'0,"-1"-1"25"0,-3 1-17 16,0 0-13-16,-1 1-9 16,0 0-15-16,-10 0-4 15,-2 1 0-15,-6 1-8 16,-6 0 1-16,-3 0-2 0,-4 0-1 16,1 8 0-16,3 0 0 15,2 3-1-15,7 1 0 16,6 1-1-16,5 2 1 15,4-1 0-15,3-3-1 0,3 1 0 16,6-4 0-16,4 0 0 16,1-2 1-16,2-2-1 15,0-1 0-15,0-1-2 16,1 0 1-16,-1 1 0 16,-2 1-3-16,-2 1 3 15,-1 3 0-15,-2 2 0 16,-4 1 0-16,-4 2 1 0,-1 1-1 15,-6-1 1-15,-6 0 1 16,-3-2 1-16,-5-2 1 16,-2-4 1-16,-3-1 0 15,2-2 1-15,-1-2-3 16,2 0 0-16,4 0-2 0,6-3 0 16,5-2-13-16,7 0-18 15,2 0-28-15,14-1-63 16,8 0-435-16</inkml:trace>
  <inkml:trace contextRef="#ctx0" brushRef="#br0" timeOffset="49233.4836">20539 11658 571 0,'-5'2'147'15,"-2"-2"-139"-15,1 0 54 16,-2 0-18-16,0 0-12 16,4-1-14-16,1-3-7 15,3 0-1-15,0-1-6 16,4-2-3-16,7 1 0 0,5-2-2 16,2-2 1-16,2-2-2 15,3-1-1-15,-4-1-2 16,-1-1 0-16,-5 1-2 15,-2 3 4-15,-8 1 2 16,-3 3 1-16,-8 5-2 0,-8 2 1 16,-5 0 0-16,-3 3 1 15,-1 7 0-15,0 4 2 16,3 2 5-16,7 1 0 16,3 2-1-16,11 0-2 15,1 0 0-15,10-1-1 0,7-1 0 16,3-2 0-16,2-3 0 15,2-2 1-15,-2-2 0 16,-2-4-3-16,-1-4 0 16,-3 0 1-16,-4-2-1 15,-2-6-1-15,-2-3-7 0,-1-2-13 16,0-1-25-16,3-3-68 16,-2 0-462-16</inkml:trace>
  <inkml:trace contextRef="#ctx0" brushRef="#br0" timeOffset="49639.5582">20965 11176 638 0,'3'11'22'0,"-2"2"-4"15,-1 3 39-15,-1-1-25 16,-8 1-4-16,-3-1-12 16,-1 1 0-16,-2 0 3 15,1 1-6-15,1 3-2 0,-2 3-2 16,3 2 3-1,2 4-4-15,0 4 1 0,2 1-2 16,-3 1-2-16,3-1 1 16,-2-1-4-16,-1-3 0 15,-1-4-1-15,0-3 0 16,0-4-1-16,2-3 1 16,3-4-2-16,2-4-9 0,4-2-17 15,1-5-25-15,8-1-47 16,5 0-282-16</inkml:trace>
  <inkml:trace contextRef="#ctx0" brushRef="#br0" timeOffset="49869.5436">21013 11476 771 0,'-9'1'28'0,"-3"-1"-21"16,-3 0 42-16,-5 0-19 16,-4 0-11-16,-2 0-9 15,0-1-8-15,0 1-2 0,6 0 0 16,5 2-2 0,4 5-33-16,4-2-42 0,7 2-160 15</inkml:trace>
  <inkml:trace contextRef="#ctx0" brushRef="#br0" timeOffset="50279.5469">20984 11540 804 0,'1'-2'18'0,"-1"2"14"15,0 0-4-15,0 6-11 16,-6 4 0-16,-1 3-9 16,-3 1-5-16,0 1 2 15,0 0-1-15,1-1-2 0,1-1-1 16,2-1 0 0,4-1-1-16,2-2 1 0,0-2-1 15,10-1 0-15,2-3 0 16,6-2-2-16,-1-1-3 15,3 0 2-15,0-6 2 16,0-2 2-16,1-3-1 16,0-3 1-16,-1-2-1 0,0-3 0 15,-1-2-1-15,-3 0-4 16,-3 1-4-16,-4 3 1 16,-4 4 2-16,-3 7 3 0,-2 4 1 15,0 2-2-15,-5 3-3 16,1 4-25-16,0 1-36 15,1-2-148-15</inkml:trace>
  <inkml:trace contextRef="#ctx0" brushRef="#br0" timeOffset="50592.9511">21278 11564 694 0,'7'0'117'16,"-4"0"-115"-16,-2 0 39 15,-1 1-9-15,0 2-13 16,-1 2-10-16,-5 1 1 16,-1 2-1-16,0 1-1 0,-2 0-4 15,4 1-2-15,-3 0-1 16,6 0-1-16,-2 1 1 15,3-1-1-15,1 0 1 16,0-2-1-16,0-1 0 16,0-1-7-16,0-2-10 15,1-1-10-15,-1-3-13 0,0 0-23 16,2 0-73-16</inkml:trace>
  <inkml:trace contextRef="#ctx0" brushRef="#br0" timeOffset="50794.9346">21285 11417 784 0,'-4'0'61'15,"2"-3"-62"-15,2 3 12 16,0 0 0-16,0 0-11 15,0 4-8-15,2 0-51 16,3 1-113-16</inkml:trace>
  <inkml:trace contextRef="#ctx0" brushRef="#br0" timeOffset="51413.2748">21502 11549 767 0,'2'0'7'16,"0"0"23"-16,-2 0 2 16,0 1-10-16,-3 2-20 0,-8 1 2 15,-3 0-1-15,-3 1 0 16,-4 1-2-16,0 0 0 15,0 1-1-15,1 2 1 16,3-1-1-16,4 2 0 0,5 0 0 16,6 0 0-16,2 3-3 15,5 0-4-15,9 2-2 16,2-2-1-16,4-1 4 16,-1-2 2-16,0-3 3 15,-2-3 2-15,-3-4-1 16,1 0 2-16,-4-8 10 0,1-6 3 15,-2-4-4-15,0-7 0 16,1-5-1-16,0-5-5 16,1-4-3-16,5-3-1 15,0-1-1-15,1 3 0 16,1 2-1-16,-3 8-3 0,-3 6-2 16,-4 10 3-16,-4 6 2 15,-5 8 0-15,0 3-13 16,-2 12 10-16,-7 6 3 15,-1 5 0-15,0 5 2 16,-1 4-1-16,3 0 1 16,1 1 1-16,2-3 3 0,1-2 1 15,0-3-1-15,4-3 0 16,0-1-1-16,0-3 0 16,0-2-1-16,1-2-1 15,4-2-1-15,0-2 0 16,0-1 0-16,-3-3-18 0,1-3-27 15,1-4-56-15,-3-2-357 16</inkml:trace>
  <inkml:trace contextRef="#ctx0" brushRef="#br0" timeOffset="51982.7937">22123 11300 660 0,'0'-2'47'0,"0"2"-23"16,-1 0 6-16,-7 8 8 15,-4 4-5-15,-3 5-12 16,-7 4-8-16,-3 4 6 16,-3 4-5-16,-1 3 0 0,2 4-2 15,1 1-1-15,5 1-4 16,6 1-2-16,4 2-2 15,6 1 3-15,5-1-3 16,0 0-1-16,10-2-1 16,4-2-1-16,3-5 1 15,2-6-1-15,0-4-5 16,-2-7-12-16,-3-5-25 0,-3-8-41 16,-1-2-166-16</inkml:trace>
  <inkml:trace contextRef="#ctx0" brushRef="#br0" timeOffset="53769.4353">22283 11587 509 0,'0'-5'156'16,"0"0"-121"-16,-2 2 24 0,-1 1-17 16,0 2-24-16,-4 0-9 15,0 0-1-15,0 7 3 16,-3 1 0-16,0 1-6 15,0 2 4-15,0 2-1 16,1 1 1-16,0 0-1 0,5 1-1 16,3 1-2-16,1-2-3 15,1 1 0-15,9-2-1 16,3-2 1-16,2-2-1 16,2-3-1-16,1-3 2 15,0-3-2-15,1 0 1 16,1-3-1-16,-2-4 1 0,3-3-1 15,-3-1 1-15,2-2-1 16,0 0 0-16,-3-2-3 16,0-1-5-16,-2 1-4 15,-2 2-5-15,-5 2 0 16,-4 2 3-16,-2 4 12 0,-2 3 0 16,0 2-1-16,-4 0-4 15,-2 0-20-15,2 4-28 16,1-2-64-16,1 2-403 15</inkml:trace>
  <inkml:trace contextRef="#ctx0" brushRef="#br0" timeOffset="54069.432">22602 11646 769 0,'0'6'2'0,"-3"1"44"15,-4 2-4-15,0 0-9 16,-3 0-10-16,2 1-8 0,-1-3-4 16,4 2-1-16,-3-1-4 15,4-2-3-15,0 2-2 16,2-1 0-16,0 0-1 15,2 0 0-15,0 0-2 0,0 0-12 16,0-1-13-16,0-2-22 16,0-2-37-16,0-2-140 15</inkml:trace>
  <inkml:trace contextRef="#ctx0" brushRef="#br0" timeOffset="54275.4361">22612 11425 672 0,'1'-1'128'16,"-1"-1"-103"-16,2 1 17 16,-2 1-15-16,0 0-19 15,-2 0-10-15,-4 0 2 16,4 4-8-16,-4-1-50 15,2-1-98-15</inkml:trace>
  <inkml:trace contextRef="#ctx0" brushRef="#br0" timeOffset="54887.5494">22825 11643 723 0,'1'0'16'0,"1"0"20"0,-2 0 14 15,0 0-22-15,0 0-15 16,-3 2-8-16,-3-1 2 16,-5 1 2-16,-2 2-4 15,-3-2-4-15,-2 3 1 0,0 0-2 16,1 1 0-1,2 0 0-15,3 2 1 0,4 0-1 16,4 3 0-16,4 0-1 16,1 1 0-16,9 1-2 15,3-1-5-15,2-1 4 16,2-1-1-16,-1-3-1 16,-2-3 3-16,-1-4 2 0,-1 0 3 15,-4-6-2-15,1-8 3 16,-3-4 1-16,-1-5 1 15,2-3-1-15,0-5-1 16,1-2-1-16,2-3-2 16,3 0 0-16,1 3-1 0,0 2-3 15,-3 5-1-15,2 8 2 16,-4 5 2-16,-2 7 1 16,-4 6-3-16,-2 0-1 15,-1 10 0-15,0 6 3 16,-7 6-1-16,-2 5 1 0,-2 1 2 15,0 2 1-15,-1 0 2 16,0 0 4-16,1 0 2 16,4-3-2-16,-1-1-2 15,5 0-3-15,2-2 1 0,1-1-3 16,0-2 0 0,0-4-1-16,0-4 1 0,0-2-4 15,0-5-26-15,3-3-32 16,3-3-80-16</inkml:trace>
  <inkml:trace contextRef="#ctx0" brushRef="#br0" timeOffset="55258.4278">23203 11461 646 0,'7'0'7'0,"0"0"6"0,2 0 35 16,-2 0-11-16,-1 4-15 15,1 4-12-15,-3 4-3 16,1 4 3-16,-1 6 3 15,1 4 2-15,-3 4-4 16,1 4-3-16,-3 2 0 0,0 1 2 16,0-2-2-16,-1-1-5 15,-5-3-1-15,-1-5-1 16,-3-5 0-16,-1-4 0 16,-3-6 0-16,-2-1-3 15,0-6-22-15,-1-3-46 0,1-1-303 16</inkml:trace>
  <inkml:trace contextRef="#ctx0" brushRef="#br0" timeOffset="57623.3259">20195 12290 534 0,'0'0'98'0,"-1"0"-70"16,1 0 46-16,-1 0-29 15,0 0-23-15,0 0-6 0,1 0-2 16,0 0-1-16,0 0-3 16,4-1-5-16,6 0-5 15,5-1 1-15,2-1-1 16,3-1 0-16,3-2 0 0,1-1 1 16,-1-4-1-1,-2-1 1-15,-1-3 0 0,-3-3-1 16,-6-3 2-16,-6-2-2 15,-5 1 0-15,0-1 0 16,-14 5-2-16,-6 5 0 0,-5 8-1 16,-5 5 3-1,0 9 0-15,1 10-3 0,4 6 3 16,5 5 3-16,4 2 4 16,7 0 2-16,9-1 3 15,0-2 0-15,6-2-2 16,8-2-3-16,4-4-1 15,2-6-1-15,3-3 0 0,2-5-1 16,1-3-1-16,-2-4-2 16,-1 0 0-16,0-1 0 15,-2-5-1-15,-4-1-4 16,-3 1-11-16,-1 1-7 0,-2 2-9 16,-2 3-20-16,-3 0-25 15,0 0-88-15</inkml:trace>
  <inkml:trace contextRef="#ctx0" brushRef="#br0" timeOffset="57938.571">20544 12212 777 0,'0'0'31'16,"0"-2"-18"-16,0 2 33 16,0 0-15-16,0 0-20 15,0 5-9-15,4 5-1 0,3 3-1 16,3 4 1-16,3 4-1 16,1 1 0-16,-1 1 0 15,-1-1 1-15,-2-3-1 16,0-3 0-16,-3-5 0 15,-4-3-3-15,1-3-4 16,-3-3-15-16,-1-1-13 0,0-1-35 16,0-1-108-16</inkml:trace>
  <inkml:trace contextRef="#ctx0" brushRef="#br0" timeOffset="58222.8481">20687 12209 673 0,'0'0'95'15,"0"0"-85"-15,-5 0 21 0,-2 6 8 16,-3 2-12-16,-3 3-9 16,-3 3-7-16,-1 3 0 15,0 1 0-15,-2 3-3 16,1 1-1-16,3 0-3 15,-1-1-1-15,2-2 0 0,-1 0-3 16,3-3 1-16,4-4 0 16,0-3-1-16,2 0-1 15,5-4-19-15,1-2-24 16,0-3-42-16,6 0-174 16</inkml:trace>
  <inkml:trace contextRef="#ctx0" brushRef="#br0" timeOffset="58849.3288">20828 12339 625 0,'-8'0'31'0,"-1"-2"18"16,1-2 18-16,1 1-35 16,3 0-6-16,1 0-8 0,3 1-5 15,0-1-6-15,7 1-5 16,3-2-2-16,5-2 0 16,2-1 1-16,0-1 0 15,0-3 0-15,0 0-1 16,-4-2 1-16,-3 0-2 0,-6 2 1 15,-4 0-2-15,-1 4 1 16,-12 3-2-16,-4 3 2 16,-4 1 1-16,-3 1-1 15,-1 9 0-15,0 2 0 16,3 4 4-16,4 1 1 16,4 4 3-16,6-1 3 0,7 2-5 15,1-1 0-15,9-2 0 16,4-2-1-16,6-1-1 15,2-4-2-15,2-3 1 16,0-3-1-16,0-3 0 16,-3-3 0-16,1 0-1 0,-4-8-6 15,-2-2-15-15,0-5-22 16,0-2-63-16,1-3-477 16</inkml:trace>
  <inkml:trace contextRef="#ctx0" brushRef="#br0" timeOffset="59207.3315">21197 12223 732 0,'0'-4'41'0,"0"0"-3"16,-5 1 2-16,-7 2-21 15,-4 1-10-15,-4 0-3 16,-3 0-2-16,1 8 1 16,1 2 1-16,3 2-4 0,5 2 0 15,6 1-2-15,5 1 1 16,2-1 0-16,2 0-1 16,8-1 2-16,4 0-1 15,4-3-1-15,-1-1 1 16,5-2 0-16,-1-3 0 0,1-3 0 15,-2-2-1-15,0 0 1 16,0 0-2-16,-2-7-10 16,-3-1-17-16,0-1-23 15,-2 0-66-15,-3 0-418 16</inkml:trace>
  <inkml:trace contextRef="#ctx0" brushRef="#br0" timeOffset="59769.3263">21853 12013 675 0,'1'-1'28'15,"-1"-1"19"-15,-2 2-18 16,-10 4-9-16,-2 6 3 16,-6 2-4-16,-4 4-5 15,-4 3-2-15,-1 3 0 0,1 3 1 16,-1 1-3-16,5 1-2 15,3 1-2-15,2 1-2 16,6 1-2-16,3 2 0 16,5 0-2-16,4 4 0 15,1 1 1-15,10 1 0 0,6-2-1 16,2-1-1-16,3-4-7 16,2-6-6-16,2-4-4 15,-1-6-11-15,1-9-13 16,-2-6-37-16,-1-2-128 15</inkml:trace>
  <inkml:trace contextRef="#ctx0" brushRef="#br0" timeOffset="60731.9128">22028 12161 714 0,'2'-7'20'0,"0"2"26"15,-2 3-10-15,1 1-12 16,-1 1-14-16,0 0-10 16,0 3-2-16,0 5 2 0,0 4 0 15,0 1 0-15,0 3 0 16,-1 4 5-16,-1 1 4 15,-1 3 0-15,-2 3 3 16,1 0-3-16,-2-1-2 16,-1 0-2-16,0-2-3 0,-1-3 0 15,1-2-2-15,-1-4 1 16,0-2 0-16,1-4-1 16,3-3 0-16,1-3-1 15,1-3 0-15,2 0-2 16,2-2-3-16,6-5-4 0,6-4 5 15,1-2 1-15,5-2 2 16,2-2 0-16,3 0 0 16,-1 0-2-16,2 4-1 15,-2 4-1-15,-3 4 2 16,-2 5 2-16,-4 1 0 0,-3 10 1 16,-4 3-1-16,-3 3 1 15,-3 1 0-15,-2 0-1 16,-2-1 2-16,-7-1 0 15,-2-2 2-15,-4-4 3 16,1-2 2-16,-5-6 0 0,0-2-2 16,-3 0-2-16,1-2-2 15,1-4-1-15,1-1-22 16,6-2-35-16,6 0-74 16,7 1-530-16</inkml:trace>
  <inkml:trace contextRef="#ctx0" brushRef="#br0" timeOffset="61222.4002">22385 12342 748 0,'2'-2'9'0,"-2"2"26"15,0 0-11-15,-6 2-11 16,-6 5 8-16,-2 3-13 0,-3 0-4 16,-2 1 2-16,0 1-2 15,4 1-2-15,3-2-2 16,3 2 0-16,3-2 0 16,5 0 0-16,1-2 0 0,3-1-1 15,5-2 0-15,5-3-1 16,1-1 2-16,1-2-1 15,1 0 1-15,0-6 0 16,0-3 1-16,0-4-1 16,-1-1 1-16,3 0-1 15,-4-3 1-15,-1 0-1 16,-3 4 0-16,-3 3-2 0,-2 4-1 16,-5 6 1-16,0 0-5 15,-3 8 4-15,-4 3 2 16,0 4 1-16,-3 0 1 15,1-1 4-15,3 0 3 16,1-1-3-16,0-2-3 0,5-3-1 16,0 0 1-16,0-1-1 15,0-2-4-15,8 2-15 16,4-3-32-16,3-3-95 16</inkml:trace>
  <inkml:trace contextRef="#ctx0" brushRef="#br0" timeOffset="61627.7068">22684 12273 757 0,'-6'-2'9'0,"-3"0"11"15,-3 1 7-15,0 1-9 16,1 0-9-16,-1 0-5 15,0 0-4-15,2 1 0 0,5 3 0 16,0 2 0-16,3-1-1 16,2 2-6-16,0-1 3 15,7 1 2-15,1-1 0 16,3 0 2-16,1-1 0 16,-1 0 1-16,-1-1 0 15,0 1-1-15,-2 0 0 0,-2 2 1 16,-3 1-1-16,-2 3 2 15,-1 2 0-15,0 0 0 16,-1 3-1-16,-5 0 0 0,0-2 0 16,-4 1-1-16,-2-4 1 15,-1-4 0-15,-1-1 1 16,-2-5-2-16,0-1 0 16,2 0-10-16,2-2-21 15,4-5-39-15,2-3-125 16</inkml:trace>
  <inkml:trace contextRef="#ctx0" brushRef="#br0" timeOffset="62126.7445">22894 12104 742 0,'3'-3'17'0,"-1"-1"4"16,-2 4 2-16,0 3-6 15,0 9-11-15,-2 5 7 16,-3 3-4-16,-4 6-2 16,0 5-1-16,-1 2-3 15,-1 1 4-15,-1 0 1 16,-1-1 1-16,-2-1-5 15,4-5 1-15,-1-2-4 0,1-5 0 16,3-3 0-16,1-4-1 16,4-5 1-16,1-2 0 15,2-5-1-15,0-1 2 16,0 0 3-16,7-5-5 0,3-3 0 16,0-3-1-16,5-1-3 15,0-3-4-15,2 0-1 16,-2 2-4-16,1 1 2 15,-5 4 0-15,1 6 6 16,-4 2 2-16,-1 2-1 16,-2 11 3-16,0 3 1 0,0 2 0 15,4 0 0-15,-3 1 0 16,2-2 0-16,2-1 0 16,1-1 0-16,-3-5-14 15,0-3-35-15,-3-6-80 16</inkml:trace>
  <inkml:trace contextRef="#ctx0" brushRef="#br0" timeOffset="62702.5004">23408 12315 646 0,'-10'0'86'15,"-5"-4"-80"-15,-2-3 40 16,-6 3-23-16,-3 0-11 0,0 0-4 16,1 4-4-16,5 0-2 15,6 1-1-15,6 7-2 16,7 2 0-16,1 3-4 15,9 1-3-15,5-1 1 16,5 1 4-16,2-4 2 0,0 0 0 16,0-2 2-16,-2-2-1 15,-3 0 0-15,-5 0 3 16,-2 1 4-16,-3 1 0 16,-5 3-2-16,-1 0-2 15,0 2 1-15,-9 0-2 0,-4 2 1 16,-2-2-2-16,-5-1 0 15,-1-3 0-15,-2-3 1 16,0-1-3-16,0-4 2 16,2-1-5-16,3 0-33 15,7-5-70-15,5-3-393 0</inkml:trace>
  <inkml:trace contextRef="#ctx0" brushRef="#br0" timeOffset="64408.8742">23433 12474 664 0,'7'0'100'16,"-2"0"-97"-16,4-3 45 16,1-3-19-16,1-1-14 0,4-4-6 15,2-1-4-15,3-3 2 16,2-5-2-16,0-3 3 15,3-5-2-15,0-4-4 16,1-4-1-16,0-4-1 16,0-4 1-16,0 0-1 0,-3 1-1 15,-4 4-3-15,-6 4-2 16,-6 11-3-16,-4 9 4 16,-3 10 2-16,-12 5-5 15,-4 10 6-15,-6 9 1 16,-2 6 0-16,0 5 1 15,0 2 0-15,2 1 0 0,2 3 3 16,2-2 2-16,4 2-2 16,2 0 0-16,4-2-1 15,0 0 2-15,-1-2-2 16,2-4 1-16,0-3-2 16,-2-7-1-16,2-2 2 0,-1-7-2 15,2-4 1-15,-2-5 0 16,6 0 2-16,1-2 0 15,1-6-1-15,0 0-1 16,10-3-1-16,4 0 0 16,3 0-3-16,6 0-4 0,2 2-6 15,0 0-1-15,-1 4 2 16,-1 3 6-16,-5 2 5 16,-3 0-1-16,-2 2 0 15,-4 5 1-15,-4-1 0 16,1 1 1-16,-3 0 0 0,3 0 1 15,-2 0 1-15,1-1 1 16,2-2-2-16,0 0 1 16,0-3 0-16,2-1 0 15,2 0 0-15,1 0-1 16,0-4 1-16,3-4-2 16,2-2 0-16,1 0 0 0,1-3 1 15,-1-2-1-15,1-3 1 16,-1 0-1-16,-4 1 0 15,-4 0 0-15,-6 3-2 16,-4 4 2-16,-4 5-6 0,-12 5 4 16,-5 0 0-16,-4 9 2 15,-1 5 3-15,1 5 4 16,4 0 1-16,2 1 0 16,6 0-2-16,6-2-3 15,5-2-1-15,2-1 0 0,0-3-1 16,10-2 0-16,2-2 1 15,4-2-1-15,0-2 1 16,2-4-2-16,1 0 1 16,1-2 0-16,2-5 0 15,0-5-1-15,1-3 0 16,2-1-4-16,-3-3 0 0,0-1-7 16,-4-1 1-16,-3 3 0 15,-5 3-2-15,-7 2 8 16,-3 4 3-16,-6 4-2 15,-5 4 3-15,-2 1 3 16,-2 0 1-16,1 6 2 0,3 3 4 16,1 1-5-16,2 2-2 15,3 0-2-15,1 1 0 16,3 0-1-16,1 1 0 16,0 1 0-16,1 1 1 15,-1 0-1-15,4 1-1 16,3-1-3-16,-1 0 0 0,4-5 2 15,0 1-1-15,0-6 0 16,1-3 6-16,-1-2-3 16,3-1 0-16,0-3 1 15,2-8 2-15,-1-4 2 0,3-3 1 16,2-5-1-16,0-5-3 16,1-4 0-16,2-3-2 15,0-3 0-15,-1-2 0 16,-1 1-3-16,-1 2-5 15,-4 3-4-15,-1 6-5 16,-6 7-6-16,-3 6 9 0,-5 8 13 16,0 7-2-16,-6 7-2 15,-4 11 3-15,-4 5 4 16,-1 5 4-16,0 4 8 16,-2 3 4-16,3-1-6 15,-1 1-3-15,1-1-1 0,3-3-1 16,0-2-4-16,2-1-2 15,2-4 0-15,2-1-1 16,0-3 1-16,2-3-1 16,3-2 1-16,0-3 0 15,0-5-1-15,3-3-2 0,4-4 1 16,2 0 0-16,0-2 0 16,1-7 1-16,3-5 1 15,-2-4-1-15,4-4 0 16,2-4 0-16,3-3 1 15,2-4-1-15,1-3 0 0,3 0-4 16,0 0-4-16,0 2-5 16,-1 4-5-16,-4 4 0 15,-2 5 4-15,-6 5 0 16,-4 6 12-16,-8 4 2 16,-1 6-1-16,-6 0-5 0,-6 6 8 15,-5 6 5-15,0 3 8 16,0 5 1-16,-1 3 1 15,3 4-5-15,0 1-4 16,2 1-3-16,3 2 0 16,0-2-2-16,1-2-1 15,4-1 0-15,0-3 1 0,4 0-2 16,1-4 1-16,0-2-1 16,4-2 1-16,6-2-1 15,3-2 0-15,0-4-2 16,2-1-18-16,0-4-18 15,-2-2-20-15,-1-3-114 0</inkml:trace>
  <inkml:trace contextRef="#ctx0" brushRef="#br0" timeOffset="66066.7816">19158 12673 135 0,'-2'-6'350'0,"-2"2"-325"15,2-1 62-15,0 3-9 16,1 1-18-16,1 1-24 16,0 0-13-16,0 0-8 15,0 0-3-15,0 1-3 16,7 4-2-16,3-1-1 0,4 0-4 15,1 1-1-15,-1 2 0 16,-2 0-1-16,-4 0 0 16,-3 3-1-16,-4-1 0 15,-1 4 1-15,-1-1 0 16,-8 0 0-16,-2 0 1 16,-1-3-1-16,-3 0 0 0,0-2 0 15,0-2 1-15,4-2-1 16,1 0 0-16,2-1 0 15,3 0 0-15,5-1 1 16,0 1-2-16,1 0 1 0,8-1-1 16,1 2 1-16,0 1 0 15,0 3-1-15,-1 2 0 16,-1 2 0-16,-3 4 1 16,-3 4-1-16,2 2 1 15,-4 2 0-15,0 1-1 16,0-1 1-16,-4-1 1 0,-1-3-1 15,-3-4 1-15,-1-2-4 16,-2-4-15-16,1-4-17 16,2-3-64-16,-3-2-198 15</inkml:trace>
  <inkml:trace contextRef="#ctx0" brushRef="#br0" timeOffset="66566.3839">18090 13500 578 0,'6'-4'9'0,"1"1"38"16,-3 0-23-16,2 3-21 15,-2 0-3-15,-1 0-1 16,0 2-7-16,-2 4 3 16,-1 2 1-16,0 0-3 15,0 1 3-15,0-2 4 0,0-1 0 16,0-1 1-16,0-1 6 15,-1-1 8-15,-1-1 1 16,0-1-8-16,0-1-8 16,2 0-62-16,0-7-432 15</inkml:trace>
  <inkml:trace contextRef="#ctx0" brushRef="#br0" timeOffset="67129.9136">18094 13455 639 0,'0'-16'32'15,"0"2"28"-15,-2 3-9 0,1 4-17 16,1 1-7-16,0 6-15 16,0 0-9-16,0 5-3 15,1 3 1-15,3 6 1 16,0 1-1-16,-1 1-1 0,1 3 1 15,-1 0-1 1,0 1 0-16,-3-1 0 0,0 1 1 16,0-1-1-16,-8 0-1 15,-1-1 0-15,0 0 0 16,1-1 1-16,0-2-1 16,2 0 1-16,3-2-1 0,3 0 1 15,0 2 0-15,1-2 0 16,5 2 0-16,4 2 0 15,0 3 0-15,1 1 0 16,0 5 0-16,0 0 0 16,-3 0 0-16,-2 0 0 0,-5-4 0 15,-1-3-1-15,-5-6 2 16,-7-1-1-16,-2-7 0 16,-3-1 0-16,1-4-25 15,3 0-73-15,5-8-372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5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 that A_1 + A_2 \ne A_2.</a:t>
            </a:r>
          </a:p>
          <a:p>
            <a:r>
              <a:rPr lang="en-US" smtClean="0"/>
              <a:t>   … why cannot this be A_1</a:t>
            </a:r>
          </a:p>
          <a:p>
            <a:r>
              <a:rPr lang="en-US" smtClean="0"/>
              <a:t>   …. If it is A_1, then there is flow of information from A_2 </a:t>
            </a:r>
            <a:r>
              <a:rPr lang="en-US" smtClean="0">
                <a:sym typeface="Wingdings" pitchFamily="2" charset="2"/>
              </a:rPr>
              <a:t> A_1, which violates the second condition</a:t>
            </a: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1157B-D8F2-466E-9D36-7C044B3BA07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Sec classes {P, W, M}</a:t>
            </a:r>
          </a:p>
          <a:p>
            <a:r>
              <a:rPr lang="en-US" smtClean="0">
                <a:sym typeface="Wingdings" pitchFamily="2" charset="2"/>
              </a:rPr>
              <a:t>PM, PW, MM, WW</a:t>
            </a:r>
          </a:p>
          <a:p>
            <a:r>
              <a:rPr lang="en-US" smtClean="0">
                <a:sym typeface="Wingdings" pitchFamily="2" charset="2"/>
              </a:rPr>
              <a:t>P+MM, P+WW, M+MM, W+WW</a:t>
            </a:r>
          </a:p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0A2DC-F495-4C18-863A-723F57303670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Basis for categorizations</a:t>
            </a:r>
          </a:p>
          <a:p>
            <a:r>
              <a:rPr lang="en-US" smtClean="0"/>
              <a:t>… based on number of lives …</a:t>
            </a:r>
          </a:p>
          <a:p>
            <a:r>
              <a:rPr lang="en-US" smtClean="0"/>
              <a:t>    …. Large number of lives endangered (Top Secret)</a:t>
            </a:r>
          </a:p>
          <a:p>
            <a:r>
              <a:rPr lang="en-US" smtClean="0"/>
              <a:t>    … lesser number of lives endangered (Secret)</a:t>
            </a:r>
          </a:p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B700C-41DF-488E-B54B-43025FCA7565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MAC – mandatory access control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74023-53C2-4226-962F-161CCCFD184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No: BLP is only concerned with subject</a:t>
            </a:r>
            <a:r>
              <a:rPr lang="en-US" baseline="0" dirty="0" smtClean="0"/>
              <a:t>s accessing objects. Does not concern with a file that changes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E7D50-3878-4DFC-9F31-C34C4BB1A93F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policy : </a:t>
            </a:r>
          </a:p>
          <a:p>
            <a:r>
              <a:rPr lang="en-US" baseline="0" dirty="0" smtClean="0"/>
              <a:t>NX bit : prevent execute from stack</a:t>
            </a:r>
          </a:p>
          <a:p>
            <a:r>
              <a:rPr lang="en-US" baseline="0" dirty="0" smtClean="0"/>
              <a:t>Code segment is made read-only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Authorization Tables:</a:t>
            </a:r>
          </a:p>
          <a:p>
            <a:r>
              <a:rPr lang="en-US" dirty="0" smtClean="0"/>
              <a:t>Matrices can</a:t>
            </a:r>
            <a:r>
              <a:rPr lang="en-US" baseline="0" dirty="0" smtClean="0"/>
              <a:t> get too big</a:t>
            </a:r>
            <a:r>
              <a:rPr lang="is-IS" baseline="0" dirty="0" smtClean="0"/>
              <a:t>….. </a:t>
            </a:r>
            <a:r>
              <a:rPr lang="en-US" baseline="0" dirty="0" smtClean="0"/>
              <a:t>S</a:t>
            </a:r>
            <a:r>
              <a:rPr lang="is-IS" baseline="0" dirty="0" smtClean="0"/>
              <a:t>ometimes roles (eg. TA, Faculty, student) will be preferred</a:t>
            </a:r>
          </a:p>
          <a:p>
            <a:r>
              <a:rPr lang="en-US" dirty="0" smtClean="0"/>
              <a:t>Also, instead of a</a:t>
            </a:r>
            <a:r>
              <a:rPr lang="en-US" baseline="0" dirty="0" smtClean="0"/>
              <a:t> matrix </a:t>
            </a:r>
            <a:r>
              <a:rPr lang="en-US" baseline="0" dirty="0" smtClean="0">
                <a:sym typeface="Wingdings"/>
              </a:rPr>
              <a:t> a table can be used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ACL 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Advantages : Suited</a:t>
            </a:r>
            <a:r>
              <a:rPr lang="en-US" baseline="0" dirty="0" smtClean="0"/>
              <a:t> when users can change their permissions for a file; also useful for centrally controlled policy</a:t>
            </a:r>
          </a:p>
          <a:p>
            <a:r>
              <a:rPr lang="en-US" baseline="0" dirty="0" smtClean="0"/>
              <a:t>Disadvantages : Becomes difficult to manage for large user population that is constantly changing, not suited when users want to delegate their work to another</a:t>
            </a:r>
          </a:p>
          <a:p>
            <a:r>
              <a:rPr lang="en-US" baseline="0" dirty="0" smtClean="0"/>
              <a:t>Difficult to find all files of a user, since it is distributed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Capabilities:</a:t>
            </a:r>
          </a:p>
          <a:p>
            <a:r>
              <a:rPr lang="en-US" baseline="0" dirty="0" smtClean="0"/>
              <a:t>Easy to delegate responsibility.</a:t>
            </a:r>
          </a:p>
          <a:p>
            <a:r>
              <a:rPr lang="en-US" baseline="0" dirty="0" smtClean="0"/>
              <a:t>For example “Ann” can create a certificate stating that she delegates to “Ted” all her activities from 4:00PM to 10:00PM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id to</a:t>
            </a:r>
            <a:r>
              <a:rPr lang="en-US" baseline="0" dirty="0" smtClean="0"/>
              <a:t> user name mapping stored in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passwd</a:t>
            </a:r>
            <a:endParaRPr lang="en-US" baseline="0" dirty="0" smtClean="0"/>
          </a:p>
          <a:p>
            <a:r>
              <a:rPr lang="en-US" baseline="0" dirty="0" smtClean="0"/>
              <a:t>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/shadow contains a hash of the password</a:t>
            </a:r>
          </a:p>
          <a:p>
            <a:r>
              <a:rPr lang="en-US" baseline="0" dirty="0" smtClean="0"/>
              <a:t>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/group contains all the groups this user is </a:t>
            </a:r>
            <a:r>
              <a:rPr lang="en-US" baseline="0" dirty="0" err="1" smtClean="0"/>
              <a:t>peresent</a:t>
            </a:r>
            <a:r>
              <a:rPr lang="en-US" baseline="0" dirty="0" smtClean="0"/>
              <a:t> in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of </a:t>
            </a:r>
            <a:r>
              <a:rPr lang="en-US" dirty="0" err="1" smtClean="0"/>
              <a:t>passwd</a:t>
            </a:r>
            <a:r>
              <a:rPr lang="en-US" dirty="0" smtClean="0"/>
              <a:t> file which</a:t>
            </a:r>
            <a:r>
              <a:rPr lang="en-US" baseline="0" dirty="0" smtClean="0"/>
              <a:t> changes the password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one can change their password</a:t>
            </a:r>
          </a:p>
          <a:p>
            <a:r>
              <a:rPr lang="en-US" baseline="0" dirty="0" smtClean="0"/>
              <a:t>However, passwords are stored in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/shadow, which is owned by root.</a:t>
            </a:r>
          </a:p>
          <a:p>
            <a:r>
              <a:rPr lang="en-US" baseline="0" dirty="0" smtClean="0"/>
              <a:t>So, how does this work?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Passwd</a:t>
            </a:r>
            <a:r>
              <a:rPr lang="en-US" baseline="0" dirty="0" smtClean="0"/>
              <a:t> have their </a:t>
            </a:r>
            <a:r>
              <a:rPr lang="en-US" baseline="0" dirty="0" err="1" smtClean="0"/>
              <a:t>setuid</a:t>
            </a:r>
            <a:r>
              <a:rPr lang="en-US" baseline="0" dirty="0" smtClean="0"/>
              <a:t> bit enabled.</a:t>
            </a:r>
          </a:p>
          <a:p>
            <a:r>
              <a:rPr lang="en-US" baseline="0" dirty="0" smtClean="0"/>
              <a:t>Thus, when run as from a regular user, the user would </a:t>
            </a:r>
            <a:r>
              <a:rPr lang="en-US" baseline="0" dirty="0" err="1" smtClean="0"/>
              <a:t>temporarlly</a:t>
            </a:r>
            <a:r>
              <a:rPr lang="en-US" baseline="0" dirty="0" smtClean="0"/>
              <a:t> run as root</a:t>
            </a:r>
          </a:p>
          <a:p>
            <a:r>
              <a:rPr lang="en-US" baseline="0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means that user cannot read the file or make a copy</a:t>
            </a:r>
          </a:p>
          <a:p>
            <a:r>
              <a:rPr lang="en-US" dirty="0" smtClean="0"/>
              <a:t>But the OS can read</a:t>
            </a:r>
            <a:r>
              <a:rPr lang="en-US" baseline="0" dirty="0" smtClean="0"/>
              <a:t> the file for special purposes</a:t>
            </a:r>
          </a:p>
          <a:p>
            <a:endParaRPr lang="en-US" baseline="0" dirty="0" smtClean="0"/>
          </a:p>
          <a:p>
            <a:r>
              <a:rPr lang="en-US" dirty="0" smtClean="0"/>
              <a:t>open(“/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”,</a:t>
            </a:r>
            <a:r>
              <a:rPr lang="en-US" baseline="0" dirty="0" smtClean="0"/>
              <a:t> ..)</a:t>
            </a:r>
          </a:p>
          <a:p>
            <a:endParaRPr lang="en-US" baseline="0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OS will do the following checks</a:t>
            </a:r>
          </a:p>
          <a:p>
            <a:r>
              <a:rPr lang="en-US" baseline="0" dirty="0" smtClean="0"/>
              <a:t>X permissions on /</a:t>
            </a:r>
          </a:p>
          <a:p>
            <a:r>
              <a:rPr lang="en-US" baseline="0" dirty="0" smtClean="0"/>
              <a:t>X permissions on /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R permissions on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passwd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Groups for Students of SSE</a:t>
            </a:r>
          </a:p>
          <a:p>
            <a:r>
              <a:rPr lang="en-US" baseline="0" dirty="0" smtClean="0"/>
              <a:t>Groups for </a:t>
            </a:r>
            <a:r>
              <a:rPr lang="en-US" baseline="0" dirty="0" err="1" smtClean="0"/>
              <a:t>Tas</a:t>
            </a:r>
            <a:r>
              <a:rPr lang="en-US" baseline="0" dirty="0" smtClean="0"/>
              <a:t> in IITM</a:t>
            </a:r>
          </a:p>
          <a:p>
            <a:r>
              <a:rPr lang="en-US" baseline="0" dirty="0" smtClean="0"/>
              <a:t>How would you create a file that is readable only by the </a:t>
            </a:r>
            <a:r>
              <a:rPr lang="en-US" baseline="0" dirty="0" err="1" smtClean="0"/>
              <a:t>Tas</a:t>
            </a:r>
            <a:r>
              <a:rPr lang="en-US" baseline="0" dirty="0" smtClean="0"/>
              <a:t> of SSE.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lang="en-US" sz="2400" smtClean="0"/>
              <a:t>Anyone with access can propagate information</a:t>
            </a:r>
          </a:p>
          <a:p>
            <a:r>
              <a:rPr lang="en-US" smtClean="0"/>
              <a:t>-</a:t>
            </a:r>
            <a:r>
              <a:rPr lang="en-US" smtClean="0">
                <a:sym typeface="Wingdings" pitchFamily="2" charset="2"/>
              </a:rPr>
              <a:t> for example…. </a:t>
            </a:r>
          </a:p>
          <a:p>
            <a:r>
              <a:rPr lang="en-US" smtClean="0">
                <a:sym typeface="Wingdings" pitchFamily="2" charset="2"/>
              </a:rPr>
              <a:t>Bob c</a:t>
            </a: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546C6-FDA6-41FD-9F9B-6E698EF4693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15-10-2018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15-10-2018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15-10-2018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Access Control</a:t>
            </a:r>
            <a:endParaRPr lang="en-US" sz="40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42411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Commands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B603E7-1BF8-477F-80D2-067941AD6DA6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1" y="1428751"/>
            <a:ext cx="3279775" cy="79295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00150"/>
            <a:ext cx="2362200" cy="197286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1" y="2571751"/>
            <a:ext cx="3660775" cy="73580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63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1" y="3543301"/>
            <a:ext cx="2962275" cy="73580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6629401" y="1657350"/>
            <a:ext cx="1730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Create an object</a:t>
            </a:r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6934201" y="2571750"/>
            <a:ext cx="18504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Confer ‘r’ right </a:t>
            </a:r>
          </a:p>
          <a:p>
            <a:r>
              <a:rPr lang="en-US" dirty="0">
                <a:solidFill>
                  <a:srgbClr val="0000CC"/>
                </a:solidFill>
              </a:rPr>
              <a:t>to a friend for the </a:t>
            </a:r>
          </a:p>
          <a:p>
            <a:r>
              <a:rPr lang="en-US" dirty="0">
                <a:solidFill>
                  <a:srgbClr val="0000CC"/>
                </a:solidFill>
              </a:rPr>
              <a:t>object</a:t>
            </a:r>
          </a:p>
        </p:txBody>
      </p: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6172200" y="3657601"/>
            <a:ext cx="24069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Owner can revoke </a:t>
            </a:r>
          </a:p>
          <a:p>
            <a:r>
              <a:rPr lang="en-US" dirty="0">
                <a:solidFill>
                  <a:srgbClr val="0000CC"/>
                </a:solidFill>
              </a:rPr>
              <a:t>Right from </a:t>
            </a:r>
            <a:r>
              <a:rPr lang="en-US" dirty="0" smtClean="0">
                <a:solidFill>
                  <a:srgbClr val="0000CC"/>
                </a:solidFill>
              </a:rPr>
              <a:t>an </a:t>
            </a:r>
            <a:r>
              <a:rPr lang="en-US" dirty="0">
                <a:solidFill>
                  <a:srgbClr val="0000CC"/>
                </a:solidFill>
              </a:rPr>
              <a:t>‘</a:t>
            </a:r>
            <a:r>
              <a:rPr lang="en-US" dirty="0" err="1">
                <a:solidFill>
                  <a:srgbClr val="0000CC"/>
                </a:solidFill>
              </a:rPr>
              <a:t>ex’friend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Implementation Aspects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1159" y="995401"/>
            <a:ext cx="1790549" cy="390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Capabilities</a:t>
            </a:r>
          </a:p>
          <a:p>
            <a:endParaRPr lang="en-US" sz="24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3A3BC-FF66-418D-A794-A255F41C8966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008" y="1500343"/>
            <a:ext cx="2768651" cy="212192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1397903"/>
            <a:ext cx="2876550" cy="3530204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332778" y="995401"/>
            <a:ext cx="2152797" cy="390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Access Control List</a:t>
            </a:r>
          </a:p>
          <a:p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1158" y="3991209"/>
            <a:ext cx="270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Capabilities : ticket</a:t>
            </a:r>
          </a:p>
          <a:p>
            <a:r>
              <a:rPr lang="en-US" dirty="0" smtClean="0"/>
              <a:t>ACL : My name is in the 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007" y="4774489"/>
            <a:ext cx="207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Railway 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</a:t>
            </a:r>
            <a:r>
              <a:rPr lang="en-US" dirty="0" err="1" smtClean="0"/>
              <a:t>vs</a:t>
            </a:r>
            <a:r>
              <a:rPr lang="en-US" dirty="0" smtClean="0"/>
              <a:t> 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Delegation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CAP: easily achieved</a:t>
            </a:r>
          </a:p>
          <a:p>
            <a:pPr marL="0" indent="0">
              <a:buNone/>
            </a:pPr>
            <a:r>
              <a:rPr lang="en-US" sz="1600" dirty="0" smtClean="0"/>
              <a:t>	For </a:t>
            </a:r>
            <a:r>
              <a:rPr lang="en-US" sz="1600" dirty="0"/>
              <a:t>example “Ann” can create a certificate stating that she delegates to </a:t>
            </a:r>
            <a:r>
              <a:rPr lang="en-US" sz="1600" dirty="0" smtClean="0"/>
              <a:t>“Ted</a:t>
            </a:r>
            <a:r>
              <a:rPr lang="en-US" sz="1600" dirty="0"/>
              <a:t>” all </a:t>
            </a:r>
            <a:r>
              <a:rPr lang="en-US" sz="1600" dirty="0" smtClean="0"/>
              <a:t>her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activities </a:t>
            </a:r>
            <a:r>
              <a:rPr lang="en-US" sz="1600" dirty="0"/>
              <a:t>from 4:00PM to 10:</a:t>
            </a:r>
            <a:r>
              <a:rPr lang="en-US" sz="1600" dirty="0" smtClean="0"/>
              <a:t>00PM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ACL: The owner of the file should add permissions to ensure delegation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Revocation</a:t>
            </a:r>
          </a:p>
          <a:p>
            <a:pPr marL="0" indent="0">
              <a:buNone/>
            </a:pPr>
            <a:r>
              <a:rPr lang="en-US" sz="1600" dirty="0" smtClean="0"/>
              <a:t>     ACL: Easily done, parse list for file, remove user / group from list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CAP:  Get capability back from process</a:t>
            </a:r>
            <a:br>
              <a:rPr lang="en-US" sz="1200" dirty="0" smtClean="0"/>
            </a:br>
            <a:r>
              <a:rPr lang="en-US" sz="1200" dirty="0" smtClean="0"/>
              <a:t>                  If one capability is used for multiple files, then revoke all  or nothing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Unix Security Mechanisms</a:t>
            </a:r>
            <a:endParaRPr lang="en-US" sz="40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33433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Security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Subject</a:t>
            </a:r>
            <a:r>
              <a:rPr lang="en-US" sz="1800" b="1" dirty="0">
                <a:solidFill>
                  <a:srgbClr val="800000"/>
                </a:solidFill>
              </a:rPr>
              <a:t>:</a:t>
            </a:r>
            <a:endParaRPr lang="en-US" sz="700" dirty="0" smtClean="0"/>
          </a:p>
          <a:p>
            <a:pPr lvl="1"/>
            <a:r>
              <a:rPr lang="en-US" sz="1400" dirty="0"/>
              <a:t>Users and </a:t>
            </a:r>
            <a:r>
              <a:rPr lang="en-US" sz="1400" dirty="0" smtClean="0"/>
              <a:t>groups</a:t>
            </a:r>
          </a:p>
          <a:p>
            <a:pPr lvl="1"/>
            <a:r>
              <a:rPr lang="en-US" sz="1400" dirty="0" smtClean="0"/>
              <a:t>special subject for the `root’ of the system</a:t>
            </a:r>
          </a:p>
          <a:p>
            <a:pPr lvl="1"/>
            <a:r>
              <a:rPr lang="en-US" sz="1400" dirty="0" smtClean="0"/>
              <a:t>processes that a user creates will have all your rights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b="1" dirty="0" smtClean="0">
                <a:solidFill>
                  <a:srgbClr val="800000"/>
                </a:solidFill>
              </a:rPr>
              <a:t>Objects: </a:t>
            </a:r>
            <a:r>
              <a:rPr lang="en-US" sz="1800" dirty="0" smtClean="0"/>
              <a:t>files, directories, sockets, process, process memory, file descriptors. The root owns a set of objects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 typical DAC configuration.</a:t>
            </a:r>
          </a:p>
          <a:p>
            <a:pPr lvl="1"/>
            <a:r>
              <a:rPr lang="en-US" sz="1400" dirty="0" smtClean="0"/>
              <a:t>Default rights given to users</a:t>
            </a:r>
          </a:p>
          <a:p>
            <a:pPr lvl="1"/>
            <a:r>
              <a:rPr lang="en-US" sz="1400" dirty="0" smtClean="0"/>
              <a:t>Users can transfer rights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Login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Login process </a:t>
            </a:r>
            <a:endParaRPr lang="en-US" sz="2400" dirty="0" smtClean="0"/>
          </a:p>
          <a:p>
            <a:pPr lvl="1"/>
            <a:r>
              <a:rPr lang="en-US" sz="2000" dirty="0" smtClean="0"/>
              <a:t>Started </a:t>
            </a:r>
            <a:r>
              <a:rPr lang="en-US" sz="2000" dirty="0"/>
              <a:t>at boot time (runs as ‘root’) </a:t>
            </a:r>
          </a:p>
          <a:p>
            <a:pPr lvl="1"/>
            <a:r>
              <a:rPr lang="en-US" sz="2000" dirty="0" smtClean="0"/>
              <a:t>Takes </a:t>
            </a:r>
            <a:r>
              <a:rPr lang="en-US" sz="2000" dirty="0"/>
              <a:t>username and password </a:t>
            </a:r>
            <a:endParaRPr lang="en-US" sz="2400" dirty="0"/>
          </a:p>
          <a:p>
            <a:pPr lvl="1"/>
            <a:r>
              <a:rPr lang="en-US" sz="2000" dirty="0" smtClean="0"/>
              <a:t>Applies </a:t>
            </a:r>
            <a:r>
              <a:rPr lang="en-US" sz="2000" dirty="0"/>
              <a:t>crypt() to password with stored salt </a:t>
            </a:r>
            <a:endParaRPr lang="en-US" sz="2400" dirty="0"/>
          </a:p>
          <a:p>
            <a:pPr lvl="1"/>
            <a:r>
              <a:rPr lang="en-US" sz="2000" dirty="0" smtClean="0"/>
              <a:t>Compares </a:t>
            </a:r>
            <a:r>
              <a:rPr lang="en-US" sz="2000" dirty="0"/>
              <a:t>to value in /</a:t>
            </a:r>
            <a:r>
              <a:rPr lang="en-US" sz="2000" dirty="0" err="1"/>
              <a:t>etc</a:t>
            </a:r>
            <a:r>
              <a:rPr lang="en-US" sz="2000" dirty="0" smtClean="0"/>
              <a:t>/shadow </a:t>
            </a:r>
            <a:r>
              <a:rPr lang="en-US" sz="2000" dirty="0"/>
              <a:t>for that user </a:t>
            </a:r>
            <a:endParaRPr lang="en-US" sz="2400" dirty="0"/>
          </a:p>
          <a:p>
            <a:r>
              <a:rPr lang="en-US" sz="2400" dirty="0"/>
              <a:t>Starts process for user </a:t>
            </a:r>
          </a:p>
          <a:p>
            <a:pPr lvl="1"/>
            <a:r>
              <a:rPr lang="en-US" sz="1800" dirty="0" smtClean="0"/>
              <a:t>Executes </a:t>
            </a:r>
            <a:r>
              <a:rPr lang="en-US" sz="1800" dirty="0"/>
              <a:t>file specified as login in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passwd</a:t>
            </a:r>
            <a:r>
              <a:rPr lang="en-US" sz="1800" dirty="0"/>
              <a:t> </a:t>
            </a:r>
            <a:endParaRPr lang="en-US" sz="2400" dirty="0"/>
          </a:p>
          <a:p>
            <a:pPr lvl="1"/>
            <a:r>
              <a:rPr lang="en-US" sz="2000" dirty="0" smtClean="0"/>
              <a:t>Identity </a:t>
            </a:r>
            <a:r>
              <a:rPr lang="en-US" sz="2000" dirty="0"/>
              <a:t>(</a:t>
            </a:r>
            <a:r>
              <a:rPr lang="en-US" sz="2000" dirty="0" err="1"/>
              <a:t>uid</a:t>
            </a:r>
            <a:r>
              <a:rPr lang="en-US" sz="2000" dirty="0"/>
              <a:t>, </a:t>
            </a:r>
            <a:r>
              <a:rPr lang="en-US" sz="2000" dirty="0" err="1"/>
              <a:t>gid</a:t>
            </a:r>
            <a:r>
              <a:rPr lang="en-US" sz="2000" dirty="0"/>
              <a:t>, groups) is set by </a:t>
            </a:r>
            <a:r>
              <a:rPr lang="en-US" sz="2000" dirty="0" smtClean="0"/>
              <a:t>login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28880" y="2434680"/>
              <a:ext cx="2410920" cy="2599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560" y="2421000"/>
                <a:ext cx="2438280" cy="26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Each user represented by a user ID and group ID</a:t>
            </a:r>
          </a:p>
          <a:p>
            <a:r>
              <a:rPr lang="en-US" sz="2000" dirty="0" smtClean="0"/>
              <a:t>UID = 0 is root permissions</a:t>
            </a:r>
          </a:p>
          <a:p>
            <a:r>
              <a:rPr lang="en-US" sz="2000" dirty="0" err="1" smtClean="0"/>
              <a:t>setuid</a:t>
            </a:r>
            <a:r>
              <a:rPr lang="en-US" sz="2000" dirty="0" smtClean="0"/>
              <a:t>(user ID) </a:t>
            </a:r>
            <a:r>
              <a:rPr lang="en-US" sz="2000" dirty="0" smtClean="0">
                <a:sym typeface="Wingdings"/>
              </a:rPr>
              <a:t>set the user id of a process. Can be executed only by processes with UID = 0</a:t>
            </a:r>
          </a:p>
          <a:p>
            <a:pPr lvl="1"/>
            <a:r>
              <a:rPr lang="en-US" sz="1600" dirty="0">
                <a:sym typeface="Wingdings"/>
              </a:rPr>
              <a:t>Allows a program to execute with the privileges of the owner of the file</a:t>
            </a:r>
            <a:r>
              <a:rPr lang="en-US" sz="1600" dirty="0" smtClean="0">
                <a:sym typeface="Wingdings"/>
              </a:rPr>
              <a:t>.</a:t>
            </a:r>
          </a:p>
          <a:p>
            <a:r>
              <a:rPr lang="en-US" sz="2000" dirty="0" err="1" smtClean="0">
                <a:sym typeface="Wingdings"/>
              </a:rPr>
              <a:t>setgid</a:t>
            </a:r>
            <a:r>
              <a:rPr lang="en-US" sz="2000" dirty="0" smtClean="0">
                <a:sym typeface="Wingdings"/>
              </a:rPr>
              <a:t>(group </a:t>
            </a:r>
            <a:r>
              <a:rPr lang="en-US" sz="2000" dirty="0" err="1" smtClean="0">
                <a:sym typeface="Wingdings"/>
              </a:rPr>
              <a:t>iD</a:t>
            </a:r>
            <a:r>
              <a:rPr lang="en-US" sz="2000" dirty="0" smtClean="0">
                <a:sym typeface="Wingdings"/>
              </a:rPr>
              <a:t>)  set the group id of a process</a:t>
            </a:r>
            <a:endParaRPr lang="en-US" sz="24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/ </a:t>
            </a:r>
            <a:r>
              <a:rPr lang="en-US" dirty="0" err="1" smtClean="0"/>
              <a:t>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ym typeface="Wingdings"/>
              </a:rPr>
              <a:t>used </a:t>
            </a:r>
            <a:r>
              <a:rPr lang="en-US" sz="2000" dirty="0">
                <a:sym typeface="Wingdings"/>
              </a:rPr>
              <a:t>to elevate </a:t>
            </a:r>
            <a:r>
              <a:rPr lang="en-US" sz="2000" dirty="0" smtClean="0">
                <a:sym typeface="Wingdings"/>
              </a:rPr>
              <a:t>privileges</a:t>
            </a:r>
            <a:endParaRPr lang="en-US" sz="2000" dirty="0">
              <a:sym typeface="Wingdings"/>
            </a:endParaRPr>
          </a:p>
          <a:p>
            <a:pPr lvl="1"/>
            <a:r>
              <a:rPr lang="en-US" sz="1800" dirty="0">
                <a:sym typeface="Wingdings"/>
              </a:rPr>
              <a:t>If permitted, switches </a:t>
            </a:r>
            <a:r>
              <a:rPr lang="en-US" sz="1800" dirty="0" err="1">
                <a:sym typeface="Wingdings"/>
              </a:rPr>
              <a:t>uid</a:t>
            </a:r>
            <a:r>
              <a:rPr lang="en-US" sz="1800" dirty="0">
                <a:sym typeface="Wingdings"/>
              </a:rPr>
              <a:t> of a process to 0 temporarily</a:t>
            </a:r>
          </a:p>
          <a:p>
            <a:pPr lvl="1"/>
            <a:r>
              <a:rPr lang="en-US" sz="1800" dirty="0">
                <a:sym typeface="Wingdings"/>
              </a:rPr>
              <a:t>Remove variables that control dynamic </a:t>
            </a:r>
            <a:r>
              <a:rPr lang="en-US" sz="1800" dirty="0" smtClean="0">
                <a:sym typeface="Wingdings"/>
              </a:rPr>
              <a:t>linking</a:t>
            </a:r>
          </a:p>
          <a:p>
            <a:pPr lvl="1"/>
            <a:r>
              <a:rPr lang="en-US" sz="1800" dirty="0" smtClean="0">
                <a:sym typeface="Wingdings"/>
              </a:rPr>
              <a:t>Ensure that timestamp directories (/</a:t>
            </a:r>
            <a:r>
              <a:rPr lang="en-US" sz="1800" dirty="0" err="1" smtClean="0">
                <a:sym typeface="Wingdings"/>
              </a:rPr>
              <a:t>var</a:t>
            </a:r>
            <a:r>
              <a:rPr lang="en-US" sz="1800" dirty="0" smtClean="0">
                <a:sym typeface="Wingdings"/>
              </a:rPr>
              <a:t>/lib/</a:t>
            </a:r>
            <a:r>
              <a:rPr lang="en-US" sz="1800" dirty="0" err="1" smtClean="0">
                <a:sym typeface="Wingdings"/>
              </a:rPr>
              <a:t>sudo</a:t>
            </a:r>
            <a:r>
              <a:rPr lang="en-US" sz="1800" dirty="0" smtClean="0">
                <a:sym typeface="Wingdings"/>
              </a:rPr>
              <a:t>) are only writeable by root </a:t>
            </a:r>
            <a:endParaRPr lang="en-US" sz="1800" dirty="0">
              <a:sym typeface="Wingdings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55" y="2871986"/>
            <a:ext cx="7137400" cy="981075"/>
          </a:xfrm>
          <a:prstGeom prst="rect">
            <a:avLst/>
          </a:prstGeom>
          <a:ln>
            <a:solidFill>
              <a:srgbClr val="660066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30289" y="3087932"/>
            <a:ext cx="45905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8199" y="3757013"/>
            <a:ext cx="45905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152" y="1418236"/>
            <a:ext cx="6245248" cy="2585323"/>
          </a:xfrm>
          <a:prstGeom prst="rect">
            <a:avLst/>
          </a:prstGeom>
          <a:solidFill>
            <a:srgbClr val="CCFFCC"/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passwd</a:t>
            </a:r>
            <a:r>
              <a:rPr lang="en-US" dirty="0" smtClean="0"/>
              <a:t> is a command by which a user can change his/her password. Thus runs with user’s </a:t>
            </a:r>
            <a:r>
              <a:rPr lang="en-US" dirty="0" err="1" smtClean="0"/>
              <a:t>uid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passwords are stored in encrypted form in /</a:t>
            </a:r>
            <a:r>
              <a:rPr lang="en-US" dirty="0" err="1" smtClean="0"/>
              <a:t>etc</a:t>
            </a:r>
            <a:r>
              <a:rPr lang="en-US" dirty="0" smtClean="0"/>
              <a:t>/shadow and thus is owned by the root.</a:t>
            </a:r>
          </a:p>
          <a:p>
            <a:endParaRPr lang="en-US" dirty="0"/>
          </a:p>
          <a:p>
            <a:r>
              <a:rPr lang="en-US" dirty="0" smtClean="0"/>
              <a:t>Thus </a:t>
            </a:r>
            <a:r>
              <a:rPr lang="en-US" dirty="0" err="1" smtClean="0"/>
              <a:t>passwd</a:t>
            </a:r>
            <a:r>
              <a:rPr lang="en-US" dirty="0" smtClean="0"/>
              <a:t> will modify the shadow file</a:t>
            </a:r>
          </a:p>
          <a:p>
            <a:endParaRPr lang="en-US" dirty="0"/>
          </a:p>
          <a:p>
            <a:r>
              <a:rPr lang="en-US" dirty="0" smtClean="0"/>
              <a:t>How can a user process modify a file owned by the root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6" y="3216311"/>
            <a:ext cx="1320662" cy="1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856844" cy="36649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Operations for a file</a:t>
            </a:r>
          </a:p>
          <a:p>
            <a:pPr lvl="1"/>
            <a:r>
              <a:rPr lang="en-US" sz="1800" dirty="0" smtClean="0"/>
              <a:t>Create</a:t>
            </a:r>
          </a:p>
          <a:p>
            <a:pPr lvl="1"/>
            <a:r>
              <a:rPr lang="en-US" sz="1800" dirty="0" smtClean="0"/>
              <a:t>Read</a:t>
            </a:r>
          </a:p>
          <a:p>
            <a:pPr lvl="1"/>
            <a:r>
              <a:rPr lang="en-US" sz="1800" dirty="0" smtClean="0"/>
              <a:t>Write</a:t>
            </a:r>
          </a:p>
          <a:p>
            <a:pPr lvl="1"/>
            <a:r>
              <a:rPr lang="en-US" sz="1800" dirty="0" smtClean="0"/>
              <a:t>Execute (does this imply read?)</a:t>
            </a:r>
          </a:p>
          <a:p>
            <a:pPr lvl="1"/>
            <a:r>
              <a:rPr lang="en-US" sz="1800" dirty="0" smtClean="0"/>
              <a:t>Ownership (</a:t>
            </a:r>
            <a:r>
              <a:rPr lang="en-US" sz="1800" dirty="0" err="1" smtClean="0"/>
              <a:t>chown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Change permissions </a:t>
            </a:r>
          </a:p>
          <a:p>
            <a:pPr lvl="1"/>
            <a:r>
              <a:rPr lang="en-US" sz="1800" dirty="0" smtClean="0"/>
              <a:t>Change group (</a:t>
            </a:r>
            <a:r>
              <a:rPr lang="en-US" sz="1800" dirty="0" err="1" smtClean="0"/>
              <a:t>chgrp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Operations for a directory</a:t>
            </a:r>
          </a:p>
          <a:p>
            <a:pPr lvl="1"/>
            <a:r>
              <a:rPr lang="en-US" sz="1800" dirty="0" smtClean="0"/>
              <a:t>Create</a:t>
            </a:r>
          </a:p>
          <a:p>
            <a:pPr lvl="1"/>
            <a:r>
              <a:rPr lang="en-US" sz="1800" dirty="0" smtClean="0"/>
              <a:t>Unlink / link</a:t>
            </a:r>
          </a:p>
          <a:p>
            <a:pPr lvl="1"/>
            <a:r>
              <a:rPr lang="en-US" sz="1800" dirty="0" smtClean="0"/>
              <a:t>Rename a file</a:t>
            </a:r>
          </a:p>
          <a:p>
            <a:pPr lvl="1"/>
            <a:r>
              <a:rPr lang="en-US" sz="1800" dirty="0" smtClean="0"/>
              <a:t>lookup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82124" y="1200150"/>
            <a:ext cx="4625536" cy="366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Permissions for files and directories</a:t>
            </a:r>
          </a:p>
          <a:p>
            <a:pPr marL="0" indent="0">
              <a:buFont typeface="Arial"/>
              <a:buNone/>
            </a:pPr>
            <a:endParaRPr lang="en-US" sz="1200" dirty="0"/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In </a:t>
            </a:r>
            <a:r>
              <a:rPr lang="en-US" sz="1200" dirty="0" err="1" smtClean="0">
                <a:solidFill>
                  <a:srgbClr val="000000"/>
                </a:solidFill>
              </a:rPr>
              <a:t>inode</a:t>
            </a:r>
            <a:r>
              <a:rPr lang="en-US" sz="1200" dirty="0" smtClean="0">
                <a:solidFill>
                  <a:srgbClr val="000000"/>
                </a:solidFill>
              </a:rPr>
              <a:t> : </a:t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err="1" smtClean="0">
                <a:solidFill>
                  <a:srgbClr val="000000"/>
                </a:solidFill>
              </a:rPr>
              <a:t>uid</a:t>
            </a:r>
            <a:r>
              <a:rPr lang="en-US" sz="1200" dirty="0" smtClean="0">
                <a:solidFill>
                  <a:srgbClr val="000000"/>
                </a:solidFill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</a:rPr>
              <a:t>gid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Change permissions by owner (same </a:t>
            </a:r>
            <a:r>
              <a:rPr lang="en-US" sz="1200" dirty="0" err="1" smtClean="0">
                <a:solidFill>
                  <a:srgbClr val="000000"/>
                </a:solidFill>
              </a:rPr>
              <a:t>uid</a:t>
            </a:r>
            <a:r>
              <a:rPr lang="en-US" sz="1200" dirty="0" smtClean="0">
                <a:solidFill>
                  <a:srgbClr val="000000"/>
                </a:solidFill>
              </a:rPr>
              <a:t> as the file)</a:t>
            </a:r>
          </a:p>
          <a:p>
            <a:pPr marL="0" indent="0">
              <a:buFont typeface="Arial"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For directories almost similar: linking / unlinking write permissions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X permission on a directory implies look up. You can look up a name but not read the contents of the directory</a:t>
            </a:r>
          </a:p>
          <a:p>
            <a:pPr marL="0" indent="0">
              <a:buFont typeface="Arial"/>
              <a:buNone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 marL="0" lvl="1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Additionally bits are present to specify type of file (like directory, symbolic link, etc.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78627"/>
              </p:ext>
            </p:extLst>
          </p:nvPr>
        </p:nvGraphicFramePr>
        <p:xfrm>
          <a:off x="5361167" y="1546413"/>
          <a:ext cx="2801328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Owner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314044" y="1200150"/>
            <a:ext cx="0" cy="36649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Control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(the </a:t>
            </a:r>
            <a:r>
              <a:rPr lang="en-US" sz="3100" dirty="0" err="1" smtClean="0"/>
              <a:t>tao</a:t>
            </a:r>
            <a:r>
              <a:rPr lang="en-US" sz="3100" dirty="0" smtClean="0"/>
              <a:t> of achieving confidentiality and integrity)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0224" y="1867196"/>
            <a:ext cx="2708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Who can access What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3334" y="2633911"/>
            <a:ext cx="2658112" cy="646331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Subjects : </a:t>
            </a:r>
          </a:p>
          <a:p>
            <a:r>
              <a:rPr lang="en-US" dirty="0" smtClean="0"/>
              <a:t>User/ process/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7854" y="2897355"/>
            <a:ext cx="1545653" cy="646331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Read/Write/</a:t>
            </a:r>
          </a:p>
          <a:p>
            <a:pPr algn="ctr"/>
            <a:r>
              <a:rPr lang="en-US" dirty="0" smtClean="0"/>
              <a:t>Execute/Share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4784" y="2447590"/>
            <a:ext cx="2582758" cy="92333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Objects :</a:t>
            </a:r>
          </a:p>
          <a:p>
            <a:r>
              <a:rPr lang="en-US" dirty="0" smtClean="0"/>
              <a:t>Files/ Programs/ Sockets/</a:t>
            </a:r>
          </a:p>
          <a:p>
            <a:r>
              <a:rPr lang="en-US" dirty="0" smtClean="0"/>
              <a:t>Hardware/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1580865" y="2167279"/>
            <a:ext cx="1969724" cy="659148"/>
          </a:xfrm>
          <a:prstGeom prst="curvedConnector3">
            <a:avLst>
              <a:gd name="adj1" fmla="val 67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4604426" y="2267306"/>
            <a:ext cx="16255" cy="630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5657318" y="2167279"/>
            <a:ext cx="707466" cy="4666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Represents an open file</a:t>
            </a:r>
          </a:p>
          <a:p>
            <a:r>
              <a:rPr lang="en-US" sz="2000" dirty="0" smtClean="0"/>
              <a:t>Two ways of obtaining a file descriptor</a:t>
            </a:r>
          </a:p>
          <a:p>
            <a:pPr lvl="1"/>
            <a:r>
              <a:rPr lang="en-US" sz="1800" dirty="0" smtClean="0"/>
              <a:t>Open a file</a:t>
            </a:r>
          </a:p>
          <a:p>
            <a:pPr lvl="1"/>
            <a:r>
              <a:rPr lang="en-US" sz="1800" dirty="0" smtClean="0"/>
              <a:t>Get it from another process </a:t>
            </a:r>
          </a:p>
          <a:p>
            <a:pPr lvl="2"/>
            <a:r>
              <a:rPr lang="en-US" sz="1600" dirty="0" smtClean="0"/>
              <a:t>for example a parent process</a:t>
            </a:r>
          </a:p>
          <a:p>
            <a:pPr lvl="2"/>
            <a:r>
              <a:rPr lang="en-US" sz="1600" dirty="0" smtClean="0"/>
              <a:t>Through shared memory or sockets</a:t>
            </a:r>
          </a:p>
          <a:p>
            <a:r>
              <a:rPr lang="en-US" sz="2000" dirty="0" smtClean="0"/>
              <a:t>Security rests in obtaining a file descriptor</a:t>
            </a:r>
          </a:p>
          <a:p>
            <a:pPr lvl="1"/>
            <a:r>
              <a:rPr lang="en-US" sz="1800" dirty="0" smtClean="0"/>
              <a:t>If you have a file descriptor, no more explicit checks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Operations</a:t>
            </a:r>
          </a:p>
          <a:p>
            <a:pPr lvl="1"/>
            <a:r>
              <a:rPr lang="en-US" sz="1800" dirty="0" smtClean="0"/>
              <a:t>Create</a:t>
            </a:r>
          </a:p>
          <a:p>
            <a:pPr lvl="1"/>
            <a:r>
              <a:rPr lang="en-US" sz="1800" dirty="0" smtClean="0"/>
              <a:t>kill</a:t>
            </a:r>
          </a:p>
          <a:p>
            <a:pPr lvl="1"/>
            <a:r>
              <a:rPr lang="en-US" sz="1800" dirty="0" smtClean="0"/>
              <a:t>Debug (</a:t>
            </a:r>
            <a:r>
              <a:rPr lang="en-US" sz="1800" dirty="0" err="1" smtClean="0"/>
              <a:t>ptrace</a:t>
            </a:r>
            <a:r>
              <a:rPr lang="en-US" sz="1800" dirty="0"/>
              <a:t> </a:t>
            </a:r>
            <a:r>
              <a:rPr lang="en-US" sz="1800" dirty="0" smtClean="0"/>
              <a:t>system call that allows one process to observe the control the other)</a:t>
            </a:r>
          </a:p>
          <a:p>
            <a:pPr lvl="1"/>
            <a:endParaRPr lang="en-US" sz="1800" dirty="0"/>
          </a:p>
          <a:p>
            <a:r>
              <a:rPr lang="en-US" sz="2000" dirty="0" smtClean="0">
                <a:solidFill>
                  <a:srgbClr val="660066"/>
                </a:solidFill>
              </a:rPr>
              <a:t>Permissions</a:t>
            </a:r>
          </a:p>
          <a:p>
            <a:pPr lvl="1"/>
            <a:r>
              <a:rPr lang="en-US" sz="1800" dirty="0" smtClean="0"/>
              <a:t>Child process gets the same </a:t>
            </a:r>
            <a:r>
              <a:rPr lang="en-US" sz="1800" dirty="0" err="1" smtClean="0"/>
              <a:t>uid</a:t>
            </a:r>
            <a:r>
              <a:rPr lang="en-US" sz="1800" dirty="0" smtClean="0"/>
              <a:t> and </a:t>
            </a:r>
            <a:r>
              <a:rPr lang="en-US" sz="1800" dirty="0" err="1" smtClean="0"/>
              <a:t>gid</a:t>
            </a:r>
            <a:r>
              <a:rPr lang="en-US" sz="1800" dirty="0" smtClean="0"/>
              <a:t> as the parent</a:t>
            </a:r>
          </a:p>
          <a:p>
            <a:pPr lvl="1"/>
            <a:r>
              <a:rPr lang="en-US" sz="1800" dirty="0" err="1" smtClean="0"/>
              <a:t>ptrace</a:t>
            </a:r>
            <a:r>
              <a:rPr lang="en-US" sz="1800" dirty="0" smtClean="0"/>
              <a:t> can debug other processes with the same </a:t>
            </a:r>
            <a:r>
              <a:rPr lang="en-US" sz="1800" dirty="0" err="1" smtClean="0"/>
              <a:t>uid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Permissions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71" y="1058941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Operations</a:t>
            </a:r>
          </a:p>
          <a:p>
            <a:pPr lvl="1"/>
            <a:r>
              <a:rPr lang="en-US" sz="1800" dirty="0" smtClean="0"/>
              <a:t>Connect</a:t>
            </a:r>
          </a:p>
          <a:p>
            <a:pPr lvl="1"/>
            <a:r>
              <a:rPr lang="en-US" sz="1800" dirty="0" smtClean="0"/>
              <a:t>Listening</a:t>
            </a:r>
          </a:p>
          <a:p>
            <a:pPr lvl="1"/>
            <a:r>
              <a:rPr lang="en-US" sz="1800" dirty="0" smtClean="0"/>
              <a:t>Send/Receive data</a:t>
            </a:r>
          </a:p>
          <a:p>
            <a:r>
              <a:rPr lang="en-US" sz="2000" dirty="0" smtClean="0">
                <a:solidFill>
                  <a:srgbClr val="C0504D"/>
                </a:solidFill>
              </a:rPr>
              <a:t>Permissions</a:t>
            </a:r>
          </a:p>
          <a:p>
            <a:pPr lvl="1"/>
            <a:r>
              <a:rPr lang="en-US" sz="1800" dirty="0" smtClean="0"/>
              <a:t>Not related to UIDs. Any one can connect to a machine</a:t>
            </a:r>
          </a:p>
          <a:p>
            <a:pPr lvl="1"/>
            <a:r>
              <a:rPr lang="en-US" sz="1800" dirty="0" smtClean="0"/>
              <a:t>Any process can listen to ports &gt; 1024</a:t>
            </a:r>
          </a:p>
          <a:p>
            <a:pPr lvl="1"/>
            <a:r>
              <a:rPr lang="en-US" sz="1800" dirty="0" smtClean="0"/>
              <a:t>If you have a descriptor for a socket, then you can send/receive data without further permissions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the Unix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Root can do anything (has complete access)</a:t>
            </a:r>
          </a:p>
          <a:p>
            <a:pPr lvl="1"/>
            <a:r>
              <a:rPr lang="en-US" sz="1600" dirty="0" smtClean="0"/>
              <a:t>Can delete / modify files</a:t>
            </a:r>
            <a:br>
              <a:rPr lang="en-US" sz="1600" dirty="0" smtClean="0"/>
            </a:br>
            <a:r>
              <a:rPr lang="en-US" sz="1600" dirty="0" smtClean="0"/>
              <a:t>(FreeBSD, OSX, prevent this by having flags called append-only, undeletable, system </a:t>
            </a:r>
            <a:r>
              <a:rPr lang="en-US" sz="1600" dirty="0" smtClean="0">
                <a:sym typeface="Wingdings"/>
              </a:rPr>
              <a:t> preventing even the root to delete)</a:t>
            </a:r>
            <a:endParaRPr lang="en-US" sz="1600" dirty="0" smtClean="0"/>
          </a:p>
          <a:p>
            <a:pPr lvl="1"/>
            <a:r>
              <a:rPr lang="en-US" sz="1600" dirty="0" smtClean="0"/>
              <a:t>Problem comes when (a) the system administrator is </a:t>
            </a:r>
            <a:r>
              <a:rPr lang="en-US" sz="1600" dirty="0" err="1" smtClean="0"/>
              <a:t>untrustable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(b) if root login is compromised</a:t>
            </a:r>
          </a:p>
          <a:p>
            <a:r>
              <a:rPr lang="en-US" sz="1800" b="1" dirty="0" smtClean="0">
                <a:solidFill>
                  <a:srgbClr val="800000"/>
                </a:solidFill>
              </a:rPr>
              <a:t>Permissions based on </a:t>
            </a:r>
            <a:r>
              <a:rPr lang="en-US" sz="1800" b="1" dirty="0" err="1" smtClean="0">
                <a:solidFill>
                  <a:srgbClr val="800000"/>
                </a:solidFill>
              </a:rPr>
              <a:t>uid</a:t>
            </a:r>
            <a:r>
              <a:rPr lang="en-US" sz="1800" b="1" dirty="0" smtClean="0">
                <a:solidFill>
                  <a:srgbClr val="800000"/>
                </a:solidFill>
              </a:rPr>
              <a:t> are coarse-grained</a:t>
            </a:r>
          </a:p>
          <a:p>
            <a:pPr lvl="1"/>
            <a:r>
              <a:rPr lang="en-US" sz="1600" dirty="0" smtClean="0"/>
              <a:t>a user cannot easily defend himself against allegations</a:t>
            </a:r>
          </a:p>
          <a:p>
            <a:pPr lvl="1"/>
            <a:r>
              <a:rPr lang="en-US" sz="1600" dirty="0" smtClean="0"/>
              <a:t>Cannot obtain more intricate access control such as  </a:t>
            </a:r>
            <a:br>
              <a:rPr lang="en-US" sz="1600" dirty="0" smtClean="0"/>
            </a:br>
            <a:r>
              <a:rPr lang="en-US" sz="1600" i="1" dirty="0" smtClean="0"/>
              <a:t>“X user can run program Y to write to file Z”</a:t>
            </a:r>
          </a:p>
          <a:p>
            <a:pPr lvl="1"/>
            <a:r>
              <a:rPr lang="en-US" sz="1600" dirty="0" smtClean="0"/>
              <a:t>Only one user and one group can be specified for a file.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Information Flow Policies</a:t>
            </a:r>
            <a:endParaRPr lang="en-US" sz="40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6309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 of Discretionary Policies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82032" y="1200151"/>
            <a:ext cx="4800600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is not concerned with information flow</a:t>
            </a:r>
          </a:p>
          <a:p>
            <a:pPr lvl="1"/>
            <a:r>
              <a:rPr lang="en-US" sz="1600" dirty="0" smtClean="0"/>
              <a:t>Anyone with access can propagate information</a:t>
            </a:r>
          </a:p>
          <a:p>
            <a:pPr>
              <a:buFontTx/>
              <a:buNone/>
            </a:pPr>
            <a:endParaRPr lang="en-US" sz="1800" dirty="0" smtClean="0"/>
          </a:p>
          <a:p>
            <a:r>
              <a:rPr lang="en-US" sz="1800" dirty="0" smtClean="0"/>
              <a:t>Information flow policies</a:t>
            </a:r>
          </a:p>
          <a:p>
            <a:pPr lvl="1"/>
            <a:r>
              <a:rPr lang="en-US" sz="1600" dirty="0" smtClean="0"/>
              <a:t>Restrict how information flows between subjects and objects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1E3B3-84DF-4550-B428-A064D6915D34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800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800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5430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owchart: Punched Tape 16"/>
          <p:cNvSpPr/>
          <p:nvPr/>
        </p:nvSpPr>
        <p:spPr>
          <a:xfrm rot="5400000">
            <a:off x="5038725" y="1590675"/>
            <a:ext cx="514350" cy="533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299076" y="1932385"/>
            <a:ext cx="1323975" cy="769144"/>
          </a:xfrm>
          <a:custGeom>
            <a:avLst/>
            <a:gdLst>
              <a:gd name="connsiteX0" fmla="*/ 34636 w 1323109"/>
              <a:gd name="connsiteY0" fmla="*/ 1025237 h 1025237"/>
              <a:gd name="connsiteX1" fmla="*/ 214745 w 1323109"/>
              <a:gd name="connsiteY1" fmla="*/ 360219 h 1025237"/>
              <a:gd name="connsiteX2" fmla="*/ 1323109 w 1323109"/>
              <a:gd name="connsiteY2" fmla="*/ 0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109" h="1025237">
                <a:moveTo>
                  <a:pt x="34636" y="1025237"/>
                </a:moveTo>
                <a:cubicBezTo>
                  <a:pt x="17318" y="778164"/>
                  <a:pt x="0" y="531092"/>
                  <a:pt x="214745" y="360219"/>
                </a:cubicBezTo>
                <a:cubicBezTo>
                  <a:pt x="429490" y="189346"/>
                  <a:pt x="876299" y="94673"/>
                  <a:pt x="1323109" y="0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69125" y="1885950"/>
            <a:ext cx="1233488" cy="795338"/>
          </a:xfrm>
          <a:custGeom>
            <a:avLst/>
            <a:gdLst>
              <a:gd name="connsiteX0" fmla="*/ 0 w 1233055"/>
              <a:gd name="connsiteY0" fmla="*/ 20782 h 1059873"/>
              <a:gd name="connsiteX1" fmla="*/ 734291 w 1233055"/>
              <a:gd name="connsiteY1" fmla="*/ 173182 h 1059873"/>
              <a:gd name="connsiteX2" fmla="*/ 1233055 w 1233055"/>
              <a:gd name="connsiteY2" fmla="*/ 1059873 h 10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055" h="1059873">
                <a:moveTo>
                  <a:pt x="0" y="20782"/>
                </a:moveTo>
                <a:cubicBezTo>
                  <a:pt x="264391" y="10391"/>
                  <a:pt x="528782" y="0"/>
                  <a:pt x="734291" y="173182"/>
                </a:cubicBezTo>
                <a:cubicBezTo>
                  <a:pt x="939800" y="346364"/>
                  <a:pt x="1086427" y="703118"/>
                  <a:pt x="1233055" y="1059873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TextBox 27"/>
          <p:cNvSpPr txBox="1">
            <a:spLocks noChangeArrowheads="1"/>
          </p:cNvSpPr>
          <p:nvPr/>
        </p:nvSpPr>
        <p:spPr bwMode="auto">
          <a:xfrm rot="-1825459">
            <a:off x="5476548" y="2115027"/>
            <a:ext cx="611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read</a:t>
            </a:r>
          </a:p>
        </p:txBody>
      </p:sp>
      <p:sp>
        <p:nvSpPr>
          <p:cNvPr id="27660" name="TextBox 28"/>
          <p:cNvSpPr txBox="1">
            <a:spLocks noChangeArrowheads="1"/>
          </p:cNvSpPr>
          <p:nvPr/>
        </p:nvSpPr>
        <p:spPr bwMode="auto">
          <a:xfrm rot="2868500">
            <a:off x="7352460" y="20310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copy</a:t>
            </a:r>
          </a:p>
        </p:txBody>
      </p:sp>
      <p:sp>
        <p:nvSpPr>
          <p:cNvPr id="30" name="Flowchart: Punched Tape 29"/>
          <p:cNvSpPr/>
          <p:nvPr/>
        </p:nvSpPr>
        <p:spPr>
          <a:xfrm rot="5400000">
            <a:off x="7934325" y="1704975"/>
            <a:ext cx="514350" cy="533400"/>
          </a:xfrm>
          <a:prstGeom prst="flowChartPunchedTap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Trojan Horses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Discretionary policies only authenticate a user</a:t>
            </a:r>
          </a:p>
          <a:p>
            <a:r>
              <a:rPr lang="en-US" sz="1800" dirty="0" smtClean="0"/>
              <a:t>Once authenticated, the user can do anything</a:t>
            </a:r>
          </a:p>
          <a:p>
            <a:r>
              <a:rPr lang="en-US" sz="1800" dirty="0" smtClean="0"/>
              <a:t>Subjected to Trojan Horse attacks</a:t>
            </a:r>
          </a:p>
          <a:p>
            <a:pPr lvl="1"/>
            <a:r>
              <a:rPr lang="en-US" sz="1600" dirty="0" smtClean="0"/>
              <a:t>A Trojan horse can inherit all the user’s privileges</a:t>
            </a:r>
          </a:p>
          <a:p>
            <a:pPr lvl="1"/>
            <a:r>
              <a:rPr lang="en-US" sz="1600" dirty="0" smtClean="0"/>
              <a:t>Why?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 err="1" smtClean="0"/>
              <a:t>trojan</a:t>
            </a:r>
            <a:r>
              <a:rPr lang="en-US" sz="1400" dirty="0" smtClean="0"/>
              <a:t> horse process started by a user sends requests to OS on the user’s behalf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64E759-1C9E-47D1-9D6D-9B357FA9CDEB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18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03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2571750"/>
            <a:ext cx="5991225" cy="212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Flow Policies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Every object in the system assigned to a security class (SC)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29162-7615-4B0C-A04E-D5818FEE39F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762000" y="4792005"/>
            <a:ext cx="7924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Ravi Sandhu, </a:t>
            </a:r>
            <a:r>
              <a:rPr lang="en-US" i="1" dirty="0">
                <a:solidFill>
                  <a:schemeClr val="tx1"/>
                </a:solidFill>
              </a:rPr>
              <a:t>Lattice Based Access Control Models</a:t>
            </a:r>
            <a:r>
              <a:rPr lang="en-US" dirty="0">
                <a:solidFill>
                  <a:schemeClr val="tx1"/>
                </a:solidFill>
              </a:rPr>
              <a:t>, 1993</a:t>
            </a:r>
          </a:p>
        </p:txBody>
      </p:sp>
      <p:grpSp>
        <p:nvGrpSpPr>
          <p:cNvPr id="28679" name="Group 18"/>
          <p:cNvGrpSpPr>
            <a:grpSpLocks/>
          </p:cNvGrpSpPr>
          <p:nvPr/>
        </p:nvGrpSpPr>
        <p:grpSpPr bwMode="auto">
          <a:xfrm>
            <a:off x="4429125" y="1600200"/>
            <a:ext cx="3200400" cy="1029891"/>
            <a:chOff x="2514600" y="2514600"/>
            <a:chExt cx="3200400" cy="13731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514600" y="2514600"/>
              <a:ext cx="32004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14600" y="2971800"/>
              <a:ext cx="32004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14600" y="3429000"/>
              <a:ext cx="32004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3886200"/>
              <a:ext cx="32004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895600" y="2667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2667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00600" y="2667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67200" y="3124200"/>
              <a:ext cx="228600" cy="228600"/>
            </a:xfrm>
            <a:prstGeom prst="ellipse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76600" y="3124200"/>
              <a:ext cx="228600" cy="228600"/>
            </a:xfrm>
            <a:prstGeom prst="ellipse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181600" y="35814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810000" y="35814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43200" y="35814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" name="Left Brace 20"/>
          <p:cNvSpPr/>
          <p:nvPr/>
        </p:nvSpPr>
        <p:spPr>
          <a:xfrm>
            <a:off x="3819525" y="1600200"/>
            <a:ext cx="228600" cy="1028700"/>
          </a:xfrm>
          <a:prstGeom prst="leftBrace">
            <a:avLst>
              <a:gd name="adj1" fmla="val 22916"/>
              <a:gd name="adj2" fmla="val 47917"/>
            </a:avLst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81" name="TextBox 24"/>
          <p:cNvSpPr txBox="1">
            <a:spLocks noChangeArrowheads="1"/>
          </p:cNvSpPr>
          <p:nvPr/>
        </p:nvSpPr>
        <p:spPr bwMode="auto">
          <a:xfrm>
            <a:off x="1752600" y="1980010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/>
              <a:t>Security classes (SC)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24725" y="2343150"/>
            <a:ext cx="457200" cy="1428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Box 27"/>
          <p:cNvSpPr txBox="1">
            <a:spLocks noChangeArrowheads="1"/>
          </p:cNvSpPr>
          <p:nvPr/>
        </p:nvSpPr>
        <p:spPr bwMode="auto">
          <a:xfrm>
            <a:off x="7705726" y="2228850"/>
            <a:ext cx="582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object</a:t>
            </a:r>
          </a:p>
        </p:txBody>
      </p:sp>
      <p:sp>
        <p:nvSpPr>
          <p:cNvPr id="28684" name="TextBox 28"/>
          <p:cNvSpPr txBox="1">
            <a:spLocks noChangeArrowheads="1"/>
          </p:cNvSpPr>
          <p:nvPr/>
        </p:nvSpPr>
        <p:spPr bwMode="auto">
          <a:xfrm>
            <a:off x="4276725" y="1657350"/>
            <a:ext cx="318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8685" name="TextBox 29"/>
          <p:cNvSpPr txBox="1">
            <a:spLocks noChangeArrowheads="1"/>
          </p:cNvSpPr>
          <p:nvPr/>
        </p:nvSpPr>
        <p:spPr bwMode="auto">
          <a:xfrm>
            <a:off x="4276725" y="200025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686" name="TextBox 30"/>
          <p:cNvSpPr txBox="1">
            <a:spLocks noChangeArrowheads="1"/>
          </p:cNvSpPr>
          <p:nvPr/>
        </p:nvSpPr>
        <p:spPr bwMode="auto">
          <a:xfrm>
            <a:off x="4276725" y="229433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7888288" y="2141538"/>
            <a:ext cx="85725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8" name="TextBox 27"/>
          <p:cNvSpPr txBox="1">
            <a:spLocks noChangeArrowheads="1"/>
          </p:cNvSpPr>
          <p:nvPr/>
        </p:nvSpPr>
        <p:spPr bwMode="auto">
          <a:xfrm rot="5400000">
            <a:off x="7842273" y="2084397"/>
            <a:ext cx="12397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Information flow</a:t>
            </a:r>
          </a:p>
        </p:txBody>
      </p:sp>
      <p:sp>
        <p:nvSpPr>
          <p:cNvPr id="28689" name="TextBox 30"/>
          <p:cNvSpPr txBox="1">
            <a:spLocks noChangeArrowheads="1"/>
          </p:cNvSpPr>
          <p:nvPr/>
        </p:nvSpPr>
        <p:spPr bwMode="auto">
          <a:xfrm>
            <a:off x="4038601" y="2522935"/>
            <a:ext cx="577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low</a:t>
            </a:r>
          </a:p>
        </p:txBody>
      </p:sp>
      <p:sp>
        <p:nvSpPr>
          <p:cNvPr id="28690" name="TextBox 31"/>
          <p:cNvSpPr txBox="1">
            <a:spLocks noChangeArrowheads="1"/>
          </p:cNvSpPr>
          <p:nvPr/>
        </p:nvSpPr>
        <p:spPr bwMode="auto">
          <a:xfrm>
            <a:off x="4038601" y="1428750"/>
            <a:ext cx="65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711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Trivial case (also the most secure)</a:t>
            </a:r>
          </a:p>
          <a:p>
            <a:pPr lvl="1"/>
            <a:r>
              <a:rPr lang="en-US" sz="2000" dirty="0" smtClean="0"/>
              <a:t>No information flow between classes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Low to High flows only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9DE5-9612-4909-A720-FC99D3C4A44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57401"/>
            <a:ext cx="4445000" cy="707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486150"/>
            <a:ext cx="5310188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3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About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8391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company has the following security policy</a:t>
            </a:r>
          </a:p>
          <a:p>
            <a:pPr lvl="1"/>
            <a:r>
              <a:rPr lang="en-US" sz="1600" dirty="0" smtClean="0"/>
              <a:t>A document made by a manager can be read by other managers but no workers</a:t>
            </a:r>
          </a:p>
          <a:p>
            <a:pPr lvl="1"/>
            <a:r>
              <a:rPr lang="en-US" sz="1600" dirty="0" smtClean="0"/>
              <a:t>A document made by a worker can be read by other workers but no managers</a:t>
            </a:r>
          </a:p>
          <a:p>
            <a:pPr lvl="1"/>
            <a:r>
              <a:rPr lang="en-US" sz="1600" dirty="0" smtClean="0"/>
              <a:t>Public documents can be read by both Managers and Workers</a:t>
            </a:r>
          </a:p>
          <a:p>
            <a:pPr lvl="1">
              <a:buFontTx/>
              <a:buNone/>
            </a:pPr>
            <a:endParaRPr lang="en-US" sz="16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2251D-4C64-4AE8-8E62-C5D33624D5E4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76" y="3216311"/>
            <a:ext cx="1320662" cy="18494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1862" y="2876546"/>
            <a:ext cx="3144019" cy="923330"/>
          </a:xfrm>
          <a:prstGeom prst="rect">
            <a:avLst/>
          </a:prstGeom>
          <a:solidFill>
            <a:srgbClr val="CCFFCC"/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What are the security classes?</a:t>
            </a:r>
          </a:p>
          <a:p>
            <a:r>
              <a:rPr lang="en-US" dirty="0"/>
              <a:t>What is the flow operator?</a:t>
            </a:r>
          </a:p>
          <a:p>
            <a:r>
              <a:rPr lang="en-US" dirty="0"/>
              <a:t>What is the join operator?</a:t>
            </a:r>
          </a:p>
        </p:txBody>
      </p:sp>
    </p:spTree>
    <p:extLst>
      <p:ext uri="{BB962C8B-B14F-4D97-AF65-F5344CB8AC3E}">
        <p14:creationId xmlns:p14="http://schemas.microsoft.com/office/powerpoint/2010/main" val="22988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Control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(number of levels)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" y="2046957"/>
            <a:ext cx="2161862" cy="1200329"/>
            <a:chOff x="662070" y="1808052"/>
            <a:chExt cx="2161862" cy="1600439"/>
          </a:xfrm>
        </p:grpSpPr>
        <p:sp>
          <p:nvSpPr>
            <p:cNvPr id="9" name="TextBox 8"/>
            <p:cNvSpPr txBox="1"/>
            <p:nvPr/>
          </p:nvSpPr>
          <p:spPr>
            <a:xfrm>
              <a:off x="1067424" y="2916048"/>
              <a:ext cx="1351163" cy="4924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9325" y="2546716"/>
              <a:ext cx="1594374" cy="4924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1232" y="2177384"/>
              <a:ext cx="1797047" cy="4924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Middleware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070" y="1808052"/>
              <a:ext cx="2161862" cy="4924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</p:grpSp>
      <p:cxnSp>
        <p:nvCxnSpPr>
          <p:cNvPr id="18" name="Curved Connector 17"/>
          <p:cNvCxnSpPr/>
          <p:nvPr/>
        </p:nvCxnSpPr>
        <p:spPr>
          <a:xfrm flipV="1">
            <a:off x="2619063" y="1590799"/>
            <a:ext cx="743141" cy="4561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2203" y="1409221"/>
            <a:ext cx="526647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Elaborate and complex. Many people may be involved</a:t>
            </a:r>
          </a:p>
          <a:p>
            <a:r>
              <a:rPr lang="en-US" dirty="0" smtClean="0"/>
              <a:t>Multiple roles. Hundreds of transactions feasible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62204" y="2081582"/>
            <a:ext cx="499367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DBMS. Who gets to access what fields in the DB</a:t>
            </a:r>
            <a:endParaRPr lang="en-US" dirty="0"/>
          </a:p>
        </p:txBody>
      </p:sp>
      <p:cxnSp>
        <p:nvCxnSpPr>
          <p:cNvPr id="24" name="Curved Connector 23"/>
          <p:cNvCxnSpPr>
            <a:endCxn id="23" idx="1"/>
          </p:cNvCxnSpPr>
          <p:nvPr/>
        </p:nvCxnSpPr>
        <p:spPr>
          <a:xfrm flipV="1">
            <a:off x="2443409" y="2266248"/>
            <a:ext cx="918795" cy="1878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62203" y="2693288"/>
            <a:ext cx="490390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Moving from Hardware to Application</a:t>
            </a:r>
          </a:p>
          <a:p>
            <a:endParaRPr lang="en-US" sz="1600" dirty="0"/>
          </a:p>
          <a:p>
            <a:pPr marL="285750" indent="-285750">
              <a:buFontTx/>
              <a:buChar char="•"/>
            </a:pPr>
            <a:r>
              <a:rPr lang="en-US" sz="1600" dirty="0" smtClean="0"/>
              <a:t>More aspects to control</a:t>
            </a:r>
          </a:p>
          <a:p>
            <a:pPr marL="742950" lvl="1" indent="-285750">
              <a:buFontTx/>
              <a:buChar char="•"/>
            </a:pPr>
            <a:r>
              <a:rPr lang="en-US" sz="1600" dirty="0" smtClean="0"/>
              <a:t>More subjects and objects involved</a:t>
            </a:r>
          </a:p>
          <a:p>
            <a:pPr marL="742950" lvl="1" indent="-285750">
              <a:buFontTx/>
              <a:buChar char="•"/>
            </a:pPr>
            <a:r>
              <a:rPr lang="en-US" sz="1600" dirty="0" smtClean="0"/>
              <a:t>Inter-relationship becomes increasingly difficult</a:t>
            </a:r>
          </a:p>
          <a:p>
            <a:pPr marL="285750" indent="-285750">
              <a:buFontTx/>
              <a:buChar char="•"/>
            </a:pPr>
            <a:r>
              <a:rPr lang="en-US" sz="1600" dirty="0" smtClean="0"/>
              <a:t>Complexity increases</a:t>
            </a:r>
          </a:p>
          <a:p>
            <a:pPr marL="285750" indent="-285750">
              <a:buFontTx/>
              <a:buChar char="•"/>
            </a:pPr>
            <a:r>
              <a:rPr lang="en-US" sz="1600" dirty="0" smtClean="0"/>
              <a:t>Reliability Decreases</a:t>
            </a:r>
          </a:p>
          <a:p>
            <a:pPr marL="742950" lvl="1" indent="-285750">
              <a:buFontTx/>
              <a:buChar char="•"/>
            </a:pPr>
            <a:r>
              <a:rPr lang="en-US" sz="1600" dirty="0" smtClean="0"/>
              <a:t>More prone to loopholes that can be exploited</a:t>
            </a:r>
          </a:p>
          <a:p>
            <a:pPr marL="285750" indent="-285750">
              <a:buFontTx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599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 smtClean="0"/>
              <a:t>Most common form is </a:t>
            </a:r>
            <a:r>
              <a:rPr lang="en-US" sz="2000" dirty="0" smtClean="0">
                <a:solidFill>
                  <a:srgbClr val="0000CC"/>
                </a:solidFill>
              </a:rPr>
              <a:t>multilevel security (MLS) </a:t>
            </a:r>
            <a:r>
              <a:rPr lang="en-US" sz="2000" dirty="0" smtClean="0"/>
              <a:t>policy</a:t>
            </a:r>
          </a:p>
          <a:p>
            <a:pPr lvl="1">
              <a:defRPr/>
            </a:pPr>
            <a:r>
              <a:rPr lang="en-US" sz="1800" dirty="0" smtClean="0"/>
              <a:t>Access Class</a:t>
            </a:r>
          </a:p>
          <a:p>
            <a:pPr lvl="2">
              <a:defRPr/>
            </a:pPr>
            <a:r>
              <a:rPr lang="en-US" sz="1400" dirty="0" smtClean="0"/>
              <a:t>Objects need a </a:t>
            </a:r>
            <a:r>
              <a:rPr lang="en-US" sz="1400" b="1" dirty="0" smtClean="0"/>
              <a:t>classification level</a:t>
            </a:r>
          </a:p>
          <a:p>
            <a:pPr lvl="2">
              <a:defRPr/>
            </a:pPr>
            <a:r>
              <a:rPr lang="en-US" sz="1400" dirty="0" smtClean="0"/>
              <a:t>Subjects needed a </a:t>
            </a:r>
            <a:r>
              <a:rPr lang="en-US" sz="1400" b="1" dirty="0" smtClean="0"/>
              <a:t>clearance level</a:t>
            </a:r>
          </a:p>
          <a:p>
            <a:pPr lvl="1">
              <a:defRPr/>
            </a:pPr>
            <a:r>
              <a:rPr lang="en-US" sz="1800" dirty="0" smtClean="0"/>
              <a:t>A subject with </a:t>
            </a:r>
            <a:r>
              <a:rPr lang="en-US" sz="1800" i="1" dirty="0" smtClean="0"/>
              <a:t>X</a:t>
            </a:r>
            <a:r>
              <a:rPr lang="en-US" sz="1800" dirty="0" smtClean="0"/>
              <a:t> clearance can</a:t>
            </a:r>
          </a:p>
          <a:p>
            <a:pPr lvl="1" indent="4763">
              <a:buFontTx/>
              <a:buNone/>
              <a:defRPr/>
            </a:pPr>
            <a:r>
              <a:rPr lang="en-US" sz="1800" dirty="0" smtClean="0"/>
              <a:t>access all objects in X and below X</a:t>
            </a:r>
          </a:p>
          <a:p>
            <a:pPr lvl="1" indent="4763">
              <a:buFontTx/>
              <a:buNone/>
              <a:defRPr/>
            </a:pPr>
            <a:r>
              <a:rPr lang="en-US" sz="1800" dirty="0" smtClean="0"/>
              <a:t>but not vice-versa</a:t>
            </a:r>
          </a:p>
          <a:p>
            <a:pPr lvl="1">
              <a:defRPr/>
            </a:pPr>
            <a:r>
              <a:rPr lang="en-US" sz="1800" dirty="0" smtClean="0"/>
              <a:t>Information only flows upwards and</a:t>
            </a:r>
          </a:p>
          <a:p>
            <a:pPr lvl="1">
              <a:buFontTx/>
              <a:buNone/>
              <a:defRPr/>
            </a:pPr>
            <a:r>
              <a:rPr lang="en-US" sz="1800" dirty="0" smtClean="0"/>
              <a:t>    cannot flow downwards</a:t>
            </a:r>
          </a:p>
          <a:p>
            <a:pPr lvl="1">
              <a:defRPr/>
            </a:pPr>
            <a:endParaRPr lang="en-US" sz="1800" dirty="0" smtClean="0"/>
          </a:p>
          <a:p>
            <a:pPr lvl="2">
              <a:defRPr/>
            </a:pPr>
            <a:endParaRPr lang="en-US" sz="1400" dirty="0" smtClean="0"/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07F92B-3988-4FFB-AFA5-3A04BFF20AB6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114550"/>
            <a:ext cx="3022600" cy="20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8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Bell-LaPadula Model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Developed in 1974</a:t>
            </a:r>
          </a:p>
          <a:p>
            <a:r>
              <a:rPr lang="en-US" sz="1600" dirty="0"/>
              <a:t>Objective : Ensure that information does not flow to those not cleared for that </a:t>
            </a:r>
            <a:r>
              <a:rPr lang="en-US" sz="1600" dirty="0" smtClean="0"/>
              <a:t>level</a:t>
            </a:r>
          </a:p>
          <a:p>
            <a:r>
              <a:rPr lang="en-US" sz="1600" dirty="0" smtClean="0"/>
              <a:t>Formal model for access control</a:t>
            </a:r>
          </a:p>
          <a:p>
            <a:pPr lvl="1"/>
            <a:r>
              <a:rPr lang="en-US" sz="1200" dirty="0" smtClean="0"/>
              <a:t>allows formally prove security</a:t>
            </a:r>
            <a:endParaRPr lang="en-US" sz="1400" dirty="0" smtClean="0"/>
          </a:p>
          <a:p>
            <a:r>
              <a:rPr lang="en-US" sz="1600" dirty="0" smtClean="0"/>
              <a:t>Four access modes:</a:t>
            </a:r>
          </a:p>
          <a:p>
            <a:pPr lvl="1"/>
            <a:r>
              <a:rPr lang="en-US" sz="1400" dirty="0" smtClean="0"/>
              <a:t>read, write, append, execute</a:t>
            </a:r>
          </a:p>
          <a:p>
            <a:r>
              <a:rPr lang="en-US" sz="1600" dirty="0" smtClean="0"/>
              <a:t>Three properties (MAC rules)</a:t>
            </a:r>
          </a:p>
          <a:p>
            <a:pPr lvl="1"/>
            <a:r>
              <a:rPr lang="en-US" sz="1400" dirty="0" smtClean="0"/>
              <a:t>No read up  (simple security property (</a:t>
            </a:r>
            <a:r>
              <a:rPr lang="en-US" sz="1400" dirty="0" err="1" smtClean="0"/>
              <a:t>ss</a:t>
            </a:r>
            <a:r>
              <a:rPr lang="en-US" sz="1400" dirty="0" smtClean="0"/>
              <a:t>-property))</a:t>
            </a:r>
          </a:p>
          <a:p>
            <a:pPr lvl="1"/>
            <a:r>
              <a:rPr lang="en-US" sz="1400" dirty="0" smtClean="0"/>
              <a:t>No write down (*-property)</a:t>
            </a:r>
          </a:p>
          <a:p>
            <a:pPr lvl="1"/>
            <a:r>
              <a:rPr lang="en-US" sz="1400" dirty="0" smtClean="0"/>
              <a:t>ds property : discretionary security property (every access must be allowed by the access matrix)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D5D37-04E0-4081-BEB1-83D78751F5C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762000" y="4750804"/>
            <a:ext cx="7924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D. E. Bell and L. J. </a:t>
            </a:r>
            <a:r>
              <a:rPr lang="en-US" dirty="0" err="1">
                <a:solidFill>
                  <a:schemeClr val="tx1"/>
                </a:solidFill>
              </a:rPr>
              <a:t>LaPadula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Secure Computer System: Unified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read up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3886201"/>
            <a:ext cx="8229600" cy="5941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only read confidential and unclassified files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8C625-926F-4EFB-93F1-5E07E1136A19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3022600" cy="20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26" descr="C:\Users\Chester\AppData\Local\Microsoft\Windows\Temporary Internet Files\Content.IE5\F59XIJPK\5223898955_69d103f8d4_o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628901"/>
            <a:ext cx="609600" cy="6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Box 7"/>
          <p:cNvSpPr txBox="1">
            <a:spLocks noChangeArrowheads="1"/>
          </p:cNvSpPr>
          <p:nvPr/>
        </p:nvSpPr>
        <p:spPr bwMode="auto">
          <a:xfrm>
            <a:off x="7162801" y="2800350"/>
            <a:ext cx="16734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Clearance : Confidential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648200" y="1885950"/>
            <a:ext cx="1905000" cy="10441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648200" y="2400300"/>
            <a:ext cx="1905000" cy="5298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648200" y="2857500"/>
            <a:ext cx="1905000" cy="7262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4648200" y="2930128"/>
            <a:ext cx="1905000" cy="44172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57800" y="2247900"/>
            <a:ext cx="2286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286375" y="2486025"/>
            <a:ext cx="17145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H="1">
            <a:off x="2286000" y="2628901"/>
            <a:ext cx="5715000" cy="1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H="1">
            <a:off x="2286000" y="3143251"/>
            <a:ext cx="5715000" cy="1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H="1">
            <a:off x="2286000" y="2114551"/>
            <a:ext cx="5715000" cy="1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81600" y="2228850"/>
            <a:ext cx="304800" cy="114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5230615" y="2563615"/>
            <a:ext cx="284559" cy="746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Write Down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3943351"/>
            <a:ext cx="8229600" cy="6512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Cannot write into an </a:t>
            </a:r>
            <a:r>
              <a:rPr lang="en-US" sz="2400" dirty="0" err="1" smtClean="0"/>
              <a:t>unclassfied</a:t>
            </a:r>
            <a:r>
              <a:rPr lang="en-US" sz="2400" dirty="0" smtClean="0"/>
              <a:t> object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3D5AC-0C7A-45FC-9F98-CCB8E775E869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3022600" cy="20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26" descr="C:\Users\Chester\AppData\Local\Microsoft\Windows\Temporary Internet Files\Content.IE5\F59XIJPK\5223898955_69d103f8d4_o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628901"/>
            <a:ext cx="609600" cy="6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7162801" y="2800350"/>
            <a:ext cx="16734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Clearance : Confidential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648200" y="1885950"/>
            <a:ext cx="1905000" cy="104417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572000" y="2343150"/>
            <a:ext cx="1981200" cy="58697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648200" y="2857500"/>
            <a:ext cx="1905000" cy="7262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648200" y="2930128"/>
            <a:ext cx="1905000" cy="4417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H="1">
            <a:off x="2286000" y="2628901"/>
            <a:ext cx="5715000" cy="1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H="1">
            <a:off x="2286000" y="3143251"/>
            <a:ext cx="5715000" cy="1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H="1">
            <a:off x="2286000" y="2114551"/>
            <a:ext cx="5715000" cy="1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513388" y="3042047"/>
            <a:ext cx="17145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5457627" y="3119636"/>
            <a:ext cx="284560" cy="74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No Write Down?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3920728"/>
            <a:ext cx="8229600" cy="937022"/>
          </a:xfrm>
        </p:spPr>
        <p:txBody>
          <a:bodyPr>
            <a:noAutofit/>
          </a:bodyPr>
          <a:lstStyle/>
          <a:p>
            <a:r>
              <a:rPr lang="en-US" sz="1600" dirty="0" smtClean="0"/>
              <a:t>A process inflected with a </a:t>
            </a:r>
            <a:r>
              <a:rPr lang="en-US" sz="1600" dirty="0" err="1" smtClean="0"/>
              <a:t>trojan</a:t>
            </a:r>
            <a:r>
              <a:rPr lang="en-US" sz="1600" dirty="0" smtClean="0"/>
              <a:t>, could read confidential data and write it down to unclassified</a:t>
            </a:r>
          </a:p>
          <a:p>
            <a:r>
              <a:rPr lang="en-US" sz="1600" dirty="0" smtClean="0"/>
              <a:t>We trust users but not subjects (like programs and processes)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EC3A0F-1DBD-4DCE-96F8-6FD4EC1D6D8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5486400" y="1428750"/>
            <a:ext cx="990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057400"/>
            <a:ext cx="533400" cy="285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6553201" y="1314450"/>
            <a:ext cx="2252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Process with </a:t>
            </a:r>
          </a:p>
          <a:p>
            <a:r>
              <a:rPr lang="en-US">
                <a:solidFill>
                  <a:srgbClr val="0000CC"/>
                </a:solidFill>
              </a:rPr>
              <a:t>confidential clearance</a:t>
            </a:r>
          </a:p>
        </p:txBody>
      </p:sp>
      <p:sp>
        <p:nvSpPr>
          <p:cNvPr id="43016" name="TextBox 7"/>
          <p:cNvSpPr txBox="1">
            <a:spLocks noChangeArrowheads="1"/>
          </p:cNvSpPr>
          <p:nvPr/>
        </p:nvSpPr>
        <p:spPr bwMode="auto">
          <a:xfrm>
            <a:off x="6781800" y="2057400"/>
            <a:ext cx="751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trojan</a:t>
            </a:r>
          </a:p>
        </p:txBody>
      </p:sp>
      <p:cxnSp>
        <p:nvCxnSpPr>
          <p:cNvPr id="10" name="Straight Arrow Connector 9"/>
          <p:cNvCxnSpPr>
            <a:stCxn id="43016" idx="1"/>
          </p:cNvCxnSpPr>
          <p:nvPr/>
        </p:nvCxnSpPr>
        <p:spPr>
          <a:xfrm flipH="1" flipV="1">
            <a:off x="6172200" y="2171701"/>
            <a:ext cx="609600" cy="7036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85900"/>
            <a:ext cx="3022600" cy="20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6" idx="1"/>
          </p:cNvCxnSpPr>
          <p:nvPr/>
        </p:nvCxnSpPr>
        <p:spPr>
          <a:xfrm rot="10800000" flipV="1">
            <a:off x="3124200" y="2200275"/>
            <a:ext cx="2819400" cy="60007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rot="5400000">
            <a:off x="4181475" y="1285875"/>
            <a:ext cx="971550" cy="308610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1" name="TextBox 16"/>
          <p:cNvSpPr txBox="1">
            <a:spLocks noChangeArrowheads="1"/>
          </p:cNvSpPr>
          <p:nvPr/>
        </p:nvSpPr>
        <p:spPr bwMode="auto">
          <a:xfrm rot="20877688">
            <a:off x="3412623" y="2240459"/>
            <a:ext cx="22616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Read higher classified object</a:t>
            </a:r>
          </a:p>
        </p:txBody>
      </p:sp>
      <p:sp>
        <p:nvSpPr>
          <p:cNvPr id="43022" name="TextBox 17"/>
          <p:cNvSpPr txBox="1">
            <a:spLocks noChangeArrowheads="1"/>
          </p:cNvSpPr>
          <p:nvPr/>
        </p:nvSpPr>
        <p:spPr bwMode="auto">
          <a:xfrm rot="-1377209">
            <a:off x="3974225" y="2781003"/>
            <a:ext cx="17591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Write to a lower level</a:t>
            </a:r>
          </a:p>
        </p:txBody>
      </p:sp>
    </p:spTree>
    <p:extLst>
      <p:ext uri="{BB962C8B-B14F-4D97-AF65-F5344CB8AC3E}">
        <p14:creationId xmlns:p14="http://schemas.microsoft.com/office/powerpoint/2010/main" val="8453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ds-property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Discretionary Access Control</a:t>
            </a:r>
          </a:p>
          <a:p>
            <a:pPr lvl="1"/>
            <a:r>
              <a:rPr lang="en-US" sz="1800" dirty="0" smtClean="0"/>
              <a:t>An individual may grant access to a document he/she owns to another individual.</a:t>
            </a:r>
          </a:p>
          <a:p>
            <a:pPr lvl="1"/>
            <a:r>
              <a:rPr lang="en-US" sz="1800" dirty="0" smtClean="0"/>
              <a:t>However the MAC rules must be met</a:t>
            </a:r>
          </a:p>
          <a:p>
            <a:pPr lvl="1"/>
            <a:endParaRPr lang="en-US" sz="1800" dirty="0" smtClean="0"/>
          </a:p>
          <a:p>
            <a:pPr lvl="1">
              <a:buFontTx/>
              <a:buNone/>
            </a:pPr>
            <a:r>
              <a:rPr lang="en-US" sz="1800" dirty="0" smtClean="0"/>
              <a:t>MAC rules over rides any discretionary access control. A user cannot give away data to unauthorized persons.</a:t>
            </a:r>
          </a:p>
          <a:p>
            <a:pPr lvl="1">
              <a:buFontTx/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7D532-0A5E-46F9-AFF1-7BDF09DDA257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83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BLP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Write up is possible with BLP</a:t>
            </a:r>
          </a:p>
          <a:p>
            <a:r>
              <a:rPr lang="en-US" sz="2000" dirty="0" smtClean="0"/>
              <a:t>Does not address Integrity Issues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D9D39D-B319-4F66-9CA0-DBC1E216120D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25" y="2000250"/>
            <a:ext cx="3022600" cy="20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2286000"/>
            <a:ext cx="685800" cy="571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063" name="Picture 26" descr="C:\Users\Chester\AppData\Local\Microsoft\Windows\Temporary Internet Files\Content.IE5\F59XIJPK\5223898955_69d103f8d4_o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628901"/>
            <a:ext cx="609600" cy="6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6497638" y="3257550"/>
            <a:ext cx="2417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Clearance : Confidential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86400" y="2628900"/>
            <a:ext cx="1066800" cy="30122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533400" y="4171950"/>
            <a:ext cx="64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User with clearance can modify a secret document</a:t>
            </a:r>
          </a:p>
          <a:p>
            <a:r>
              <a:rPr lang="en-US"/>
              <a:t>BLP only deals with confidentiality. Does not take care of integrity.</a:t>
            </a:r>
          </a:p>
        </p:txBody>
      </p:sp>
      <p:sp>
        <p:nvSpPr>
          <p:cNvPr id="15" name="Freeform 14"/>
          <p:cNvSpPr/>
          <p:nvPr/>
        </p:nvSpPr>
        <p:spPr>
          <a:xfrm>
            <a:off x="5103814" y="2343150"/>
            <a:ext cx="306387" cy="428625"/>
          </a:xfrm>
          <a:custGeom>
            <a:avLst/>
            <a:gdLst>
              <a:gd name="connsiteX0" fmla="*/ 162873 w 296223"/>
              <a:gd name="connsiteY0" fmla="*/ 0 h 485775"/>
              <a:gd name="connsiteX1" fmla="*/ 134298 w 296223"/>
              <a:gd name="connsiteY1" fmla="*/ 66675 h 485775"/>
              <a:gd name="connsiteX2" fmla="*/ 105723 w 296223"/>
              <a:gd name="connsiteY2" fmla="*/ 104775 h 485775"/>
              <a:gd name="connsiteX3" fmla="*/ 96198 w 296223"/>
              <a:gd name="connsiteY3" fmla="*/ 133350 h 485775"/>
              <a:gd name="connsiteX4" fmla="*/ 67623 w 296223"/>
              <a:gd name="connsiteY4" fmla="*/ 161925 h 485775"/>
              <a:gd name="connsiteX5" fmla="*/ 10473 w 296223"/>
              <a:gd name="connsiteY5" fmla="*/ 200025 h 485775"/>
              <a:gd name="connsiteX6" fmla="*/ 48573 w 296223"/>
              <a:gd name="connsiteY6" fmla="*/ 276225 h 485775"/>
              <a:gd name="connsiteX7" fmla="*/ 58098 w 296223"/>
              <a:gd name="connsiteY7" fmla="*/ 314325 h 485775"/>
              <a:gd name="connsiteX8" fmla="*/ 86673 w 296223"/>
              <a:gd name="connsiteY8" fmla="*/ 352425 h 485775"/>
              <a:gd name="connsiteX9" fmla="*/ 105723 w 296223"/>
              <a:gd name="connsiteY9" fmla="*/ 390525 h 485775"/>
              <a:gd name="connsiteX10" fmla="*/ 115248 w 296223"/>
              <a:gd name="connsiteY10" fmla="*/ 419100 h 485775"/>
              <a:gd name="connsiteX11" fmla="*/ 134298 w 296223"/>
              <a:gd name="connsiteY11" fmla="*/ 447675 h 485775"/>
              <a:gd name="connsiteX12" fmla="*/ 143823 w 296223"/>
              <a:gd name="connsiteY12" fmla="*/ 476250 h 485775"/>
              <a:gd name="connsiteX13" fmla="*/ 172398 w 296223"/>
              <a:gd name="connsiteY13" fmla="*/ 485775 h 485775"/>
              <a:gd name="connsiteX14" fmla="*/ 210498 w 296223"/>
              <a:gd name="connsiteY14" fmla="*/ 476250 h 485775"/>
              <a:gd name="connsiteX15" fmla="*/ 267648 w 296223"/>
              <a:gd name="connsiteY15" fmla="*/ 438150 h 485775"/>
              <a:gd name="connsiteX16" fmla="*/ 210498 w 296223"/>
              <a:gd name="connsiteY16" fmla="*/ 400050 h 485775"/>
              <a:gd name="connsiteX17" fmla="*/ 181923 w 296223"/>
              <a:gd name="connsiteY17" fmla="*/ 381000 h 485775"/>
              <a:gd name="connsiteX18" fmla="*/ 172398 w 296223"/>
              <a:gd name="connsiteY18" fmla="*/ 352425 h 485775"/>
              <a:gd name="connsiteX19" fmla="*/ 153348 w 296223"/>
              <a:gd name="connsiteY19" fmla="*/ 247650 h 485775"/>
              <a:gd name="connsiteX20" fmla="*/ 162873 w 296223"/>
              <a:gd name="connsiteY20" fmla="*/ 219075 h 485775"/>
              <a:gd name="connsiteX21" fmla="*/ 258123 w 296223"/>
              <a:gd name="connsiteY21" fmla="*/ 133350 h 485775"/>
              <a:gd name="connsiteX22" fmla="*/ 286698 w 296223"/>
              <a:gd name="connsiteY22" fmla="*/ 114300 h 485775"/>
              <a:gd name="connsiteX23" fmla="*/ 296223 w 296223"/>
              <a:gd name="connsiteY23" fmla="*/ 85725 h 485775"/>
              <a:gd name="connsiteX24" fmla="*/ 286698 w 296223"/>
              <a:gd name="connsiteY24" fmla="*/ 57150 h 485775"/>
              <a:gd name="connsiteX25" fmla="*/ 258123 w 296223"/>
              <a:gd name="connsiteY25" fmla="*/ 28575 h 485775"/>
              <a:gd name="connsiteX26" fmla="*/ 191448 w 296223"/>
              <a:gd name="connsiteY26" fmla="*/ 9525 h 485775"/>
              <a:gd name="connsiteX27" fmla="*/ 162873 w 296223"/>
              <a:gd name="connsiteY27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223" h="485775">
                <a:moveTo>
                  <a:pt x="162873" y="0"/>
                </a:moveTo>
                <a:cubicBezTo>
                  <a:pt x="153348" y="22225"/>
                  <a:pt x="145877" y="45447"/>
                  <a:pt x="134298" y="66675"/>
                </a:cubicBezTo>
                <a:cubicBezTo>
                  <a:pt x="126696" y="80612"/>
                  <a:pt x="113599" y="90992"/>
                  <a:pt x="105723" y="104775"/>
                </a:cubicBezTo>
                <a:cubicBezTo>
                  <a:pt x="100742" y="113492"/>
                  <a:pt x="101767" y="124996"/>
                  <a:pt x="96198" y="133350"/>
                </a:cubicBezTo>
                <a:cubicBezTo>
                  <a:pt x="88726" y="144558"/>
                  <a:pt x="78256" y="153655"/>
                  <a:pt x="67623" y="161925"/>
                </a:cubicBezTo>
                <a:cubicBezTo>
                  <a:pt x="49551" y="175981"/>
                  <a:pt x="10473" y="200025"/>
                  <a:pt x="10473" y="200025"/>
                </a:cubicBezTo>
                <a:cubicBezTo>
                  <a:pt x="33862" y="293580"/>
                  <a:pt x="0" y="179080"/>
                  <a:pt x="48573" y="276225"/>
                </a:cubicBezTo>
                <a:cubicBezTo>
                  <a:pt x="54427" y="287934"/>
                  <a:pt x="52244" y="302616"/>
                  <a:pt x="58098" y="314325"/>
                </a:cubicBezTo>
                <a:cubicBezTo>
                  <a:pt x="65198" y="328524"/>
                  <a:pt x="78259" y="338963"/>
                  <a:pt x="86673" y="352425"/>
                </a:cubicBezTo>
                <a:cubicBezTo>
                  <a:pt x="94198" y="364466"/>
                  <a:pt x="100130" y="377474"/>
                  <a:pt x="105723" y="390525"/>
                </a:cubicBezTo>
                <a:cubicBezTo>
                  <a:pt x="109678" y="399753"/>
                  <a:pt x="110758" y="410120"/>
                  <a:pt x="115248" y="419100"/>
                </a:cubicBezTo>
                <a:cubicBezTo>
                  <a:pt x="120368" y="429339"/>
                  <a:pt x="129178" y="437436"/>
                  <a:pt x="134298" y="447675"/>
                </a:cubicBezTo>
                <a:cubicBezTo>
                  <a:pt x="138788" y="456655"/>
                  <a:pt x="136723" y="469150"/>
                  <a:pt x="143823" y="476250"/>
                </a:cubicBezTo>
                <a:cubicBezTo>
                  <a:pt x="150923" y="483350"/>
                  <a:pt x="162873" y="482600"/>
                  <a:pt x="172398" y="485775"/>
                </a:cubicBezTo>
                <a:cubicBezTo>
                  <a:pt x="185098" y="482600"/>
                  <a:pt x="199606" y="483512"/>
                  <a:pt x="210498" y="476250"/>
                </a:cubicBezTo>
                <a:cubicBezTo>
                  <a:pt x="289433" y="423627"/>
                  <a:pt x="158265" y="465496"/>
                  <a:pt x="267648" y="438150"/>
                </a:cubicBezTo>
                <a:lnTo>
                  <a:pt x="210498" y="400050"/>
                </a:lnTo>
                <a:lnTo>
                  <a:pt x="181923" y="381000"/>
                </a:lnTo>
                <a:cubicBezTo>
                  <a:pt x="178748" y="371475"/>
                  <a:pt x="174833" y="362165"/>
                  <a:pt x="172398" y="352425"/>
                </a:cubicBezTo>
                <a:cubicBezTo>
                  <a:pt x="165742" y="325800"/>
                  <a:pt x="157594" y="273126"/>
                  <a:pt x="153348" y="247650"/>
                </a:cubicBezTo>
                <a:cubicBezTo>
                  <a:pt x="156523" y="238125"/>
                  <a:pt x="156709" y="227000"/>
                  <a:pt x="162873" y="219075"/>
                </a:cubicBezTo>
                <a:cubicBezTo>
                  <a:pt x="190734" y="183254"/>
                  <a:pt x="222344" y="158906"/>
                  <a:pt x="258123" y="133350"/>
                </a:cubicBezTo>
                <a:cubicBezTo>
                  <a:pt x="267438" y="126696"/>
                  <a:pt x="277173" y="120650"/>
                  <a:pt x="286698" y="114300"/>
                </a:cubicBezTo>
                <a:cubicBezTo>
                  <a:pt x="289873" y="104775"/>
                  <a:pt x="296223" y="95765"/>
                  <a:pt x="296223" y="85725"/>
                </a:cubicBezTo>
                <a:cubicBezTo>
                  <a:pt x="296223" y="75685"/>
                  <a:pt x="292267" y="65504"/>
                  <a:pt x="286698" y="57150"/>
                </a:cubicBezTo>
                <a:cubicBezTo>
                  <a:pt x="279226" y="45942"/>
                  <a:pt x="269331" y="36047"/>
                  <a:pt x="258123" y="28575"/>
                </a:cubicBezTo>
                <a:cubicBezTo>
                  <a:pt x="249924" y="23109"/>
                  <a:pt x="196529" y="10795"/>
                  <a:pt x="191448" y="9525"/>
                </a:cubicBezTo>
                <a:lnTo>
                  <a:pt x="16287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8" name="TextBox 15"/>
          <p:cNvSpPr txBox="1">
            <a:spLocks noChangeArrowheads="1"/>
          </p:cNvSpPr>
          <p:nvPr/>
        </p:nvSpPr>
        <p:spPr bwMode="auto">
          <a:xfrm>
            <a:off x="4419601" y="2000250"/>
            <a:ext cx="2855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file with classification </a:t>
            </a:r>
            <a:r>
              <a:rPr lang="en-US" i="1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3535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of BLP</a:t>
            </a:r>
            <a:br>
              <a:rPr lang="en-US" dirty="0" smtClean="0"/>
            </a:br>
            <a:r>
              <a:rPr lang="en-US" sz="4000" dirty="0" smtClean="0"/>
              <a:t>(changing levels)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743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smtClean="0"/>
              <a:t>Suppose someone changes an object labeled </a:t>
            </a:r>
            <a:r>
              <a:rPr lang="en-US" sz="2000" b="1" i="1" dirty="0" smtClean="0"/>
              <a:t>top secret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unclassified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breach of confidentiality</a:t>
            </a:r>
          </a:p>
          <a:p>
            <a:pPr lvl="1"/>
            <a:r>
              <a:rPr lang="en-US" sz="1800" dirty="0" smtClean="0"/>
              <a:t>Will BLP detect this breach?</a:t>
            </a:r>
          </a:p>
          <a:p>
            <a:r>
              <a:rPr lang="en-US" sz="2000" dirty="0" smtClean="0"/>
              <a:t>Suppose someone moves from clearance level top secret to unclassified</a:t>
            </a:r>
          </a:p>
          <a:p>
            <a:pPr lvl="1"/>
            <a:r>
              <a:rPr lang="en-US" sz="1800" dirty="0"/>
              <a:t>Will BLP detect this breach</a:t>
            </a:r>
            <a:r>
              <a:rPr lang="en-US" sz="1800" dirty="0" smtClean="0"/>
              <a:t>?</a:t>
            </a:r>
          </a:p>
          <a:p>
            <a:pPr lvl="1"/>
            <a:endParaRPr lang="en-US" sz="1800" b="1" dirty="0">
              <a:solidFill>
                <a:srgbClr val="660066"/>
              </a:solidFill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Need an additional rule about changing levels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Tranquility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Strong Tranquility Property:</a:t>
            </a:r>
          </a:p>
          <a:p>
            <a:pPr lvl="1"/>
            <a:r>
              <a:rPr lang="en-US" sz="1800" dirty="0" smtClean="0"/>
              <a:t>Subjects and objects do not change label during lifetime of the system</a:t>
            </a:r>
          </a:p>
          <a:p>
            <a:pPr lvl="1"/>
            <a:endParaRPr lang="en-US" sz="1800" dirty="0">
              <a:solidFill>
                <a:srgbClr val="C0504D"/>
              </a:solidFill>
            </a:endParaRPr>
          </a:p>
          <a:p>
            <a:r>
              <a:rPr lang="en-US" sz="2000" b="1" dirty="0" smtClean="0">
                <a:solidFill>
                  <a:srgbClr val="953735"/>
                </a:solidFill>
              </a:rPr>
              <a:t>Weak Tranquility Property:</a:t>
            </a:r>
          </a:p>
          <a:p>
            <a:pPr lvl="1"/>
            <a:r>
              <a:rPr lang="en-US" sz="1800" dirty="0" smtClean="0"/>
              <a:t>Subjects and objects do not change label in a way that violates the </a:t>
            </a:r>
            <a:r>
              <a:rPr lang="en-US" sz="1800" i="1" dirty="0" smtClean="0"/>
              <a:t>spirit</a:t>
            </a:r>
            <a:r>
              <a:rPr lang="en-US" sz="1800" dirty="0" smtClean="0"/>
              <a:t> of the security policy.</a:t>
            </a:r>
          </a:p>
          <a:p>
            <a:pPr lvl="1"/>
            <a:r>
              <a:rPr lang="en-US" sz="1800" dirty="0" smtClean="0"/>
              <a:t>Should define</a:t>
            </a:r>
          </a:p>
          <a:p>
            <a:pPr lvl="2"/>
            <a:r>
              <a:rPr lang="en-US" sz="1600" dirty="0" smtClean="0"/>
              <a:t>How can subjects change clearance level?</a:t>
            </a:r>
          </a:p>
          <a:p>
            <a:pPr lvl="2"/>
            <a:r>
              <a:rPr lang="en-US" sz="1600" dirty="0" smtClean="0"/>
              <a:t>How </a:t>
            </a:r>
            <a:r>
              <a:rPr lang="en-US" sz="1600" dirty="0"/>
              <a:t>can </a:t>
            </a:r>
            <a:r>
              <a:rPr lang="en-US" sz="1600" dirty="0" smtClean="0"/>
              <a:t>objects change levels?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BLP</a:t>
            </a:r>
            <a:br>
              <a:rPr lang="en-US" dirty="0" smtClean="0"/>
            </a:br>
            <a:r>
              <a:rPr lang="en-US" sz="4000" dirty="0" smtClean="0"/>
              <a:t>(Covert Channels)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9277"/>
            <a:ext cx="8229600" cy="94534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Covert channels through system resources that normally not intended for communication.</a:t>
            </a:r>
          </a:p>
          <a:p>
            <a:r>
              <a:rPr lang="en-US" sz="1600" dirty="0" smtClean="0"/>
              <a:t>covert channel examples: </a:t>
            </a:r>
            <a:br>
              <a:rPr lang="en-US" sz="1600" dirty="0" smtClean="0"/>
            </a:br>
            <a:r>
              <a:rPr lang="en-US" sz="1200" dirty="0" smtClean="0"/>
              <a:t>page faults, file lock, cache memory, branch predictors , rate of computing, sockets</a:t>
            </a:r>
          </a:p>
          <a:p>
            <a:r>
              <a:rPr lang="en-US" sz="1600" dirty="0" smtClean="0"/>
              <a:t>Highly noisy, but can use coding theory to encode / decode information through noisy channels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1428750"/>
            <a:ext cx="990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057400"/>
            <a:ext cx="533400" cy="285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53201" y="1314450"/>
            <a:ext cx="2252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Process with </a:t>
            </a:r>
          </a:p>
          <a:p>
            <a:r>
              <a:rPr lang="en-US">
                <a:solidFill>
                  <a:srgbClr val="0000CC"/>
                </a:solidFill>
              </a:rPr>
              <a:t>confidential clearance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81800" y="2057400"/>
            <a:ext cx="751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trojan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6172200" y="2171701"/>
            <a:ext cx="609600" cy="7036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85900"/>
            <a:ext cx="3022600" cy="20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3124200" y="2200275"/>
            <a:ext cx="2819400" cy="60007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rot="5400000">
            <a:off x="4181475" y="1285875"/>
            <a:ext cx="971550" cy="30861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>
            <a:spLocks noChangeArrowheads="1"/>
          </p:cNvSpPr>
          <p:nvPr/>
        </p:nvSpPr>
        <p:spPr bwMode="auto">
          <a:xfrm rot="20666565">
            <a:off x="3412623" y="2240459"/>
            <a:ext cx="22616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Read higher classified object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 rot="20222791">
            <a:off x="3908833" y="2673282"/>
            <a:ext cx="1889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Communication </a:t>
            </a:r>
          </a:p>
          <a:p>
            <a:pPr algn="ctr"/>
            <a:r>
              <a:rPr lang="en-US" sz="1400" dirty="0" smtClean="0"/>
              <a:t>through covert channel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Policies</a:t>
            </a:r>
          </a:p>
          <a:p>
            <a:pPr lvl="1"/>
            <a:r>
              <a:rPr lang="en-US" sz="1800" dirty="0" smtClean="0"/>
              <a:t>Must protect OS from applications</a:t>
            </a:r>
          </a:p>
          <a:p>
            <a:pPr lvl="1"/>
            <a:r>
              <a:rPr lang="en-US" sz="1800" dirty="0" smtClean="0"/>
              <a:t>Must protect applications from others</a:t>
            </a:r>
          </a:p>
          <a:p>
            <a:pPr lvl="1"/>
            <a:r>
              <a:rPr lang="en-US" sz="1800" dirty="0" smtClean="0"/>
              <a:t>Must prevent one application hogging the system</a:t>
            </a:r>
          </a:p>
          <a:p>
            <a:pPr marL="457200" lvl="1" indent="0">
              <a:buNone/>
            </a:pPr>
            <a:r>
              <a:rPr lang="en-US" sz="1800" dirty="0" smtClean="0"/>
              <a:t>  (first two ensure confidentiality </a:t>
            </a:r>
            <a:r>
              <a:rPr lang="en-US" sz="1800" dirty="0"/>
              <a:t>and </a:t>
            </a:r>
            <a:r>
              <a:rPr lang="en-US" sz="1800" dirty="0" smtClean="0"/>
              <a:t>integrity, the third ensures availability)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Mechanisms</a:t>
            </a:r>
          </a:p>
          <a:p>
            <a:pPr lvl="1"/>
            <a:r>
              <a:rPr lang="en-US" sz="1800" dirty="0" smtClean="0"/>
              <a:t>Paging unit</a:t>
            </a:r>
          </a:p>
          <a:p>
            <a:pPr lvl="1"/>
            <a:r>
              <a:rPr lang="en-US" sz="1800" dirty="0" smtClean="0"/>
              <a:t>Privilege rings</a:t>
            </a:r>
          </a:p>
          <a:p>
            <a:pPr lvl="1"/>
            <a:r>
              <a:rPr lang="en-US" sz="1800" dirty="0" smtClean="0"/>
              <a:t>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Biba Model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Bell-</a:t>
            </a:r>
            <a:r>
              <a:rPr lang="en-US" sz="2000" dirty="0" err="1" smtClean="0"/>
              <a:t>LaPadula</a:t>
            </a:r>
            <a:r>
              <a:rPr lang="en-US" sz="2000" dirty="0" smtClean="0"/>
              <a:t> upside down</a:t>
            </a:r>
          </a:p>
          <a:p>
            <a:r>
              <a:rPr lang="en-US" sz="2000" b="1" dirty="0" smtClean="0"/>
              <a:t>Ignores confidentiality and only deals with integrity </a:t>
            </a:r>
          </a:p>
          <a:p>
            <a:r>
              <a:rPr lang="en-US" sz="2000" dirty="0" smtClean="0"/>
              <a:t>Goals of integrity</a:t>
            </a:r>
          </a:p>
          <a:p>
            <a:pPr lvl="1"/>
            <a:r>
              <a:rPr lang="en-US" sz="1800" dirty="0" smtClean="0"/>
              <a:t>Prevent unauthorized users from making modifications to an object</a:t>
            </a:r>
          </a:p>
          <a:p>
            <a:pPr lvl="1"/>
            <a:r>
              <a:rPr lang="en-US" sz="1800" dirty="0" smtClean="0"/>
              <a:t>Prevent authorized users from making improper modifications to an object</a:t>
            </a:r>
          </a:p>
          <a:p>
            <a:pPr lvl="1"/>
            <a:r>
              <a:rPr lang="en-US" sz="1800" dirty="0" smtClean="0"/>
              <a:t>Maintain consistency (data reflects the real world)</a:t>
            </a:r>
          </a:p>
          <a:p>
            <a:r>
              <a:rPr lang="en-US" sz="2400" dirty="0" smtClean="0"/>
              <a:t>Incorporated in FreeBSD</a:t>
            </a:r>
          </a:p>
          <a:p>
            <a:pPr lvl="1"/>
            <a:endParaRPr lang="en-US" sz="18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27182-EF91-4C3C-8858-6F54B6929B9A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88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BIBA Properties</a:t>
            </a:r>
            <a:br>
              <a:rPr lang="en-US" dirty="0" smtClean="0"/>
            </a:br>
            <a:r>
              <a:rPr lang="en-US" dirty="0" smtClean="0"/>
              <a:t>(read up / write down)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01F0C9-9431-4E02-A47D-1061CDCF74E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447800" y="4000500"/>
            <a:ext cx="6400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Properties</a:t>
            </a:r>
          </a:p>
          <a:p>
            <a:pPr lvl="1"/>
            <a:r>
              <a:rPr lang="en-US" sz="1600" dirty="0"/>
              <a:t>No read down : Simple Integrity Theorem</a:t>
            </a:r>
          </a:p>
          <a:p>
            <a:pPr lvl="1"/>
            <a:r>
              <a:rPr lang="en-US" sz="1600" dirty="0"/>
              <a:t>No write up : * Integrity Theorem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20002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25717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32575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71800" y="2743200"/>
            <a:ext cx="6096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14287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14" name="Picture 26" descr="C:\Users\Chester\AppData\Local\Microsoft\Windows\Temporary Internet Files\Content.IE5\F59XIJPK\5223898955_69d103f8d4_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000251"/>
            <a:ext cx="609600" cy="6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reeform 13"/>
          <p:cNvSpPr/>
          <p:nvPr/>
        </p:nvSpPr>
        <p:spPr>
          <a:xfrm>
            <a:off x="3505201" y="1771650"/>
            <a:ext cx="327025" cy="514350"/>
          </a:xfrm>
          <a:custGeom>
            <a:avLst/>
            <a:gdLst>
              <a:gd name="connsiteX0" fmla="*/ 0 w 250190"/>
              <a:gd name="connsiteY0" fmla="*/ 579120 h 579120"/>
              <a:gd name="connsiteX1" fmla="*/ 236220 w 250190"/>
              <a:gd name="connsiteY1" fmla="*/ 396240 h 579120"/>
              <a:gd name="connsiteX2" fmla="*/ 83820 w 250190"/>
              <a:gd name="connsiteY2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90" h="579120">
                <a:moveTo>
                  <a:pt x="0" y="579120"/>
                </a:moveTo>
                <a:cubicBezTo>
                  <a:pt x="111125" y="535940"/>
                  <a:pt x="222250" y="492760"/>
                  <a:pt x="236220" y="396240"/>
                </a:cubicBezTo>
                <a:cubicBezTo>
                  <a:pt x="250190" y="299720"/>
                  <a:pt x="167005" y="149860"/>
                  <a:pt x="83820" y="0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1485900"/>
            <a:ext cx="6096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28914" y="2326481"/>
            <a:ext cx="280987" cy="485775"/>
          </a:xfrm>
          <a:custGeom>
            <a:avLst/>
            <a:gdLst>
              <a:gd name="connsiteX0" fmla="*/ 242570 w 280670"/>
              <a:gd name="connsiteY0" fmla="*/ 0 h 647700"/>
              <a:gd name="connsiteX1" fmla="*/ 6350 w 280670"/>
              <a:gd name="connsiteY1" fmla="*/ 220980 h 647700"/>
              <a:gd name="connsiteX2" fmla="*/ 280670 w 2806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" h="647700">
                <a:moveTo>
                  <a:pt x="242570" y="0"/>
                </a:moveTo>
                <a:cubicBezTo>
                  <a:pt x="121285" y="56515"/>
                  <a:pt x="0" y="113030"/>
                  <a:pt x="6350" y="220980"/>
                </a:cubicBezTo>
                <a:cubicBezTo>
                  <a:pt x="12700" y="328930"/>
                  <a:pt x="146685" y="488315"/>
                  <a:pt x="280670" y="64770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7118" name="Picture 24" descr="C:\Users\Chester\AppData\Local\Microsoft\Windows\Temporary Internet Files\Content.IE5\1MY5BJQ4\Man-Boy-Face-Sketch-7495-large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000250"/>
            <a:ext cx="533400" cy="55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5715000" y="1485900"/>
            <a:ext cx="6096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2743200"/>
            <a:ext cx="6096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248400" y="1714500"/>
            <a:ext cx="312738" cy="571500"/>
          </a:xfrm>
          <a:custGeom>
            <a:avLst/>
            <a:gdLst>
              <a:gd name="connsiteX0" fmla="*/ 0 w 250190"/>
              <a:gd name="connsiteY0" fmla="*/ 579120 h 579120"/>
              <a:gd name="connsiteX1" fmla="*/ 236220 w 250190"/>
              <a:gd name="connsiteY1" fmla="*/ 396240 h 579120"/>
              <a:gd name="connsiteX2" fmla="*/ 83820 w 250190"/>
              <a:gd name="connsiteY2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90" h="579120">
                <a:moveTo>
                  <a:pt x="0" y="579120"/>
                </a:moveTo>
                <a:cubicBezTo>
                  <a:pt x="111125" y="535940"/>
                  <a:pt x="222250" y="492760"/>
                  <a:pt x="236220" y="396240"/>
                </a:cubicBezTo>
                <a:cubicBezTo>
                  <a:pt x="250190" y="299720"/>
                  <a:pt x="167005" y="149860"/>
                  <a:pt x="83820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562600" y="2343150"/>
            <a:ext cx="280988" cy="485775"/>
          </a:xfrm>
          <a:custGeom>
            <a:avLst/>
            <a:gdLst>
              <a:gd name="connsiteX0" fmla="*/ 242570 w 280670"/>
              <a:gd name="connsiteY0" fmla="*/ 0 h 647700"/>
              <a:gd name="connsiteX1" fmla="*/ 6350 w 280670"/>
              <a:gd name="connsiteY1" fmla="*/ 220980 h 647700"/>
              <a:gd name="connsiteX2" fmla="*/ 280670 w 2806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" h="647700">
                <a:moveTo>
                  <a:pt x="242570" y="0"/>
                </a:moveTo>
                <a:cubicBezTo>
                  <a:pt x="121285" y="56515"/>
                  <a:pt x="0" y="113030"/>
                  <a:pt x="6350" y="220980"/>
                </a:cubicBezTo>
                <a:cubicBezTo>
                  <a:pt x="12700" y="328930"/>
                  <a:pt x="146685" y="488315"/>
                  <a:pt x="280670" y="647700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5038725" y="1743075"/>
            <a:ext cx="2114550" cy="1371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924425" y="1857375"/>
            <a:ext cx="2114550" cy="11430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1057276" y="2371329"/>
            <a:ext cx="1543050" cy="317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6" name="TextBox 27"/>
          <p:cNvSpPr txBox="1">
            <a:spLocks noChangeArrowheads="1"/>
          </p:cNvSpPr>
          <p:nvPr/>
        </p:nvSpPr>
        <p:spPr bwMode="auto">
          <a:xfrm>
            <a:off x="990600" y="1379935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 integrity</a:t>
            </a:r>
          </a:p>
        </p:txBody>
      </p:sp>
      <p:sp>
        <p:nvSpPr>
          <p:cNvPr id="47127" name="TextBox 28"/>
          <p:cNvSpPr txBox="1">
            <a:spLocks noChangeArrowheads="1"/>
          </p:cNvSpPr>
          <p:nvPr/>
        </p:nvSpPr>
        <p:spPr bwMode="auto">
          <a:xfrm>
            <a:off x="990600" y="3200400"/>
            <a:ext cx="1410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 integrity</a:t>
            </a:r>
          </a:p>
        </p:txBody>
      </p:sp>
      <p:sp>
        <p:nvSpPr>
          <p:cNvPr id="30" name="Oval 29"/>
          <p:cNvSpPr/>
          <p:nvPr/>
        </p:nvSpPr>
        <p:spPr>
          <a:xfrm>
            <a:off x="4343400" y="2114550"/>
            <a:ext cx="6096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581400" y="2228850"/>
            <a:ext cx="762000" cy="114300"/>
          </a:xfrm>
          <a:custGeom>
            <a:avLst/>
            <a:gdLst>
              <a:gd name="connsiteX0" fmla="*/ 819150 w 819150"/>
              <a:gd name="connsiteY0" fmla="*/ 144462 h 153987"/>
              <a:gd name="connsiteX1" fmla="*/ 428625 w 819150"/>
              <a:gd name="connsiteY1" fmla="*/ 1587 h 153987"/>
              <a:gd name="connsiteX2" fmla="*/ 0 w 819150"/>
              <a:gd name="connsiteY2" fmla="*/ 153987 h 15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53987">
                <a:moveTo>
                  <a:pt x="819150" y="144462"/>
                </a:moveTo>
                <a:cubicBezTo>
                  <a:pt x="692150" y="72231"/>
                  <a:pt x="565150" y="0"/>
                  <a:pt x="428625" y="1587"/>
                </a:cubicBezTo>
                <a:cubicBezTo>
                  <a:pt x="292100" y="3174"/>
                  <a:pt x="146050" y="78580"/>
                  <a:pt x="0" y="153987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68726" y="1747450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99919" y="2619344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2619344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017200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785306"/>
            <a:ext cx="2368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Kenneth J. </a:t>
            </a:r>
            <a:r>
              <a:rPr lang="en-US" dirty="0" err="1"/>
              <a:t>Biba</a:t>
            </a:r>
            <a:r>
              <a:rPr lang="en-US" dirty="0"/>
              <a:t> in 1975</a:t>
            </a:r>
          </a:p>
        </p:txBody>
      </p:sp>
    </p:spTree>
    <p:extLst>
      <p:ext uri="{BB962C8B-B14F-4D97-AF65-F5344CB8AC3E}">
        <p14:creationId xmlns:p14="http://schemas.microsoft.com/office/powerpoint/2010/main" val="32463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no Read Down?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3943351"/>
            <a:ext cx="8229600" cy="651272"/>
          </a:xfrm>
        </p:spPr>
        <p:txBody>
          <a:bodyPr>
            <a:noAutofit/>
          </a:bodyPr>
          <a:lstStyle/>
          <a:p>
            <a:r>
              <a:rPr lang="en-US" sz="1800" smtClean="0"/>
              <a:t>A higher integrity object may be modified based on a lower integrity document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7CEAE-C9E9-4807-9DD5-1875A1301E0B}" type="slidenum">
              <a:rPr lang="en-US" smtClean="0"/>
              <a:pPr/>
              <a:t>42</a:t>
            </a:fld>
            <a:endParaRPr lang="en-US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002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25717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32575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71800" y="2743200"/>
            <a:ext cx="6096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1428750"/>
            <a:ext cx="52578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8" name="Picture 26" descr="C:\Users\Chester\AppData\Local\Microsoft\Windows\Temporary Internet Files\Content.IE5\F59XIJPK\5223898955_69d103f8d4_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000251"/>
            <a:ext cx="609600" cy="6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/>
          <p:nvPr/>
        </p:nvSpPr>
        <p:spPr>
          <a:xfrm>
            <a:off x="2728914" y="2326481"/>
            <a:ext cx="280987" cy="485775"/>
          </a:xfrm>
          <a:custGeom>
            <a:avLst/>
            <a:gdLst>
              <a:gd name="connsiteX0" fmla="*/ 242570 w 280670"/>
              <a:gd name="connsiteY0" fmla="*/ 0 h 647700"/>
              <a:gd name="connsiteX1" fmla="*/ 6350 w 280670"/>
              <a:gd name="connsiteY1" fmla="*/ 220980 h 647700"/>
              <a:gd name="connsiteX2" fmla="*/ 280670 w 2806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" h="647700">
                <a:moveTo>
                  <a:pt x="242570" y="0"/>
                </a:moveTo>
                <a:cubicBezTo>
                  <a:pt x="121285" y="56515"/>
                  <a:pt x="0" y="113030"/>
                  <a:pt x="6350" y="220980"/>
                </a:cubicBezTo>
                <a:cubicBezTo>
                  <a:pt x="12700" y="328930"/>
                  <a:pt x="146685" y="488315"/>
                  <a:pt x="280670" y="647700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1057276" y="2371329"/>
            <a:ext cx="1543050" cy="317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1" name="TextBox 21"/>
          <p:cNvSpPr txBox="1">
            <a:spLocks noChangeArrowheads="1"/>
          </p:cNvSpPr>
          <p:nvPr/>
        </p:nvSpPr>
        <p:spPr bwMode="auto">
          <a:xfrm>
            <a:off x="990600" y="1379935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 integrity</a:t>
            </a:r>
          </a:p>
        </p:txBody>
      </p:sp>
      <p:sp>
        <p:nvSpPr>
          <p:cNvPr id="48142" name="TextBox 22"/>
          <p:cNvSpPr txBox="1">
            <a:spLocks noChangeArrowheads="1"/>
          </p:cNvSpPr>
          <p:nvPr/>
        </p:nvSpPr>
        <p:spPr bwMode="auto">
          <a:xfrm>
            <a:off x="990600" y="3200400"/>
            <a:ext cx="1410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 integrity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2357438" y="1640681"/>
            <a:ext cx="2114550" cy="1371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243138" y="1754981"/>
            <a:ext cx="2114550" cy="11430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114800" y="1200151"/>
            <a:ext cx="4572000" cy="33944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/>
              <a:t>Read Up</a:t>
            </a:r>
          </a:p>
          <a:p>
            <a:r>
              <a:rPr lang="en-US" sz="2000" dirty="0" smtClean="0"/>
              <a:t>A document from the general should be read by all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No Read Down</a:t>
            </a:r>
          </a:p>
          <a:p>
            <a:r>
              <a:rPr lang="en-US" sz="1800" dirty="0" smtClean="0"/>
              <a:t>A private’s document should not affect the General’s decisions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BC5433-CC95-4F27-962C-ED3AE947914D}" type="slidenum">
              <a:rPr lang="en-US" smtClean="0"/>
              <a:pPr/>
              <a:t>43</a:t>
            </a:fld>
            <a:endParaRPr lang="en-US" smtClean="0"/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14450"/>
            <a:ext cx="990600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943351"/>
            <a:ext cx="395288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2628900"/>
            <a:ext cx="457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628900"/>
            <a:ext cx="457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628900"/>
            <a:ext cx="457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owchart: Punched Tape 19"/>
          <p:cNvSpPr/>
          <p:nvPr/>
        </p:nvSpPr>
        <p:spPr>
          <a:xfrm rot="5400000">
            <a:off x="2828925" y="1933575"/>
            <a:ext cx="514350" cy="533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70" name="TextBox 20"/>
          <p:cNvSpPr txBox="1">
            <a:spLocks noChangeArrowheads="1"/>
          </p:cNvSpPr>
          <p:nvPr/>
        </p:nvSpPr>
        <p:spPr bwMode="auto">
          <a:xfrm>
            <a:off x="228600" y="1600200"/>
            <a:ext cx="925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General</a:t>
            </a:r>
          </a:p>
        </p:txBody>
      </p:sp>
      <p:sp>
        <p:nvSpPr>
          <p:cNvPr id="49171" name="TextBox 21"/>
          <p:cNvSpPr txBox="1">
            <a:spLocks noChangeArrowheads="1"/>
          </p:cNvSpPr>
          <p:nvPr/>
        </p:nvSpPr>
        <p:spPr bwMode="auto">
          <a:xfrm>
            <a:off x="228601" y="285750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Captains</a:t>
            </a:r>
          </a:p>
        </p:txBody>
      </p:sp>
      <p:sp>
        <p:nvSpPr>
          <p:cNvPr id="49172" name="TextBox 22"/>
          <p:cNvSpPr txBox="1">
            <a:spLocks noChangeArrowheads="1"/>
          </p:cNvSpPr>
          <p:nvPr/>
        </p:nvSpPr>
        <p:spPr bwMode="auto">
          <a:xfrm>
            <a:off x="228600" y="4514850"/>
            <a:ext cx="9346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Privates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171701" y="2914254"/>
            <a:ext cx="34290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at OS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800000"/>
                </a:solidFill>
              </a:rPr>
              <a:t>Policies</a:t>
            </a:r>
          </a:p>
          <a:p>
            <a:pPr marL="514350" indent="-457200"/>
            <a:r>
              <a:rPr lang="en-US" sz="1600" dirty="0" smtClean="0"/>
              <a:t>Only authenticated users should be able to use the system</a:t>
            </a:r>
          </a:p>
          <a:p>
            <a:pPr marL="514350" indent="-457200"/>
            <a:r>
              <a:rPr lang="en-US" sz="1600" dirty="0" smtClean="0"/>
              <a:t>One user’s files should be protected from other users</a:t>
            </a:r>
            <a:br>
              <a:rPr lang="en-US" sz="1600" dirty="0" smtClean="0"/>
            </a:br>
            <a:r>
              <a:rPr lang="en-US" sz="1600" dirty="0" smtClean="0"/>
              <a:t>	 (not present in older versions of Windows) </a:t>
            </a:r>
            <a:endParaRPr lang="en-US" sz="2400" dirty="0" smtClean="0"/>
          </a:p>
          <a:p>
            <a:pPr marL="514350" indent="-457200"/>
            <a:r>
              <a:rPr lang="en-US" sz="1600" dirty="0" smtClean="0"/>
              <a:t>A Process should be protected from others</a:t>
            </a:r>
          </a:p>
          <a:p>
            <a:pPr marL="514350" indent="-457200"/>
            <a:r>
              <a:rPr lang="en-US" sz="1600" dirty="0" smtClean="0"/>
              <a:t>Fair allocation of resources (CPU, disk, RAM, network) without starvation</a:t>
            </a:r>
          </a:p>
          <a:p>
            <a:pPr marL="514350" indent="-457200"/>
            <a:endParaRPr lang="en-US" sz="16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0000"/>
                </a:solidFill>
              </a:rPr>
              <a:t>Mechanisms</a:t>
            </a:r>
            <a:endParaRPr lang="en-US" sz="1800" b="1" dirty="0">
              <a:solidFill>
                <a:srgbClr val="800000"/>
              </a:solidFill>
            </a:endParaRPr>
          </a:p>
          <a:p>
            <a:pPr marL="514350" indent="-457200"/>
            <a:r>
              <a:rPr lang="en-US" sz="1600" dirty="0" smtClean="0"/>
              <a:t>User authentication </a:t>
            </a:r>
            <a:endParaRPr lang="en-US" sz="1600" dirty="0"/>
          </a:p>
          <a:p>
            <a:pPr marL="514350" indent="-457200"/>
            <a:r>
              <a:rPr lang="en-US" sz="1600" b="1" dirty="0" smtClean="0"/>
              <a:t>Access Control Mechanisms for Files (and other objects)</a:t>
            </a:r>
          </a:p>
          <a:p>
            <a:pPr marL="514350" indent="-457200"/>
            <a:r>
              <a:rPr lang="en-US" sz="1600" dirty="0" smtClean="0"/>
              <a:t>For process protection leverage hardware features (paging etc.)</a:t>
            </a:r>
          </a:p>
          <a:p>
            <a:pPr marL="514350" indent="-457200"/>
            <a:r>
              <a:rPr lang="en-US" sz="1600" dirty="0" smtClean="0"/>
              <a:t>Scheduling, deadlock detection / prevention to prevent starvation</a:t>
            </a:r>
            <a:endParaRPr lang="en-US" sz="1600" dirty="0"/>
          </a:p>
          <a:p>
            <a:pPr marL="57150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Control for Objects in the OS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110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Discretionary (DAC)</a:t>
            </a:r>
          </a:p>
          <a:p>
            <a:pPr lvl="1"/>
            <a:r>
              <a:rPr lang="en-US" sz="2000" dirty="0" smtClean="0"/>
              <a:t>Access based on</a:t>
            </a:r>
          </a:p>
          <a:p>
            <a:pPr lvl="2"/>
            <a:r>
              <a:rPr lang="en-US" sz="1800" dirty="0" smtClean="0"/>
              <a:t>Identity of requestor </a:t>
            </a:r>
          </a:p>
          <a:p>
            <a:pPr lvl="2"/>
            <a:r>
              <a:rPr lang="en-US" sz="1800" dirty="0" smtClean="0"/>
              <a:t>Access rules state what requestors are (or are not) allowed to do</a:t>
            </a:r>
          </a:p>
          <a:p>
            <a:pPr lvl="1"/>
            <a:r>
              <a:rPr lang="en-US" sz="2000" dirty="0" smtClean="0"/>
              <a:t>Privileges granted or revoked by an administrator</a:t>
            </a:r>
          </a:p>
          <a:p>
            <a:pPr lvl="1"/>
            <a:r>
              <a:rPr lang="en-US" sz="2000" dirty="0" smtClean="0"/>
              <a:t>Users can pass on their privileges to other users</a:t>
            </a:r>
          </a:p>
          <a:p>
            <a:pPr lvl="1"/>
            <a:r>
              <a:rPr lang="en-US" sz="2000" dirty="0" smtClean="0"/>
              <a:t>The earliest form called Access Matrix Model</a:t>
            </a:r>
          </a:p>
          <a:p>
            <a:pPr lvl="1"/>
            <a:endParaRPr lang="en-US" sz="2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D6A4F-8063-4606-96E6-E9AB0F5AD05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Matrix Model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By Butler Lampson, 1971 (Earliest Form)</a:t>
            </a:r>
          </a:p>
          <a:p>
            <a:r>
              <a:rPr lang="en-US" sz="1400" dirty="0" smtClean="0"/>
              <a:t>Subjects : active elements requesting information</a:t>
            </a:r>
          </a:p>
          <a:p>
            <a:r>
              <a:rPr lang="en-US" sz="1400" dirty="0" smtClean="0"/>
              <a:t>Objects : passive elements storing information</a:t>
            </a:r>
          </a:p>
          <a:p>
            <a:pPr lvl="1"/>
            <a:r>
              <a:rPr lang="en-US" sz="1200" dirty="0" smtClean="0"/>
              <a:t>Subjects can also be objects</a:t>
            </a:r>
            <a:endParaRPr lang="en-US" sz="1400" dirty="0" smtClean="0"/>
          </a:p>
          <a:p>
            <a:endParaRPr lang="en-US" sz="160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CB85C-F3A8-4CAC-B4A5-70C8DB942C8F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7089" y="2240757"/>
            <a:ext cx="4640263" cy="192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6508751" y="2006203"/>
            <a:ext cx="925512" cy="392906"/>
          </a:xfrm>
          <a:custGeom>
            <a:avLst/>
            <a:gdLst>
              <a:gd name="connsiteX0" fmla="*/ 880534 w 925690"/>
              <a:gd name="connsiteY0" fmla="*/ 0 h 524934"/>
              <a:gd name="connsiteX1" fmla="*/ 778934 w 925690"/>
              <a:gd name="connsiteY1" fmla="*/ 338667 h 524934"/>
              <a:gd name="connsiteX2" fmla="*/ 0 w 925690"/>
              <a:gd name="connsiteY2" fmla="*/ 524934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690" h="524934">
                <a:moveTo>
                  <a:pt x="880534" y="0"/>
                </a:moveTo>
                <a:cubicBezTo>
                  <a:pt x="903112" y="125589"/>
                  <a:pt x="925690" y="251178"/>
                  <a:pt x="778934" y="338667"/>
                </a:cubicBezTo>
                <a:cubicBezTo>
                  <a:pt x="632178" y="426156"/>
                  <a:pt x="316089" y="475545"/>
                  <a:pt x="0" y="52493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7221538" y="1783557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objects</a:t>
            </a:r>
          </a:p>
        </p:txBody>
      </p:sp>
      <p:sp>
        <p:nvSpPr>
          <p:cNvPr id="13320" name="TextBox 8"/>
          <p:cNvSpPr txBox="1">
            <a:spLocks noChangeArrowheads="1"/>
          </p:cNvSpPr>
          <p:nvPr/>
        </p:nvSpPr>
        <p:spPr bwMode="auto">
          <a:xfrm>
            <a:off x="954088" y="2183607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subjects</a:t>
            </a:r>
          </a:p>
        </p:txBody>
      </p:sp>
      <p:sp>
        <p:nvSpPr>
          <p:cNvPr id="10" name="Freeform 9"/>
          <p:cNvSpPr/>
          <p:nvPr/>
        </p:nvSpPr>
        <p:spPr>
          <a:xfrm>
            <a:off x="1878014" y="2383631"/>
            <a:ext cx="523875" cy="328613"/>
          </a:xfrm>
          <a:custGeom>
            <a:avLst/>
            <a:gdLst>
              <a:gd name="connsiteX0" fmla="*/ 0 w 523875"/>
              <a:gd name="connsiteY0" fmla="*/ 0 h 438150"/>
              <a:gd name="connsiteX1" fmla="*/ 295275 w 523875"/>
              <a:gd name="connsiteY1" fmla="*/ 85725 h 438150"/>
              <a:gd name="connsiteX2" fmla="*/ 523875 w 52387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38150">
                <a:moveTo>
                  <a:pt x="0" y="0"/>
                </a:moveTo>
                <a:cubicBezTo>
                  <a:pt x="103981" y="6350"/>
                  <a:pt x="207963" y="12700"/>
                  <a:pt x="295275" y="85725"/>
                </a:cubicBezTo>
                <a:cubicBezTo>
                  <a:pt x="382588" y="158750"/>
                  <a:pt x="453231" y="298450"/>
                  <a:pt x="523875" y="43815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2" name="TextBox 12"/>
          <p:cNvSpPr txBox="1">
            <a:spLocks noChangeArrowheads="1"/>
          </p:cNvSpPr>
          <p:nvPr/>
        </p:nvSpPr>
        <p:spPr bwMode="auto">
          <a:xfrm>
            <a:off x="954088" y="4158657"/>
            <a:ext cx="53912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Other actions : ownership (property of objects by a subject), </a:t>
            </a:r>
          </a:p>
          <a:p>
            <a:r>
              <a:rPr lang="en-US" sz="1400" dirty="0"/>
              <a:t>                         control (father-children relationships between processes)</a:t>
            </a:r>
          </a:p>
        </p:txBody>
      </p:sp>
      <p:sp>
        <p:nvSpPr>
          <p:cNvPr id="13" name="Oval 12"/>
          <p:cNvSpPr/>
          <p:nvPr/>
        </p:nvSpPr>
        <p:spPr>
          <a:xfrm>
            <a:off x="2795588" y="2489597"/>
            <a:ext cx="7874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14488" y="3146822"/>
            <a:ext cx="1409700" cy="451247"/>
          </a:xfrm>
          <a:custGeom>
            <a:avLst/>
            <a:gdLst>
              <a:gd name="connsiteX0" fmla="*/ 0 w 1409700"/>
              <a:gd name="connsiteY0" fmla="*/ 558800 h 601133"/>
              <a:gd name="connsiteX1" fmla="*/ 558800 w 1409700"/>
              <a:gd name="connsiteY1" fmla="*/ 508000 h 601133"/>
              <a:gd name="connsiteX2" fmla="*/ 1409700 w 1409700"/>
              <a:gd name="connsiteY2" fmla="*/ 0 h 6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01133">
                <a:moveTo>
                  <a:pt x="0" y="558800"/>
                </a:moveTo>
                <a:cubicBezTo>
                  <a:pt x="161925" y="579966"/>
                  <a:pt x="323850" y="601133"/>
                  <a:pt x="558800" y="508000"/>
                </a:cubicBezTo>
                <a:cubicBezTo>
                  <a:pt x="793750" y="414867"/>
                  <a:pt x="1101725" y="207433"/>
                  <a:pt x="140970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5" name="TextBox 8"/>
          <p:cNvSpPr txBox="1">
            <a:spLocks noChangeArrowheads="1"/>
          </p:cNvSpPr>
          <p:nvPr/>
        </p:nvSpPr>
        <p:spPr bwMode="auto">
          <a:xfrm>
            <a:off x="877888" y="3423047"/>
            <a:ext cx="71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rights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776" y="4800600"/>
            <a:ext cx="7924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Butler Lampson, “Protection”, 1971</a:t>
            </a:r>
          </a:p>
        </p:txBody>
      </p:sp>
    </p:spTree>
    <p:extLst>
      <p:ext uri="{BB962C8B-B14F-4D97-AF65-F5344CB8AC3E}">
        <p14:creationId xmlns:p14="http://schemas.microsoft.com/office/powerpoint/2010/main" val="3483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0847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 Formal Representation of </a:t>
            </a:r>
            <a:br>
              <a:rPr lang="en-US" sz="3600" dirty="0" smtClean="0"/>
            </a:br>
            <a:r>
              <a:rPr lang="en-US" sz="3600" dirty="0" smtClean="0"/>
              <a:t>Access Matrix</a:t>
            </a:r>
            <a:endParaRPr lang="en-US" sz="48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Define an access  matrix : </a:t>
            </a:r>
          </a:p>
          <a:p>
            <a:r>
              <a:rPr lang="en-US" sz="1600" dirty="0" smtClean="0"/>
              <a:t>Protection System consists of </a:t>
            </a:r>
          </a:p>
          <a:p>
            <a:pPr lvl="1"/>
            <a:r>
              <a:rPr lang="en-US" sz="1400" b="1" dirty="0" smtClean="0">
                <a:solidFill>
                  <a:srgbClr val="0000CC"/>
                </a:solidFill>
              </a:rPr>
              <a:t>Generic rights :                                                thus</a:t>
            </a:r>
          </a:p>
          <a:p>
            <a:pPr lvl="1"/>
            <a:r>
              <a:rPr lang="en-US" sz="1400" b="1" dirty="0" smtClean="0">
                <a:solidFill>
                  <a:srgbClr val="0000CC"/>
                </a:solidFill>
              </a:rPr>
              <a:t>Primitive Operations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en-US" sz="1400" b="1" dirty="0" smtClean="0">
                <a:solidFill>
                  <a:srgbClr val="0000CC"/>
                </a:solidFill>
              </a:rPr>
              <a:t> 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2"/>
            <a:endParaRPr lang="en-US" sz="1200" dirty="0" smtClean="0"/>
          </a:p>
          <a:p>
            <a:pPr lvl="1"/>
            <a:endParaRPr lang="en-US" sz="14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12B03-B7AC-440C-BDEA-8C45D65BF95C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526" y="1866394"/>
            <a:ext cx="2209800" cy="2781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57300"/>
            <a:ext cx="1371600" cy="2750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3413" y="2901758"/>
            <a:ext cx="4640262" cy="192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533400" y="3016058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subjects</a:t>
            </a:r>
          </a:p>
        </p:txBody>
      </p:sp>
      <p:sp>
        <p:nvSpPr>
          <p:cNvPr id="17" name="Freeform 16"/>
          <p:cNvSpPr/>
          <p:nvPr/>
        </p:nvSpPr>
        <p:spPr>
          <a:xfrm>
            <a:off x="1524001" y="3187507"/>
            <a:ext cx="684213" cy="185738"/>
          </a:xfrm>
          <a:custGeom>
            <a:avLst/>
            <a:gdLst>
              <a:gd name="connsiteX0" fmla="*/ 0 w 523875"/>
              <a:gd name="connsiteY0" fmla="*/ 0 h 438150"/>
              <a:gd name="connsiteX1" fmla="*/ 295275 w 523875"/>
              <a:gd name="connsiteY1" fmla="*/ 85725 h 438150"/>
              <a:gd name="connsiteX2" fmla="*/ 523875 w 52387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38150">
                <a:moveTo>
                  <a:pt x="0" y="0"/>
                </a:moveTo>
                <a:cubicBezTo>
                  <a:pt x="103981" y="6350"/>
                  <a:pt x="207963" y="12700"/>
                  <a:pt x="295275" y="85725"/>
                </a:cubicBezTo>
                <a:cubicBezTo>
                  <a:pt x="382588" y="158750"/>
                  <a:pt x="453231" y="298450"/>
                  <a:pt x="523875" y="43815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01913" y="3150598"/>
            <a:ext cx="7874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20813" y="3807823"/>
            <a:ext cx="1409700" cy="451247"/>
          </a:xfrm>
          <a:custGeom>
            <a:avLst/>
            <a:gdLst>
              <a:gd name="connsiteX0" fmla="*/ 0 w 1409700"/>
              <a:gd name="connsiteY0" fmla="*/ 558800 h 601133"/>
              <a:gd name="connsiteX1" fmla="*/ 558800 w 1409700"/>
              <a:gd name="connsiteY1" fmla="*/ 508000 h 601133"/>
              <a:gd name="connsiteX2" fmla="*/ 1409700 w 1409700"/>
              <a:gd name="connsiteY2" fmla="*/ 0 h 6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01133">
                <a:moveTo>
                  <a:pt x="0" y="558800"/>
                </a:moveTo>
                <a:cubicBezTo>
                  <a:pt x="161925" y="579966"/>
                  <a:pt x="323850" y="601133"/>
                  <a:pt x="558800" y="508000"/>
                </a:cubicBezTo>
                <a:cubicBezTo>
                  <a:pt x="793750" y="414867"/>
                  <a:pt x="1101725" y="207433"/>
                  <a:pt x="14097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8" name="TextBox 8"/>
          <p:cNvSpPr txBox="1">
            <a:spLocks noChangeArrowheads="1"/>
          </p:cNvSpPr>
          <p:nvPr/>
        </p:nvSpPr>
        <p:spPr bwMode="auto">
          <a:xfrm>
            <a:off x="33041" y="4063566"/>
            <a:ext cx="145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generic </a:t>
            </a:r>
            <a:r>
              <a:rPr lang="en-US" dirty="0">
                <a:solidFill>
                  <a:srgbClr val="0000CC"/>
                </a:solidFill>
              </a:rPr>
              <a:t>rights</a:t>
            </a:r>
          </a:p>
        </p:txBody>
      </p:sp>
      <p:sp>
        <p:nvSpPr>
          <p:cNvPr id="23" name="Freeform 22"/>
          <p:cNvSpPr/>
          <p:nvPr/>
        </p:nvSpPr>
        <p:spPr>
          <a:xfrm flipH="1">
            <a:off x="1524000" y="2730308"/>
            <a:ext cx="990600" cy="278606"/>
          </a:xfrm>
          <a:custGeom>
            <a:avLst/>
            <a:gdLst>
              <a:gd name="connsiteX0" fmla="*/ 880534 w 925690"/>
              <a:gd name="connsiteY0" fmla="*/ 0 h 524934"/>
              <a:gd name="connsiteX1" fmla="*/ 778934 w 925690"/>
              <a:gd name="connsiteY1" fmla="*/ 338667 h 524934"/>
              <a:gd name="connsiteX2" fmla="*/ 0 w 925690"/>
              <a:gd name="connsiteY2" fmla="*/ 524934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690" h="524934">
                <a:moveTo>
                  <a:pt x="880534" y="0"/>
                </a:moveTo>
                <a:cubicBezTo>
                  <a:pt x="903112" y="125589"/>
                  <a:pt x="925690" y="251178"/>
                  <a:pt x="778934" y="338667"/>
                </a:cubicBezTo>
                <a:cubicBezTo>
                  <a:pt x="632178" y="426156"/>
                  <a:pt x="316089" y="475545"/>
                  <a:pt x="0" y="52493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50" name="TextBox 7"/>
          <p:cNvSpPr txBox="1">
            <a:spLocks noChangeArrowheads="1"/>
          </p:cNvSpPr>
          <p:nvPr/>
        </p:nvSpPr>
        <p:spPr bwMode="auto">
          <a:xfrm>
            <a:off x="762000" y="2444558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objects</a:t>
            </a:r>
          </a:p>
        </p:txBody>
      </p:sp>
      <p:pic>
        <p:nvPicPr>
          <p:cNvPr id="143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1" y="1885951"/>
            <a:ext cx="2336799" cy="25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762000" y="4822729"/>
            <a:ext cx="7924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Michael A. Harrison, Walter L. </a:t>
            </a:r>
            <a:r>
              <a:rPr lang="en-US" sz="1400" dirty="0" err="1">
                <a:solidFill>
                  <a:schemeClr val="tx1"/>
                </a:solidFill>
              </a:rPr>
              <a:t>Ruzzo</a:t>
            </a:r>
            <a:r>
              <a:rPr lang="en-US" sz="1400" dirty="0">
                <a:solidFill>
                  <a:schemeClr val="tx1"/>
                </a:solidFill>
              </a:rPr>
              <a:t>, Jeffrey D. </a:t>
            </a:r>
            <a:r>
              <a:rPr lang="en-US" sz="1400" dirty="0" err="1">
                <a:solidFill>
                  <a:schemeClr val="tx1"/>
                </a:solidFill>
              </a:rPr>
              <a:t>Ullman</a:t>
            </a:r>
            <a:r>
              <a:rPr lang="en-US" sz="1400" dirty="0">
                <a:solidFill>
                  <a:schemeClr val="tx1"/>
                </a:solidFill>
              </a:rPr>
              <a:t>, Protection in Operating Systems, 1974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2153732"/>
            <a:ext cx="2819400" cy="2908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1" y="2743200"/>
            <a:ext cx="2538413" cy="108704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stCxn id="18" idx="3"/>
          </p:cNvCxnSpPr>
          <p:nvPr/>
        </p:nvCxnSpPr>
        <p:spPr>
          <a:xfrm>
            <a:off x="6477001" y="2299145"/>
            <a:ext cx="1039813" cy="4260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 formal representation of Access Matrix Model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Commands : conditional changes to ACM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73CAF-5B3D-4171-BF74-7F0905C7D565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4244" y="2235420"/>
            <a:ext cx="2514600" cy="3167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8445" y="2635469"/>
            <a:ext cx="3324225" cy="342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7244" y="1949669"/>
            <a:ext cx="1371600" cy="2750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045" y="3721319"/>
            <a:ext cx="2538413" cy="108704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646532" y="3267294"/>
            <a:ext cx="742950" cy="1651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619419" y="1829230"/>
            <a:ext cx="14959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access  matrix 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592308" y="2235419"/>
            <a:ext cx="14954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Generic rights </a:t>
            </a:r>
            <a:endParaRPr lang="en-US"/>
          </a:p>
        </p:txBody>
      </p:sp>
      <p:pic>
        <p:nvPicPr>
          <p:cNvPr id="1537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847850"/>
            <a:ext cx="3124200" cy="2609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4283544" y="2578320"/>
            <a:ext cx="11977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CC"/>
                </a:solidFill>
              </a:rPr>
              <a:t>Primitive </a:t>
            </a:r>
          </a:p>
          <a:p>
            <a:pPr algn="r"/>
            <a:r>
              <a:rPr lang="en-US" dirty="0">
                <a:solidFill>
                  <a:srgbClr val="0000CC"/>
                </a:solidFill>
              </a:rPr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17895</TotalTime>
  <Words>2105</Words>
  <Application>Microsoft Office PowerPoint</Application>
  <PresentationFormat>On-screen Show (16:9)</PresentationFormat>
  <Paragraphs>501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Access Control</vt:lpstr>
      <vt:lpstr>Access Control (the tao of achieving confidentiality and integrity)</vt:lpstr>
      <vt:lpstr>Access Control (number of levels)</vt:lpstr>
      <vt:lpstr>Hardware Access Control</vt:lpstr>
      <vt:lpstr>Access Control at OS Level</vt:lpstr>
      <vt:lpstr>Access Control for Objects in the OS</vt:lpstr>
      <vt:lpstr>Access Matrix Model</vt:lpstr>
      <vt:lpstr>A Formal Representation of  Access Matrix</vt:lpstr>
      <vt:lpstr>A formal representation of Access Matrix Model</vt:lpstr>
      <vt:lpstr>Example Commands</vt:lpstr>
      <vt:lpstr>Implementation Aspects</vt:lpstr>
      <vt:lpstr>Capability vs ACL</vt:lpstr>
      <vt:lpstr>Unix Security Mechanisms</vt:lpstr>
      <vt:lpstr>Unix Security Mechanism</vt:lpstr>
      <vt:lpstr>Unix Login Process</vt:lpstr>
      <vt:lpstr>User IDs</vt:lpstr>
      <vt:lpstr>sudo / su</vt:lpstr>
      <vt:lpstr>Points to Ponder</vt:lpstr>
      <vt:lpstr>File Operations in Unix</vt:lpstr>
      <vt:lpstr>File Descriptors</vt:lpstr>
      <vt:lpstr>Processes</vt:lpstr>
      <vt:lpstr>Network Permissions in Unix</vt:lpstr>
      <vt:lpstr>Problems with the Unix Access Control</vt:lpstr>
      <vt:lpstr>Information Flow Policies</vt:lpstr>
      <vt:lpstr>Drawback of Discretionary Policies</vt:lpstr>
      <vt:lpstr>Trojan Horses</vt:lpstr>
      <vt:lpstr>Information Flow Policies</vt:lpstr>
      <vt:lpstr>Examples</vt:lpstr>
      <vt:lpstr>Ponder About</vt:lpstr>
      <vt:lpstr>Mandatory Access Control</vt:lpstr>
      <vt:lpstr>Bell-LaPadula Model</vt:lpstr>
      <vt:lpstr>No read up</vt:lpstr>
      <vt:lpstr>No Write Down</vt:lpstr>
      <vt:lpstr>Why No Write Down?</vt:lpstr>
      <vt:lpstr>ds-property</vt:lpstr>
      <vt:lpstr>Limitations of BLP</vt:lpstr>
      <vt:lpstr>Limitation of BLP (changing levels)</vt:lpstr>
      <vt:lpstr>Tranquility</vt:lpstr>
      <vt:lpstr>Limitations of BLP (Covert Channels)</vt:lpstr>
      <vt:lpstr>Biba Model</vt:lpstr>
      <vt:lpstr>BIBA Properties (read up / write down)</vt:lpstr>
      <vt:lpstr>Why no Read Down?</vt:lpstr>
      <vt:lpstr>Example</vt:lpstr>
    </vt:vector>
  </TitlesOfParts>
  <Company>IIT Madras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Security</dc:title>
  <dc:creator>Chester Rebeiro</dc:creator>
  <cp:lastModifiedBy>NPTEL_MSB203</cp:lastModifiedBy>
  <cp:revision>155</cp:revision>
  <cp:lastPrinted>2018-09-18T04:12:54Z</cp:lastPrinted>
  <dcterms:created xsi:type="dcterms:W3CDTF">2017-05-23T06:29:27Z</dcterms:created>
  <dcterms:modified xsi:type="dcterms:W3CDTF">2018-10-15T05:08:25Z</dcterms:modified>
</cp:coreProperties>
</file>