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313" r:id="rId3"/>
    <p:sldId id="315" r:id="rId4"/>
    <p:sldId id="316" r:id="rId5"/>
    <p:sldId id="314" r:id="rId6"/>
    <p:sldId id="318" r:id="rId7"/>
    <p:sldId id="319" r:id="rId8"/>
    <p:sldId id="320" r:id="rId9"/>
    <p:sldId id="31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39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-464" y="-104"/>
      </p:cViewPr>
      <p:guideLst>
        <p:guide orient="horz" pos="323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698C-F6B3-1745-B09E-CC371134DB75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2F1-9B8D-5D46-97CF-2F9A17C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A489-2D30-AC43-901D-01205F8369C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35883-4BD7-1D44-8611-23B37042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CDD6-C972-5941-B251-6204D034025E}" type="datetime1">
              <a:rPr lang="en-IN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A5-755D-B344-865D-C5236C633466}" type="datetime1">
              <a:rPr lang="en-IN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ADF-E228-8647-A2DE-969CC13CCE45}" type="datetime1">
              <a:rPr lang="en-IN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FE5D-3E3D-7A4B-9607-3938984114EA}" type="datetime1">
              <a:rPr lang="en-IN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73B4-FD49-CF47-B2C7-0294D9AA2E48}" type="datetime1">
              <a:rPr lang="en-IN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1EA3-7D34-E24C-B111-3515F3493CEB}" type="datetime1">
              <a:rPr lang="en-IN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009-7951-6340-9516-E78EEDF7D38A}" type="datetime1">
              <a:rPr lang="en-IN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CDF1-53DE-2E46-AD47-9EC30415E03E}" type="datetime1">
              <a:rPr lang="en-IN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5EB7-8134-3345-8563-5E8422D9DF93}" type="datetime1">
              <a:rPr lang="en-IN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B09F-CAF4-3F4D-8A70-9BDAEDD9F767}" type="datetime1">
              <a:rPr lang="en-IN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0081-9352-2348-85D5-60EA03FAF750}" type="datetime1">
              <a:rPr lang="en-IN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B253-D2E5-7244-A928-C1D8F6727E90}" type="datetime1">
              <a:rPr lang="en-IN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510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Access Control</a:t>
            </a:r>
            <a:endParaRPr lang="en-US" sz="4000" dirty="0">
              <a:latin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Chester Rebeiro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1800" dirty="0">
                <a:latin typeface="Arial" charset="0"/>
              </a:rPr>
              <a:t>Indian Institute of Technology Madras</a:t>
            </a:r>
          </a:p>
        </p:txBody>
      </p:sp>
    </p:spTree>
    <p:extLst>
      <p:ext uri="{BB962C8B-B14F-4D97-AF65-F5344CB8AC3E}">
        <p14:creationId xmlns:p14="http://schemas.microsoft.com/office/powerpoint/2010/main" val="424116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3978" y="1134838"/>
            <a:ext cx="770163" cy="49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6378" y="1249138"/>
            <a:ext cx="770163" cy="49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58777" y="1363438"/>
            <a:ext cx="897736" cy="49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200" y="2023288"/>
            <a:ext cx="1449606" cy="4964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" y="3749980"/>
            <a:ext cx="1449606" cy="4964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05230" y="2895482"/>
            <a:ext cx="1008547" cy="4964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Up-Down Arrow 49"/>
          <p:cNvSpPr/>
          <p:nvPr/>
        </p:nvSpPr>
        <p:spPr>
          <a:xfrm>
            <a:off x="706377" y="2519780"/>
            <a:ext cx="152400" cy="1230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 rot="5400000">
            <a:off x="1009992" y="2798494"/>
            <a:ext cx="300565" cy="632531"/>
          </a:xfrm>
          <a:prstGeom prst="upDownArrow">
            <a:avLst>
              <a:gd name="adj1" fmla="val 10293"/>
              <a:gd name="adj2" fmla="val 335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469703" y="3269490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469703" y="359780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rot="5400000">
            <a:off x="3796089" y="1690624"/>
            <a:ext cx="401134" cy="105390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345899" y="1773829"/>
            <a:ext cx="112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line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039528" y="3477824"/>
            <a:ext cx="5472214" cy="47448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143454" y="3339324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82316" y="2413982"/>
            <a:ext cx="1053907" cy="269524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086374" y="2050828"/>
            <a:ext cx="56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3978" y="1134838"/>
            <a:ext cx="770163" cy="49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6378" y="1249138"/>
            <a:ext cx="770163" cy="49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58777" y="1363438"/>
            <a:ext cx="897736" cy="496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200" y="2023288"/>
            <a:ext cx="1449606" cy="4964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7200" y="3749980"/>
            <a:ext cx="1449606" cy="4964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05230" y="2895482"/>
            <a:ext cx="1008547" cy="4964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Up-Down Arrow 49"/>
          <p:cNvSpPr/>
          <p:nvPr/>
        </p:nvSpPr>
        <p:spPr>
          <a:xfrm>
            <a:off x="706377" y="2519780"/>
            <a:ext cx="152400" cy="1230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 rot="5400000">
            <a:off x="1009992" y="2798494"/>
            <a:ext cx="300565" cy="632531"/>
          </a:xfrm>
          <a:prstGeom prst="upDownArrow">
            <a:avLst>
              <a:gd name="adj1" fmla="val 10293"/>
              <a:gd name="adj2" fmla="val 335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513776" y="2519780"/>
            <a:ext cx="955926" cy="37570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13776" y="3391973"/>
            <a:ext cx="793786" cy="138913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469703" y="3269490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469703" y="359780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rot="5400000">
            <a:off x="3796089" y="1690624"/>
            <a:ext cx="401134" cy="105390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996658" y="1912328"/>
            <a:ext cx="112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5317" y="1262941"/>
            <a:ext cx="1255452" cy="24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85367" y="1262941"/>
            <a:ext cx="729914" cy="244326"/>
          </a:xfrm>
          <a:prstGeom prst="rect">
            <a:avLst/>
          </a:prstGeom>
          <a:solidFill>
            <a:srgbClr val="604A7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15281" y="1262941"/>
            <a:ext cx="729914" cy="2443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3488" y="1507267"/>
            <a:ext cx="48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75283" y="98699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87779" y="1507267"/>
            <a:ext cx="46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85893" y="1507267"/>
            <a:ext cx="52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2715282" y="2618536"/>
            <a:ext cx="350359" cy="215688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52" idx="2"/>
            <a:endCxn id="30" idx="1"/>
          </p:cNvCxnSpPr>
          <p:nvPr/>
        </p:nvCxnSpPr>
        <p:spPr>
          <a:xfrm rot="16200000" flipH="1">
            <a:off x="1437945" y="2419645"/>
            <a:ext cx="2189714" cy="36495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1542" y="2956988"/>
            <a:ext cx="168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chooses one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476690" y="1363437"/>
            <a:ext cx="897736" cy="496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69704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3469704" y="327801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3469703" y="3278018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5882317" y="32840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3469703" y="36006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676010" y="359496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882317" y="3617635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7088624" y="358767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711891" y="799221"/>
            <a:ext cx="22243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while(1){</a:t>
            </a:r>
          </a:p>
          <a:p>
            <a:r>
              <a:rPr lang="en-US" dirty="0"/>
              <a:t> </a:t>
            </a:r>
            <a:r>
              <a:rPr lang="en-US" dirty="0" smtClean="0"/>
              <a:t>  load A1</a:t>
            </a:r>
            <a:r>
              <a:rPr lang="en-US" baseline="-25000" dirty="0" smtClean="0"/>
              <a:t>p2</a:t>
            </a:r>
            <a:r>
              <a:rPr lang="en-US" dirty="0" smtClean="0"/>
              <a:t>; load A2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A3</a:t>
            </a:r>
            <a:r>
              <a:rPr lang="en-US" baseline="-25000" dirty="0"/>
              <a:t>p2</a:t>
            </a:r>
            <a:r>
              <a:rPr lang="en-US" dirty="0" smtClean="0"/>
              <a:t>; load A4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B1</a:t>
            </a:r>
            <a:r>
              <a:rPr lang="en-US" baseline="-25000" dirty="0"/>
              <a:t>p2</a:t>
            </a:r>
            <a:r>
              <a:rPr lang="en-US" dirty="0" smtClean="0"/>
              <a:t>; load B2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B3</a:t>
            </a:r>
            <a:r>
              <a:rPr lang="en-US" baseline="-25000" dirty="0"/>
              <a:t>p2</a:t>
            </a:r>
            <a:r>
              <a:rPr lang="en-US" dirty="0" smtClean="0"/>
              <a:t>; load B4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3093" y="3295001"/>
            <a:ext cx="8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26130" y="3562888"/>
            <a:ext cx="8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Set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2437914" y="793352"/>
            <a:ext cx="4498309" cy="1990124"/>
            <a:chOff x="2437913" y="1057803"/>
            <a:chExt cx="4498309" cy="2653498"/>
          </a:xfrm>
        </p:grpSpPr>
        <p:pic>
          <p:nvPicPr>
            <p:cNvPr id="63" name="Picture 62" descr="SP00289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501" y="1057803"/>
              <a:ext cx="1100087" cy="1520228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4832031" y="1576723"/>
              <a:ext cx="2104191" cy="66989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28474" y="2275813"/>
              <a:ext cx="2074904" cy="68999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3949588" y="1985499"/>
              <a:ext cx="8824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5" idx="1"/>
            </p:cNvCxnSpPr>
            <p:nvPr/>
          </p:nvCxnSpPr>
          <p:spPr>
            <a:xfrm>
              <a:off x="3916744" y="1985499"/>
              <a:ext cx="911730" cy="635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437913" y="2480195"/>
              <a:ext cx="182478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statistically</a:t>
              </a:r>
            </a:p>
            <a:p>
              <a:r>
                <a:rPr lang="en-US" dirty="0" smtClean="0"/>
                <a:t>time A ~ time B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66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58777" y="1363438"/>
            <a:ext cx="897736" cy="4964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76690" y="1363437"/>
            <a:ext cx="897736" cy="496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69704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3469704" y="327801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3469703" y="3278018"/>
            <a:ext cx="1053907" cy="222914"/>
          </a:xfrm>
          <a:prstGeom prst="rect">
            <a:avLst/>
          </a:prstGeom>
          <a:solidFill>
            <a:srgbClr val="008000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5882317" y="32840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3469703" y="36006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676010" y="359496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882317" y="3617635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7088624" y="358767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613093" y="3295001"/>
            <a:ext cx="8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26130" y="3562888"/>
            <a:ext cx="8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Set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2991" y="2074152"/>
            <a:ext cx="1313846" cy="1200329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(bit == 1)</a:t>
            </a:r>
            <a:br>
              <a:rPr lang="en-US" dirty="0" smtClean="0"/>
            </a:br>
            <a:r>
              <a:rPr lang="en-US" dirty="0" smtClean="0"/>
              <a:t>     load A</a:t>
            </a:r>
            <a:r>
              <a:rPr lang="en-US" baseline="-25000" dirty="0" smtClean="0"/>
              <a:t>P1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 load B</a:t>
            </a:r>
            <a:r>
              <a:rPr lang="en-US" baseline="-25000" dirty="0" smtClean="0"/>
              <a:t>P1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2437913" y="1860146"/>
            <a:ext cx="1824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 A &gt; time B</a:t>
            </a:r>
          </a:p>
          <a:p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4711891" y="788272"/>
            <a:ext cx="22243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while(1){</a:t>
            </a:r>
          </a:p>
          <a:p>
            <a:r>
              <a:rPr lang="en-US" dirty="0"/>
              <a:t> </a:t>
            </a:r>
            <a:r>
              <a:rPr lang="en-US" dirty="0" smtClean="0"/>
              <a:t>  load A1</a:t>
            </a:r>
            <a:r>
              <a:rPr lang="en-US" baseline="-25000" dirty="0" smtClean="0"/>
              <a:t>p2</a:t>
            </a:r>
            <a:r>
              <a:rPr lang="en-US" dirty="0" smtClean="0"/>
              <a:t>; load A2</a:t>
            </a:r>
            <a:r>
              <a:rPr lang="en-US" baseline="-25000" dirty="0" smtClean="0"/>
              <a:t>p2</a:t>
            </a:r>
          </a:p>
          <a:p>
            <a:r>
              <a:rPr lang="en-US" dirty="0"/>
              <a:t> </a:t>
            </a:r>
            <a:r>
              <a:rPr lang="en-US" dirty="0" smtClean="0"/>
              <a:t>  load A3</a:t>
            </a:r>
            <a:r>
              <a:rPr lang="en-US" baseline="-25000" dirty="0" smtClean="0"/>
              <a:t>p2</a:t>
            </a:r>
            <a:r>
              <a:rPr lang="en-US" dirty="0" smtClean="0"/>
              <a:t>; load A4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B1</a:t>
            </a:r>
            <a:r>
              <a:rPr lang="en-US" baseline="-25000" dirty="0"/>
              <a:t>p2</a:t>
            </a:r>
            <a:r>
              <a:rPr lang="en-US" dirty="0" smtClean="0"/>
              <a:t>; load B2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B3</a:t>
            </a:r>
            <a:r>
              <a:rPr lang="en-US" baseline="-25000" dirty="0"/>
              <a:t>p2</a:t>
            </a:r>
            <a:r>
              <a:rPr lang="en-US" dirty="0" smtClean="0"/>
              <a:t>; load B4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2849502" y="856553"/>
            <a:ext cx="3981813" cy="1377132"/>
            <a:chOff x="2849501" y="1057803"/>
            <a:chExt cx="3981813" cy="1836175"/>
          </a:xfrm>
        </p:grpSpPr>
        <p:pic>
          <p:nvPicPr>
            <p:cNvPr id="83" name="Picture 82" descr="SP00289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501" y="1057803"/>
              <a:ext cx="1100087" cy="1520228"/>
            </a:xfrm>
            <a:prstGeom prst="rect">
              <a:avLst/>
            </a:prstGeom>
          </p:spPr>
        </p:pic>
        <p:sp>
          <p:nvSpPr>
            <p:cNvPr id="84" name="Rectangle 83"/>
            <p:cNvSpPr/>
            <p:nvPr/>
          </p:nvSpPr>
          <p:spPr>
            <a:xfrm>
              <a:off x="4831596" y="1456596"/>
              <a:ext cx="1999282" cy="75915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32032" y="2204476"/>
              <a:ext cx="1999282" cy="68950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3949588" y="1985499"/>
              <a:ext cx="8824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85" idx="1"/>
            </p:cNvCxnSpPr>
            <p:nvPr/>
          </p:nvCxnSpPr>
          <p:spPr>
            <a:xfrm>
              <a:off x="3949588" y="1970899"/>
              <a:ext cx="882444" cy="578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73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58777" y="1363438"/>
            <a:ext cx="897736" cy="4964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76690" y="1363437"/>
            <a:ext cx="897736" cy="496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69704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3469704" y="327801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3469704" y="3603494"/>
            <a:ext cx="1053907" cy="222914"/>
          </a:xfrm>
          <a:prstGeom prst="rect">
            <a:avLst/>
          </a:prstGeom>
          <a:solidFill>
            <a:srgbClr val="008000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5882317" y="32840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3469703" y="32840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676010" y="359496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882317" y="3617635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7088624" y="358767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613093" y="3295001"/>
            <a:ext cx="8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26130" y="3562888"/>
            <a:ext cx="8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Set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2991" y="2074152"/>
            <a:ext cx="1313846" cy="1200329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(bit == 1)</a:t>
            </a:r>
            <a:br>
              <a:rPr lang="en-US" dirty="0" smtClean="0"/>
            </a:br>
            <a:r>
              <a:rPr lang="en-US" dirty="0" smtClean="0"/>
              <a:t>     load A</a:t>
            </a:r>
            <a:r>
              <a:rPr lang="en-US" baseline="-25000" dirty="0" smtClean="0"/>
              <a:t>P1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 load B</a:t>
            </a:r>
            <a:r>
              <a:rPr lang="en-US" baseline="-25000" dirty="0" smtClean="0"/>
              <a:t>P1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2437913" y="1860146"/>
            <a:ext cx="1824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 A &lt; time B</a:t>
            </a:r>
          </a:p>
          <a:p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711891" y="788272"/>
            <a:ext cx="22243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while(1){</a:t>
            </a:r>
          </a:p>
          <a:p>
            <a:r>
              <a:rPr lang="en-US" dirty="0"/>
              <a:t> </a:t>
            </a:r>
            <a:r>
              <a:rPr lang="en-US" dirty="0" smtClean="0"/>
              <a:t>  load A1</a:t>
            </a:r>
            <a:r>
              <a:rPr lang="en-US" baseline="-25000" dirty="0" smtClean="0"/>
              <a:t>p2</a:t>
            </a:r>
            <a:r>
              <a:rPr lang="en-US" dirty="0" smtClean="0"/>
              <a:t>; load A2</a:t>
            </a:r>
            <a:r>
              <a:rPr lang="en-US" baseline="-25000" dirty="0" smtClean="0"/>
              <a:t>p2</a:t>
            </a:r>
          </a:p>
          <a:p>
            <a:r>
              <a:rPr lang="en-US" dirty="0"/>
              <a:t> </a:t>
            </a:r>
            <a:r>
              <a:rPr lang="en-US" dirty="0" smtClean="0"/>
              <a:t>  load A3</a:t>
            </a:r>
            <a:r>
              <a:rPr lang="en-US" baseline="-25000" dirty="0" smtClean="0"/>
              <a:t>p2</a:t>
            </a:r>
            <a:r>
              <a:rPr lang="en-US" dirty="0" smtClean="0"/>
              <a:t>; load A4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B1</a:t>
            </a:r>
            <a:r>
              <a:rPr lang="en-US" baseline="-25000" dirty="0"/>
              <a:t>p2</a:t>
            </a:r>
            <a:r>
              <a:rPr lang="en-US" dirty="0" smtClean="0"/>
              <a:t>; load B2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B3</a:t>
            </a:r>
            <a:r>
              <a:rPr lang="en-US" baseline="-25000" dirty="0"/>
              <a:t>p2</a:t>
            </a:r>
            <a:r>
              <a:rPr lang="en-US" dirty="0" smtClean="0"/>
              <a:t>; load B4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849502" y="856553"/>
            <a:ext cx="3981813" cy="1377132"/>
            <a:chOff x="2849501" y="1057803"/>
            <a:chExt cx="3981813" cy="1836175"/>
          </a:xfrm>
        </p:grpSpPr>
        <p:pic>
          <p:nvPicPr>
            <p:cNvPr id="74" name="Picture 73" descr="SP00289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501" y="1057803"/>
              <a:ext cx="1100087" cy="1520228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>
              <a:off x="4831596" y="1456596"/>
              <a:ext cx="1999282" cy="75915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832032" y="2204476"/>
              <a:ext cx="1999282" cy="68950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3949588" y="1985499"/>
              <a:ext cx="8824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8" idx="1"/>
            </p:cNvCxnSpPr>
            <p:nvPr/>
          </p:nvCxnSpPr>
          <p:spPr>
            <a:xfrm>
              <a:off x="3949588" y="1970899"/>
              <a:ext cx="882444" cy="578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51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307562" y="2514369"/>
            <a:ext cx="5066864" cy="2350735"/>
          </a:xfrm>
          <a:prstGeom prst="roundRect">
            <a:avLst>
              <a:gd name="adj" fmla="val 8476"/>
            </a:avLst>
          </a:prstGeom>
          <a:solidFill>
            <a:schemeClr val="bg1">
              <a:lumMod val="85000"/>
            </a:schemeClr>
          </a:solidFill>
          <a:ln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Covert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9703" y="262298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76010" y="262582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82317" y="2628669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088624" y="261853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469703" y="2951303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676010" y="295414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882317" y="295698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88624" y="2946856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82317" y="3275175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76010" y="360065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882317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088624" y="3593362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69703" y="4224192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76010" y="422703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82317" y="4229877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8624" y="421974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469703" y="4552511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676010" y="455535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882317" y="4558196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088624" y="4548064"/>
            <a:ext cx="1053907" cy="222914"/>
          </a:xfrm>
          <a:prstGeom prst="rect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9665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29987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68738" y="3892386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75100" y="3864372"/>
            <a:ext cx="1" cy="301408"/>
          </a:xfrm>
          <a:prstGeom prst="line">
            <a:avLst/>
          </a:prstGeom>
          <a:ln>
            <a:solidFill>
              <a:srgbClr val="17375E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58777" y="1363438"/>
            <a:ext cx="897736" cy="4964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76690" y="1363437"/>
            <a:ext cx="897736" cy="496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 P2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69704" y="3603494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3469704" y="3278018"/>
            <a:ext cx="1053907" cy="22291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3469704" y="3603494"/>
            <a:ext cx="1053907" cy="222914"/>
          </a:xfrm>
          <a:prstGeom prst="rect">
            <a:avLst/>
          </a:prstGeom>
          <a:solidFill>
            <a:srgbClr val="008000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4676010" y="327233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5882317" y="32840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88624" y="326504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3469703" y="3284052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676010" y="359496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5882317" y="3617635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7088624" y="3587676"/>
            <a:ext cx="1053907" cy="222914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711891" y="788272"/>
            <a:ext cx="22243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while(1){</a:t>
            </a:r>
          </a:p>
          <a:p>
            <a:r>
              <a:rPr lang="en-US" dirty="0"/>
              <a:t> </a:t>
            </a:r>
            <a:r>
              <a:rPr lang="en-US" dirty="0" smtClean="0"/>
              <a:t>  load A1</a:t>
            </a:r>
            <a:r>
              <a:rPr lang="en-US" baseline="-25000" dirty="0" smtClean="0"/>
              <a:t>p2</a:t>
            </a:r>
            <a:r>
              <a:rPr lang="en-US" dirty="0" smtClean="0"/>
              <a:t>; load A2</a:t>
            </a:r>
            <a:r>
              <a:rPr lang="en-US" baseline="-25000" dirty="0" smtClean="0"/>
              <a:t>p2</a:t>
            </a:r>
          </a:p>
          <a:p>
            <a:r>
              <a:rPr lang="en-US" dirty="0"/>
              <a:t> </a:t>
            </a:r>
            <a:r>
              <a:rPr lang="en-US" dirty="0" smtClean="0"/>
              <a:t>  load A3</a:t>
            </a:r>
            <a:r>
              <a:rPr lang="en-US" baseline="-25000" dirty="0" smtClean="0"/>
              <a:t>p2</a:t>
            </a:r>
            <a:r>
              <a:rPr lang="en-US" dirty="0" smtClean="0"/>
              <a:t>; load A4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B1</a:t>
            </a:r>
            <a:r>
              <a:rPr lang="en-US" baseline="-25000" dirty="0"/>
              <a:t>p2</a:t>
            </a:r>
            <a:r>
              <a:rPr lang="en-US" dirty="0" smtClean="0"/>
              <a:t>; load B2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load B3</a:t>
            </a:r>
            <a:r>
              <a:rPr lang="en-US" baseline="-25000" dirty="0"/>
              <a:t>p2</a:t>
            </a:r>
            <a:r>
              <a:rPr lang="en-US" dirty="0" smtClean="0"/>
              <a:t>; load B4</a:t>
            </a:r>
            <a:r>
              <a:rPr lang="en-US" baseline="-25000" dirty="0"/>
              <a:t>p2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-1" y="2729778"/>
            <a:ext cx="3469703" cy="2031325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bit = message</a:t>
            </a:r>
          </a:p>
          <a:p>
            <a:r>
              <a:rPr lang="en-US" dirty="0" smtClean="0"/>
              <a:t>while(bit[</a:t>
            </a:r>
            <a:r>
              <a:rPr lang="en-US" dirty="0" err="1" smtClean="0"/>
              <a:t>i</a:t>
            </a:r>
            <a:r>
              <a:rPr lang="en-US" dirty="0" smtClean="0"/>
              <a:t>] != ‘\0’)</a:t>
            </a:r>
          </a:p>
          <a:p>
            <a:r>
              <a:rPr lang="en-US" dirty="0"/>
              <a:t> </a:t>
            </a:r>
            <a:r>
              <a:rPr lang="en-US" dirty="0" smtClean="0"/>
              <a:t>    for(some number of iterations)</a:t>
            </a:r>
          </a:p>
          <a:p>
            <a:r>
              <a:rPr lang="en-US" dirty="0" smtClean="0"/>
              <a:t>        If (bit[</a:t>
            </a:r>
            <a:r>
              <a:rPr lang="en-US" dirty="0" err="1" smtClean="0"/>
              <a:t>i</a:t>
            </a:r>
            <a:r>
              <a:rPr lang="en-US" dirty="0" smtClean="0"/>
              <a:t>] == 1)</a:t>
            </a:r>
            <a:br>
              <a:rPr lang="en-US" dirty="0" smtClean="0"/>
            </a:br>
            <a:r>
              <a:rPr lang="en-US" dirty="0" smtClean="0"/>
              <a:t>           load A</a:t>
            </a:r>
            <a:r>
              <a:rPr lang="en-US" baseline="-25000" dirty="0" smtClean="0"/>
              <a:t>P1</a:t>
            </a:r>
          </a:p>
          <a:p>
            <a:r>
              <a:rPr lang="en-US" dirty="0" smtClean="0"/>
              <a:t>       else</a:t>
            </a:r>
          </a:p>
          <a:p>
            <a:r>
              <a:rPr lang="en-US" dirty="0"/>
              <a:t> </a:t>
            </a:r>
            <a:r>
              <a:rPr lang="en-US" dirty="0" smtClean="0"/>
              <a:t>         load B</a:t>
            </a:r>
            <a:r>
              <a:rPr lang="en-US" baseline="-25000" dirty="0" smtClean="0"/>
              <a:t>P1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2437913" y="1860146"/>
            <a:ext cx="1824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 A &lt; time B</a:t>
            </a:r>
          </a:p>
          <a:p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849502" y="856553"/>
            <a:ext cx="3981813" cy="1377132"/>
            <a:chOff x="2849501" y="1057803"/>
            <a:chExt cx="3981813" cy="1836175"/>
          </a:xfrm>
        </p:grpSpPr>
        <p:pic>
          <p:nvPicPr>
            <p:cNvPr id="69" name="Picture 68" descr="SP00289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501" y="1057803"/>
              <a:ext cx="1100087" cy="1520228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4831596" y="1456596"/>
              <a:ext cx="1999282" cy="75915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32032" y="2204476"/>
              <a:ext cx="1999282" cy="68950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949588" y="1985499"/>
              <a:ext cx="8824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1" idx="1"/>
            </p:cNvCxnSpPr>
            <p:nvPr/>
          </p:nvCxnSpPr>
          <p:spPr>
            <a:xfrm>
              <a:off x="3949588" y="1970899"/>
              <a:ext cx="882444" cy="578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855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Identifying: Not easy because simple things like the existence of a file, time, etc. could be a source for a covert channel.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Quantification: communication rate (bps)</a:t>
            </a:r>
          </a:p>
          <a:p>
            <a:endParaRPr lang="en-US" sz="2000" dirty="0" smtClean="0"/>
          </a:p>
          <a:p>
            <a:r>
              <a:rPr lang="en-US" sz="2000" dirty="0" smtClean="0"/>
              <a:t>Elimination: Careful design, separation, characteristics of operation (</a:t>
            </a:r>
            <a:r>
              <a:rPr lang="en-US" sz="2000" dirty="0" err="1" smtClean="0"/>
              <a:t>eg</a:t>
            </a:r>
            <a:r>
              <a:rPr lang="en-US" sz="2000" dirty="0" smtClean="0"/>
              <a:t>. rate of  opening / closing a file)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19176</TotalTime>
  <Words>338</Words>
  <Application>Microsoft Macintosh PowerPoint</Application>
  <PresentationFormat>On-screen Show (16:9)</PresentationFormat>
  <Paragraphs>283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Access Control</vt:lpstr>
      <vt:lpstr>Cache Covert Channel</vt:lpstr>
      <vt:lpstr>Cache Covert Channel</vt:lpstr>
      <vt:lpstr>Cache Covert Channel</vt:lpstr>
      <vt:lpstr>Cache Covert Channel</vt:lpstr>
      <vt:lpstr>Cache Covert Channel</vt:lpstr>
      <vt:lpstr>Cache Covert Channel</vt:lpstr>
      <vt:lpstr>Cache Covert Channel</vt:lpstr>
      <vt:lpstr>Covert Channels</vt:lpstr>
    </vt:vector>
  </TitlesOfParts>
  <Company>IIT Madras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Security</dc:title>
  <dc:creator>Chester Rebeiro</dc:creator>
  <cp:lastModifiedBy>Chester Rebeiro</cp:lastModifiedBy>
  <cp:revision>149</cp:revision>
  <cp:lastPrinted>2018-09-18T04:12:54Z</cp:lastPrinted>
  <dcterms:created xsi:type="dcterms:W3CDTF">2017-05-23T06:29:27Z</dcterms:created>
  <dcterms:modified xsi:type="dcterms:W3CDTF">2018-10-13T02:14:46Z</dcterms:modified>
</cp:coreProperties>
</file>