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11" r:id="rId3"/>
    <p:sldId id="310" r:id="rId4"/>
    <p:sldId id="266" r:id="rId5"/>
    <p:sldId id="278" r:id="rId6"/>
    <p:sldId id="281" r:id="rId7"/>
    <p:sldId id="282" r:id="rId8"/>
    <p:sldId id="279" r:id="rId9"/>
    <p:sldId id="288" r:id="rId10"/>
    <p:sldId id="280" r:id="rId11"/>
    <p:sldId id="289" r:id="rId12"/>
    <p:sldId id="290" r:id="rId13"/>
    <p:sldId id="312" r:id="rId14"/>
    <p:sldId id="284" r:id="rId15"/>
    <p:sldId id="297" r:id="rId16"/>
    <p:sldId id="286" r:id="rId17"/>
    <p:sldId id="291" r:id="rId18"/>
    <p:sldId id="287" r:id="rId19"/>
    <p:sldId id="29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8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584" y="96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initialization, </a:t>
            </a:r>
            <a:r>
              <a:rPr lang="en-US" dirty="0" err="1" smtClean="0"/>
              <a:t>chile</a:t>
            </a:r>
            <a:r>
              <a:rPr lang="en-US" dirty="0" smtClean="0"/>
              <a:t> processes are created by a module called</a:t>
            </a:r>
            <a:r>
              <a:rPr lang="en-US" baseline="0" dirty="0" smtClean="0"/>
              <a:t> MPM </a:t>
            </a:r>
            <a:r>
              <a:rPr lang="mr-IN" baseline="0" dirty="0" smtClean="0"/>
              <a:t>–</a:t>
            </a:r>
            <a:r>
              <a:rPr lang="en-US" baseline="0" dirty="0" smtClean="0"/>
              <a:t> multi-processing module.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interact with services and each</a:t>
            </a:r>
            <a:r>
              <a:rPr lang="en-US" baseline="0" dirty="0" smtClean="0"/>
              <a:t> interaction involves a piece of state </a:t>
            </a:r>
            <a:r>
              <a:rPr lang="en-US" baseline="0" dirty="0" err="1" smtClean="0"/>
              <a:t>Tx</a:t>
            </a:r>
            <a:endParaRPr lang="en-US" baseline="0" dirty="0" smtClean="0"/>
          </a:p>
          <a:p>
            <a:r>
              <a:rPr lang="en-US" baseline="0" dirty="0" smtClean="0"/>
              <a:t>If an attacker compromises a service Sa he can compromise the corresponding state Ta. Therefore we put a link from Sa to Ta</a:t>
            </a:r>
          </a:p>
          <a:p>
            <a:r>
              <a:rPr lang="en-US" baseline="0" dirty="0" smtClean="0"/>
              <a:t>Similarly, if a process Pa is compromised implies Sa gets compromised then there is a link between Pa to 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Unintended data disclosure</a:t>
            </a:r>
            <a:r>
              <a:rPr lang="en-US" baseline="0" dirty="0" smtClean="0"/>
              <a:t> : bug due to </a:t>
            </a:r>
            <a:r>
              <a:rPr lang="en-US" baseline="0" dirty="0" err="1" smtClean="0"/>
              <a:t>mod_dev</a:t>
            </a:r>
            <a:r>
              <a:rPr lang="en-US" baseline="0" dirty="0" smtClean="0"/>
              <a:t>: private files get leaked. For example, remote users can get access to sensitive log information</a:t>
            </a:r>
          </a:p>
          <a:p>
            <a:r>
              <a:rPr lang="en-US" dirty="0" smtClean="0"/>
              <a:t>Buffer overflows</a:t>
            </a:r>
            <a:r>
              <a:rPr lang="en-US" baseline="0" dirty="0" smtClean="0"/>
              <a:t> : due to bug in </a:t>
            </a:r>
            <a:r>
              <a:rPr lang="en-US" baseline="0" dirty="0" err="1" smtClean="0"/>
              <a:t>mod_alias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mod_rewrite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Prevent a process</a:t>
            </a:r>
            <a:r>
              <a:rPr lang="en-US" baseline="0" dirty="0" smtClean="0"/>
              <a:t> from reading too much memory and data structures of another process.</a:t>
            </a:r>
          </a:p>
          <a:p>
            <a:pPr marL="228600" indent="-228600">
              <a:buAutoNum type="arabicPeriod"/>
            </a:pPr>
            <a:r>
              <a:rPr lang="en-US" dirty="0" smtClean="0"/>
              <a:t>After compromising the server, the next step the</a:t>
            </a:r>
            <a:r>
              <a:rPr lang="en-US" baseline="0" dirty="0" smtClean="0"/>
              <a:t> attacker would target is to read/access/execute sensitive files like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passwd</a:t>
            </a:r>
            <a:r>
              <a:rPr lang="en-US" baseline="0" dirty="0" smtClean="0"/>
              <a:t>, </a:t>
            </a:r>
            <a:br>
              <a:rPr lang="en-US" baseline="0" dirty="0" smtClean="0"/>
            </a:br>
            <a:r>
              <a:rPr lang="en-US" baseline="0" dirty="0" smtClean="0"/>
              <a:t>installing backdoors, use </a:t>
            </a:r>
            <a:r>
              <a:rPr lang="en-US" baseline="0" dirty="0" err="1" smtClean="0"/>
              <a:t>ptrace</a:t>
            </a:r>
            <a:r>
              <a:rPr lang="en-US" baseline="0" dirty="0" smtClean="0"/>
              <a:t> and bind on other processes, </a:t>
            </a:r>
            <a:br>
              <a:rPr lang="en-US" baseline="0" dirty="0" smtClean="0"/>
            </a:br>
            <a:r>
              <a:rPr lang="en-US" baseline="0" dirty="0" smtClean="0"/>
              <a:t>hide all </a:t>
            </a:r>
            <a:r>
              <a:rPr lang="en-US" baseline="0" dirty="0" err="1" smtClean="0"/>
              <a:t>setuid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executables</a:t>
            </a:r>
            <a:r>
              <a:rPr lang="en-US" baseline="0" dirty="0" smtClean="0"/>
              <a:t> like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Unpriviliged</a:t>
            </a:r>
            <a:r>
              <a:rPr lang="en-US" baseline="0" dirty="0" smtClean="0"/>
              <a:t> user : prevents non-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aspects like opening a socket &lt; 1024, etc. </a:t>
            </a:r>
            <a:r>
              <a:rPr lang="en-US" baseline="0" dirty="0" err="1" smtClean="0"/>
              <a:t>intefere</a:t>
            </a:r>
            <a:r>
              <a:rPr lang="en-US" baseline="0" dirty="0" smtClean="0"/>
              <a:t> with other processes (like using kill)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3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superuser</a:t>
            </a:r>
            <a:r>
              <a:rPr lang="en-US" dirty="0" smtClean="0"/>
              <a:t>? Because needs to connect to port 80, which is restricted</a:t>
            </a:r>
            <a:r>
              <a:rPr lang="en-US" baseline="0" dirty="0" smtClean="0"/>
              <a:t> to only </a:t>
            </a:r>
            <a:r>
              <a:rPr lang="en-US" baseline="0" dirty="0" err="1" smtClean="0"/>
              <a:t>superusers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sockets required for HTTP</a:t>
            </a:r>
            <a:r>
              <a:rPr lang="en-US" baseline="0" dirty="0" smtClean="0"/>
              <a:t> connection and one for RPC control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15-10-2018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15-10-2018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15-10-2018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15-10-2018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15-10-2018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event/usenix04/tech/general/full_papers/krohn/krohn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event/usenix04/tech/general/full_papers/krohn/kroh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Confinement</a:t>
            </a:r>
            <a:br>
              <a:rPr lang="en-US" sz="40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(Running Untrusted Programs)</a:t>
            </a:r>
            <a:endParaRPr lang="en-US" sz="32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Chester </a:t>
            </a:r>
            <a:r>
              <a:rPr lang="en-US" sz="2400" dirty="0">
                <a:latin typeface="Arial" charset="0"/>
              </a:rPr>
              <a:t>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42411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OKWS Webserver</a:t>
            </a:r>
            <a:br>
              <a:rPr lang="en-US" dirty="0" smtClean="0"/>
            </a:br>
            <a:r>
              <a:rPr lang="en-US" dirty="0" smtClean="0"/>
              <a:t>(designed for least privileges)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973192" y="1481752"/>
            <a:ext cx="2713608" cy="646796"/>
          </a:xfrm>
          <a:prstGeom prst="wedgeRoundRectCallout">
            <a:avLst>
              <a:gd name="adj1" fmla="val -69987"/>
              <a:gd name="adj2" fmla="val 300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 not expose more code/services than required!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Tradeoff security </a:t>
            </a:r>
            <a:r>
              <a:rPr lang="en-US" sz="1400" dirty="0" err="1" smtClean="0">
                <a:solidFill>
                  <a:srgbClr val="000000"/>
                </a:solidFill>
              </a:rPr>
              <a:t>vs</a:t>
            </a:r>
            <a:r>
              <a:rPr lang="en-US" sz="1400" dirty="0" smtClean="0">
                <a:solidFill>
                  <a:srgbClr val="000000"/>
                </a:solidFill>
              </a:rPr>
              <a:t> performance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207" y="1675613"/>
            <a:ext cx="4656267" cy="611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dirty="0" smtClean="0">
              <a:solidFill>
                <a:srgbClr val="000000"/>
              </a:solidFill>
            </a:endParaRPr>
          </a:p>
          <a:p>
            <a:pPr marL="0" lvl="1"/>
            <a:r>
              <a:rPr lang="en-US" sz="2000" dirty="0" smtClean="0">
                <a:solidFill>
                  <a:srgbClr val="000000"/>
                </a:solidFill>
              </a:rPr>
              <a:t>each </a:t>
            </a:r>
            <a:r>
              <a:rPr lang="en-US" sz="2000" dirty="0">
                <a:solidFill>
                  <a:srgbClr val="000000"/>
                </a:solidFill>
              </a:rPr>
              <a:t>independent service runs in </a:t>
            </a:r>
            <a:r>
              <a:rPr lang="en-US" sz="2000" dirty="0" smtClean="0">
                <a:solidFill>
                  <a:srgbClr val="000000"/>
                </a:solidFill>
              </a:rPr>
              <a:t>an independent </a:t>
            </a:r>
            <a:r>
              <a:rPr lang="en-US" sz="2000" dirty="0">
                <a:solidFill>
                  <a:srgbClr val="000000"/>
                </a:solidFill>
              </a:rPr>
              <a:t>process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8207" y="3259905"/>
            <a:ext cx="4656267" cy="611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 smtClean="0">
                <a:solidFill>
                  <a:srgbClr val="000000"/>
                </a:solidFill>
              </a:rPr>
              <a:t>Each process should run as a different unprivileged user.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973192" y="3313002"/>
            <a:ext cx="2524104" cy="505677"/>
          </a:xfrm>
          <a:prstGeom prst="wedgeRoundRectCallout">
            <a:avLst>
              <a:gd name="adj1" fmla="val -72385"/>
              <a:gd name="adj2" fmla="val -95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Prevent interfering with other processes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207" y="2452223"/>
            <a:ext cx="4656267" cy="611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 smtClean="0">
                <a:solidFill>
                  <a:srgbClr val="000000"/>
                </a:solidFill>
              </a:rPr>
              <a:t>Each service should run in a separate </a:t>
            </a:r>
            <a:r>
              <a:rPr lang="en-US" sz="2000" dirty="0" err="1" smtClean="0">
                <a:solidFill>
                  <a:srgbClr val="000000"/>
                </a:solidFill>
              </a:rPr>
              <a:t>chroot</a:t>
            </a:r>
            <a:r>
              <a:rPr lang="en-US" sz="2000" dirty="0" smtClean="0">
                <a:solidFill>
                  <a:srgbClr val="000000"/>
                </a:solidFill>
              </a:rPr>
              <a:t> jail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73192" y="2462987"/>
            <a:ext cx="2524104" cy="505677"/>
          </a:xfrm>
          <a:prstGeom prst="wedgeRoundRectCallout">
            <a:avLst>
              <a:gd name="adj1" fmla="val -72385"/>
              <a:gd name="adj2" fmla="val -95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Allow access to only necessary files.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8207" y="4088050"/>
            <a:ext cx="4656267" cy="611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 smtClean="0">
                <a:solidFill>
                  <a:srgbClr val="000000"/>
                </a:solidFill>
              </a:rPr>
              <a:t>Narrow set of database access privileges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973192" y="4141147"/>
            <a:ext cx="2524104" cy="505677"/>
          </a:xfrm>
          <a:prstGeom prst="wedgeRoundRectCallout">
            <a:avLst>
              <a:gd name="adj1" fmla="val -72385"/>
              <a:gd name="adj2" fmla="val -95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Prevent unrequired access to the DB service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" y="4688081"/>
            <a:ext cx="9142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www.usenix.org</a:t>
            </a:r>
            <a:r>
              <a:rPr lang="en-US" dirty="0">
                <a:hlinkClick r:id="rId3"/>
              </a:rPr>
              <a:t>/event/usenix04/tech/general/</a:t>
            </a:r>
            <a:r>
              <a:rPr lang="en-US" dirty="0" err="1">
                <a:hlinkClick r:id="rId3"/>
              </a:rPr>
              <a:t>full_papers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krohn</a:t>
            </a:r>
            <a:r>
              <a:rPr lang="en-US" dirty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krohn.pdf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Through Unix Tools</a:t>
            </a:r>
          </a:p>
          <a:p>
            <a:r>
              <a:rPr lang="en-US" sz="2400" b="1" dirty="0" err="1" smtClean="0">
                <a:solidFill>
                  <a:srgbClr val="800000"/>
                </a:solidFill>
              </a:rPr>
              <a:t>chroot</a:t>
            </a:r>
            <a:r>
              <a:rPr lang="en-US" sz="2400" b="1" dirty="0" smtClean="0">
                <a:solidFill>
                  <a:srgbClr val="800000"/>
                </a:solidFill>
              </a:rPr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define the file system a process can see</a:t>
            </a:r>
          </a:p>
          <a:p>
            <a:pPr marL="804863" indent="-804863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system is compromised, the attacker has limited access to the files. Therefore, cannot get further privileges</a:t>
            </a:r>
          </a:p>
          <a:p>
            <a:r>
              <a:rPr lang="en-US" sz="2400" b="1" dirty="0" err="1" smtClean="0">
                <a:solidFill>
                  <a:srgbClr val="800000"/>
                </a:solidFill>
              </a:rPr>
              <a:t>setuid</a:t>
            </a:r>
            <a:r>
              <a:rPr lang="en-US" sz="2400" b="1" dirty="0" smtClean="0">
                <a:solidFill>
                  <a:srgbClr val="800000"/>
                </a:solidFill>
              </a:rPr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set the </a:t>
            </a:r>
            <a:r>
              <a:rPr lang="en-US" sz="2400" dirty="0" err="1" smtClean="0"/>
              <a:t>uid</a:t>
            </a:r>
            <a:r>
              <a:rPr lang="en-US" sz="2400" dirty="0" smtClean="0"/>
              <a:t> of a process to confine what it can do</a:t>
            </a:r>
          </a:p>
          <a:p>
            <a:pPr marL="804863" indent="-804863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system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runs as privileged user and is compromised, the attacker can manipulate other system processes, bind to system ports, trace system calls, etc.</a:t>
            </a:r>
          </a:p>
          <a:p>
            <a:pPr marL="804863" indent="-804863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800000"/>
                </a:solidFill>
              </a:rPr>
              <a:t>Passing file descriptors: </a:t>
            </a:r>
            <a:r>
              <a:rPr lang="en-US" sz="2400" dirty="0" smtClean="0"/>
              <a:t>a privileged parent process can open a file and pass the descriptor to an unprivileged child</a:t>
            </a:r>
            <a:br>
              <a:rPr lang="en-US" sz="2400" dirty="0" smtClean="0"/>
            </a:br>
            <a:r>
              <a:rPr lang="en-US" sz="1800" dirty="0" smtClean="0"/>
              <a:t>(don’t have to raise the privilege of a child, to permit it to access a specific high privileged file)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5958" y="4147745"/>
            <a:ext cx="689817" cy="44687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5282" y="4147745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82976" y="3238931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3940191" y="2661044"/>
            <a:ext cx="344909" cy="14867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</p:cNvCxnSpPr>
          <p:nvPr/>
        </p:nvCxnSpPr>
        <p:spPr>
          <a:xfrm flipH="1" flipV="1">
            <a:off x="2133370" y="2661044"/>
            <a:ext cx="337497" cy="14867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4127" y="2214166"/>
            <a:ext cx="689817" cy="44687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994181" y="2177237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42740" y="2177237"/>
            <a:ext cx="689817" cy="44687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71773" y="2177237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92225" y="1200150"/>
            <a:ext cx="689817" cy="446878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21258" y="1200150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endCxn id="37" idx="4"/>
          </p:cNvCxnSpPr>
          <p:nvPr/>
        </p:nvCxnSpPr>
        <p:spPr>
          <a:xfrm flipH="1" flipV="1">
            <a:off x="809035" y="2661044"/>
            <a:ext cx="708972" cy="57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</p:cNvCxnSpPr>
          <p:nvPr/>
        </p:nvCxnSpPr>
        <p:spPr>
          <a:xfrm flipV="1">
            <a:off x="4927885" y="2624115"/>
            <a:ext cx="579218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H="1" flipV="1">
            <a:off x="2133369" y="2624115"/>
            <a:ext cx="2794516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98853" y="2624115"/>
            <a:ext cx="2786247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0"/>
          </p:cNvCxnSpPr>
          <p:nvPr/>
        </p:nvCxnSpPr>
        <p:spPr>
          <a:xfrm flipH="1" flipV="1">
            <a:off x="1527556" y="1647028"/>
            <a:ext cx="560093" cy="5302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0"/>
          </p:cNvCxnSpPr>
          <p:nvPr/>
        </p:nvCxnSpPr>
        <p:spPr>
          <a:xfrm flipV="1">
            <a:off x="809035" y="1673847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85099" y="1636918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0"/>
          </p:cNvCxnSpPr>
          <p:nvPr/>
        </p:nvCxnSpPr>
        <p:spPr>
          <a:xfrm flipH="1" flipV="1">
            <a:off x="4997107" y="1673848"/>
            <a:ext cx="519574" cy="503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ightning Bolt 35"/>
          <p:cNvSpPr/>
          <p:nvPr/>
        </p:nvSpPr>
        <p:spPr>
          <a:xfrm>
            <a:off x="1192229" y="4147745"/>
            <a:ext cx="941145" cy="215190"/>
          </a:xfrm>
          <a:prstGeom prst="lightningBol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7103" y="3742027"/>
            <a:ext cx="3632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 sharing of services or processes;</a:t>
            </a:r>
          </a:p>
          <a:p>
            <a:r>
              <a:rPr lang="en-US" sz="1600" dirty="0" smtClean="0"/>
              <a:t>Strong confinement; </a:t>
            </a:r>
          </a:p>
          <a:p>
            <a:r>
              <a:rPr lang="en-US" sz="1600" dirty="0" smtClean="0"/>
              <a:t>Low performance due to too many processes</a:t>
            </a:r>
          </a:p>
          <a:p>
            <a:r>
              <a:rPr lang="en-US" sz="1600" dirty="0" smtClean="0"/>
              <a:t>(1 process per user)</a:t>
            </a:r>
          </a:p>
        </p:txBody>
      </p:sp>
      <p:sp>
        <p:nvSpPr>
          <p:cNvPr id="34" name="Oval 33"/>
          <p:cNvSpPr/>
          <p:nvPr/>
        </p:nvSpPr>
        <p:spPr>
          <a:xfrm>
            <a:off x="1153944" y="3243881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>
            <a:stCxn id="48" idx="0"/>
          </p:cNvCxnSpPr>
          <p:nvPr/>
        </p:nvCxnSpPr>
        <p:spPr>
          <a:xfrm flipV="1">
            <a:off x="464127" y="3504463"/>
            <a:ext cx="689817" cy="548968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8803" y="3462370"/>
            <a:ext cx="3864173" cy="81824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9450" y="3862209"/>
            <a:ext cx="509353" cy="732414"/>
            <a:chOff x="209450" y="3862209"/>
            <a:chExt cx="509353" cy="732414"/>
          </a:xfrm>
        </p:grpSpPr>
        <p:sp>
          <p:nvSpPr>
            <p:cNvPr id="46" name="Can 45"/>
            <p:cNvSpPr/>
            <p:nvPr/>
          </p:nvSpPr>
          <p:spPr>
            <a:xfrm>
              <a:off x="209450" y="3862209"/>
              <a:ext cx="509353" cy="732414"/>
            </a:xfrm>
            <a:prstGeom prst="ca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9450" y="4053431"/>
              <a:ext cx="509353" cy="170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9450" y="4294727"/>
              <a:ext cx="509353" cy="170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Curved Connector 9"/>
          <p:cNvCxnSpPr>
            <a:stCxn id="5" idx="1"/>
            <a:endCxn id="37" idx="3"/>
          </p:cNvCxnSpPr>
          <p:nvPr/>
        </p:nvCxnSpPr>
        <p:spPr>
          <a:xfrm rot="16200000" flipV="1">
            <a:off x="587270" y="2573479"/>
            <a:ext cx="1617589" cy="1661831"/>
          </a:xfrm>
          <a:prstGeom prst="curvedConnector3">
            <a:avLst>
              <a:gd name="adj1" fmla="val 15978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6" idx="7"/>
          </p:cNvCxnSpPr>
          <p:nvPr/>
        </p:nvCxnSpPr>
        <p:spPr>
          <a:xfrm rot="5400000" flipH="1" flipV="1">
            <a:off x="4142098" y="2648565"/>
            <a:ext cx="1606605" cy="1522645"/>
          </a:xfrm>
          <a:prstGeom prst="curvedConnector3">
            <a:avLst>
              <a:gd name="adj1" fmla="val 21015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1590" y="1175253"/>
            <a:ext cx="3362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</a:t>
            </a:r>
            <a:r>
              <a:rPr lang="en-US" dirty="0" smtClean="0"/>
              <a:t>user </a:t>
            </a:r>
            <a:r>
              <a:rPr lang="en-US" dirty="0"/>
              <a:t>process is compromised, then data corresponding </a:t>
            </a:r>
            <a:r>
              <a:rPr lang="en-US" dirty="0" smtClean="0"/>
              <a:t>to </a:t>
            </a:r>
            <a:r>
              <a:rPr lang="en-US" dirty="0"/>
              <a:t>that process is compromised</a:t>
            </a:r>
          </a:p>
        </p:txBody>
      </p:sp>
    </p:spTree>
    <p:extLst>
      <p:ext uri="{BB962C8B-B14F-4D97-AF65-F5344CB8AC3E}">
        <p14:creationId xmlns:p14="http://schemas.microsoft.com/office/powerpoint/2010/main" val="20356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5958" y="4147745"/>
            <a:ext cx="689817" cy="4468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5282" y="4147745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82976" y="3238931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6" idx="0"/>
            <a:endCxn id="9" idx="3"/>
          </p:cNvCxnSpPr>
          <p:nvPr/>
        </p:nvCxnSpPr>
        <p:spPr>
          <a:xfrm flipV="1">
            <a:off x="3940191" y="3620365"/>
            <a:ext cx="743806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34" idx="5"/>
          </p:cNvCxnSpPr>
          <p:nvPr/>
        </p:nvCxnSpPr>
        <p:spPr>
          <a:xfrm flipH="1" flipV="1">
            <a:off x="1742740" y="3625315"/>
            <a:ext cx="728127" cy="5224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4127" y="2214166"/>
            <a:ext cx="689817" cy="446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994181" y="2177237"/>
            <a:ext cx="689817" cy="4468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42740" y="2177237"/>
            <a:ext cx="689817" cy="4468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71773" y="2177237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92225" y="1200150"/>
            <a:ext cx="689817" cy="4468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21258" y="1200150"/>
            <a:ext cx="689817" cy="4468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endCxn id="37" idx="4"/>
          </p:cNvCxnSpPr>
          <p:nvPr/>
        </p:nvCxnSpPr>
        <p:spPr>
          <a:xfrm flipH="1" flipV="1">
            <a:off x="809035" y="2661044"/>
            <a:ext cx="708972" cy="57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</p:cNvCxnSpPr>
          <p:nvPr/>
        </p:nvCxnSpPr>
        <p:spPr>
          <a:xfrm flipV="1">
            <a:off x="4927885" y="2624115"/>
            <a:ext cx="579218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H="1" flipV="1">
            <a:off x="2133369" y="2624115"/>
            <a:ext cx="2794516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498853" y="2624115"/>
            <a:ext cx="2786247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0"/>
          </p:cNvCxnSpPr>
          <p:nvPr/>
        </p:nvCxnSpPr>
        <p:spPr>
          <a:xfrm flipH="1" flipV="1">
            <a:off x="1527556" y="1647028"/>
            <a:ext cx="560093" cy="5302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0"/>
          </p:cNvCxnSpPr>
          <p:nvPr/>
        </p:nvCxnSpPr>
        <p:spPr>
          <a:xfrm flipV="1">
            <a:off x="809035" y="1673847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85099" y="1636918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0"/>
          </p:cNvCxnSpPr>
          <p:nvPr/>
        </p:nvCxnSpPr>
        <p:spPr>
          <a:xfrm flipH="1" flipV="1">
            <a:off x="4997107" y="1673848"/>
            <a:ext cx="519574" cy="503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06722" y="1200150"/>
            <a:ext cx="3517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Px</a:t>
            </a:r>
            <a:r>
              <a:rPr lang="en-US" sz="1600" dirty="0" smtClean="0"/>
              <a:t> pool of processes</a:t>
            </a:r>
          </a:p>
          <a:p>
            <a:r>
              <a:rPr lang="en-US" sz="1600" dirty="0" err="1" smtClean="0"/>
              <a:t>Sx</a:t>
            </a:r>
            <a:r>
              <a:rPr lang="en-US" sz="1600" dirty="0" smtClean="0"/>
              <a:t> services access private databases</a:t>
            </a:r>
          </a:p>
          <a:p>
            <a:r>
              <a:rPr lang="en-US" sz="1600" dirty="0" err="1" smtClean="0"/>
              <a:t>Tx</a:t>
            </a:r>
            <a:r>
              <a:rPr lang="en-US" sz="1600" dirty="0" smtClean="0"/>
              <a:t> state data</a:t>
            </a:r>
          </a:p>
          <a:p>
            <a:r>
              <a:rPr lang="en-US" sz="1600" dirty="0" err="1" smtClean="0"/>
              <a:t>Ux</a:t>
            </a:r>
            <a:r>
              <a:rPr lang="en-US" sz="1600" dirty="0" smtClean="0"/>
              <a:t> users</a:t>
            </a:r>
            <a:endParaRPr lang="en-US" sz="1600" dirty="0"/>
          </a:p>
        </p:txBody>
      </p:sp>
      <p:sp>
        <p:nvSpPr>
          <p:cNvPr id="62" name="Can 61"/>
          <p:cNvSpPr/>
          <p:nvPr/>
        </p:nvSpPr>
        <p:spPr>
          <a:xfrm>
            <a:off x="5861589" y="3504461"/>
            <a:ext cx="354486" cy="357748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n 62"/>
          <p:cNvSpPr/>
          <p:nvPr/>
        </p:nvSpPr>
        <p:spPr>
          <a:xfrm>
            <a:off x="206254" y="3530454"/>
            <a:ext cx="354486" cy="357748"/>
          </a:xfrm>
          <a:prstGeom prst="ca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9" idx="6"/>
          </p:cNvCxnSpPr>
          <p:nvPr/>
        </p:nvCxnSpPr>
        <p:spPr>
          <a:xfrm>
            <a:off x="5272793" y="3462370"/>
            <a:ext cx="588796" cy="157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65147" y="3467320"/>
            <a:ext cx="588796" cy="2420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ightning Bolt 35"/>
          <p:cNvSpPr/>
          <p:nvPr/>
        </p:nvSpPr>
        <p:spPr>
          <a:xfrm>
            <a:off x="1192229" y="4147745"/>
            <a:ext cx="941145" cy="215190"/>
          </a:xfrm>
          <a:prstGeom prst="lightningBol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8213" y="3941774"/>
            <a:ext cx="3920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process per service</a:t>
            </a:r>
          </a:p>
          <a:p>
            <a:r>
              <a:rPr lang="en-US" sz="1600" dirty="0" smtClean="0"/>
              <a:t>Trade off between security and performance</a:t>
            </a:r>
          </a:p>
        </p:txBody>
      </p:sp>
      <p:sp>
        <p:nvSpPr>
          <p:cNvPr id="34" name="Oval 33"/>
          <p:cNvSpPr/>
          <p:nvPr/>
        </p:nvSpPr>
        <p:spPr>
          <a:xfrm>
            <a:off x="1153944" y="3243881"/>
            <a:ext cx="689817" cy="44687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S1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OKWS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434693"/>
            <a:ext cx="8685213" cy="384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r</a:t>
            </a:r>
            <a:r>
              <a:rPr lang="en-US" sz="1800" dirty="0" smtClean="0"/>
              <a:t>uns as </a:t>
            </a:r>
            <a:r>
              <a:rPr lang="en-US" sz="1800" dirty="0" err="1" smtClean="0"/>
              <a:t>superuser</a:t>
            </a:r>
            <a:r>
              <a:rPr lang="en-US" sz="1800" dirty="0" smtClean="0"/>
              <a:t>; bootstrapping; </a:t>
            </a:r>
            <a:r>
              <a:rPr lang="en-US" sz="1800" dirty="0" err="1" smtClean="0"/>
              <a:t>chroot</a:t>
            </a:r>
            <a:r>
              <a:rPr lang="en-US" sz="1800" dirty="0" smtClean="0"/>
              <a:t> directory is run monitors processes; </a:t>
            </a:r>
            <a:r>
              <a:rPr lang="en-US" sz="1800" dirty="0" err="1" smtClean="0"/>
              <a:t>relaunches</a:t>
            </a:r>
            <a:r>
              <a:rPr lang="en-US" sz="1800" dirty="0" smtClean="0"/>
              <a:t> them if they crash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3374" y="1481752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6232" y="1469992"/>
            <a:ext cx="99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=root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=run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OKWS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6153"/>
            <a:ext cx="8229600" cy="384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Launch </a:t>
            </a:r>
            <a:r>
              <a:rPr lang="en-US" sz="1600" dirty="0" err="1" smtClean="0"/>
              <a:t>okd</a:t>
            </a:r>
            <a:r>
              <a:rPr lang="en-US" sz="1600" dirty="0" smtClean="0"/>
              <a:t> (</a:t>
            </a:r>
            <a:r>
              <a:rPr lang="en-US" sz="1600" dirty="0" err="1" smtClean="0"/>
              <a:t>demux</a:t>
            </a:r>
            <a:r>
              <a:rPr lang="en-US" sz="1600" dirty="0" smtClean="0"/>
              <a:t> daemon) to route </a:t>
            </a:r>
            <a:r>
              <a:rPr lang="en-US" sz="1600" dirty="0" err="1" smtClean="0"/>
              <a:t>traffice</a:t>
            </a:r>
            <a:r>
              <a:rPr lang="en-US" sz="1600" dirty="0" smtClean="0"/>
              <a:t> to appropriate service ; </a:t>
            </a:r>
          </a:p>
          <a:p>
            <a:pPr marL="0" indent="0">
              <a:buNone/>
            </a:pPr>
            <a:r>
              <a:rPr lang="en-US" sz="1600" dirty="0" smtClean="0"/>
              <a:t>If request is valid, forwards the request to the appropriate service</a:t>
            </a:r>
          </a:p>
          <a:p>
            <a:pPr marL="0" indent="0">
              <a:buNone/>
            </a:pPr>
            <a:r>
              <a:rPr lang="en-US" sz="1600" dirty="0" smtClean="0"/>
              <a:t>If request is invalid, send HTTP 404 error to the remote client</a:t>
            </a:r>
          </a:p>
          <a:p>
            <a:pPr marL="0" indent="0">
              <a:buNone/>
            </a:pPr>
            <a:r>
              <a:rPr lang="en-US" sz="1600" dirty="0" smtClean="0"/>
              <a:t>If request is broken, send HTTP 500 error to the remote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3374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375" y="2692308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oklogd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8702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894804" y="1975671"/>
            <a:ext cx="1" cy="71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7" idx="3"/>
          </p:cNvCxnSpPr>
          <p:nvPr/>
        </p:nvCxnSpPr>
        <p:spPr>
          <a:xfrm rot="10800000">
            <a:off x="4181560" y="1758112"/>
            <a:ext cx="1101814" cy="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3260955" y="1216109"/>
            <a:ext cx="309176" cy="32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8721" y="1216109"/>
            <a:ext cx="51410" cy="32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18722" y="1216109"/>
            <a:ext cx="353663" cy="32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9653" y="766890"/>
            <a:ext cx="313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connections</a:t>
            </a:r>
          </a:p>
          <a:p>
            <a:pPr algn="ctr"/>
            <a:r>
              <a:rPr lang="en-US" dirty="0" smtClean="0"/>
              <a:t>(port 80)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4876" y="1481752"/>
            <a:ext cx="99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=root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4877" y="2691601"/>
            <a:ext cx="122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oklogd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=log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19633" y="1211776"/>
            <a:ext cx="94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=run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OKWS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9267"/>
            <a:ext cx="8229600" cy="384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/>
              <a:t>oklogd</a:t>
            </a:r>
            <a:r>
              <a:rPr lang="en-US" sz="1600" dirty="0" smtClean="0"/>
              <a:t> daemon to write log entries to disk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chroot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into their own runtime jail (within a jail, each process has just enough access privileges to read shared libraries on startup, dump core files if crash)</a:t>
            </a:r>
          </a:p>
          <a:p>
            <a:pPr marL="0" indent="0">
              <a:buNone/>
            </a:pPr>
            <a:r>
              <a:rPr lang="en-US" sz="1600" dirty="0" smtClean="0"/>
              <a:t>Each service runs as an </a:t>
            </a:r>
            <a:r>
              <a:rPr lang="en-US" sz="1600" dirty="0" smtClean="0">
                <a:solidFill>
                  <a:srgbClr val="FF0000"/>
                </a:solidFill>
              </a:rPr>
              <a:t>unprivileged user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3374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375" y="2692308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oklogd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8702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894804" y="1975671"/>
            <a:ext cx="1" cy="71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7" idx="3"/>
          </p:cNvCxnSpPr>
          <p:nvPr/>
        </p:nvCxnSpPr>
        <p:spPr>
          <a:xfrm rot="10800000">
            <a:off x="4181560" y="1758112"/>
            <a:ext cx="1101814" cy="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3260955" y="1216109"/>
            <a:ext cx="309176" cy="32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8721" y="1216109"/>
            <a:ext cx="51410" cy="32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18722" y="1216109"/>
            <a:ext cx="353663" cy="32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9653" y="766890"/>
            <a:ext cx="313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connections</a:t>
            </a:r>
          </a:p>
          <a:p>
            <a:pPr algn="ctr"/>
            <a:r>
              <a:rPr lang="en-US" dirty="0" smtClean="0"/>
              <a:t>(port 80)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4876" y="1481752"/>
            <a:ext cx="99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=root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4877" y="2691601"/>
            <a:ext cx="122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oklogd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=log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19633" y="1211776"/>
            <a:ext cx="94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=run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OKWS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2459"/>
            <a:ext cx="8229600" cy="384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pubd</a:t>
            </a:r>
            <a:r>
              <a:rPr lang="en-US" sz="2000" dirty="0" smtClean="0"/>
              <a:t>: provides minimal access to local configuration files, html files</a:t>
            </a:r>
          </a:p>
          <a:p>
            <a:pPr marL="0" indent="0">
              <a:buNone/>
            </a:pPr>
            <a:r>
              <a:rPr lang="en-US" sz="2000" dirty="0" smtClean="0"/>
              <a:t>Read only access to the files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3374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375" y="2692308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oklogd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8702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894804" y="1975671"/>
            <a:ext cx="1" cy="71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7" idx="3"/>
          </p:cNvCxnSpPr>
          <p:nvPr/>
        </p:nvCxnSpPr>
        <p:spPr>
          <a:xfrm rot="10800000">
            <a:off x="4181560" y="1758112"/>
            <a:ext cx="1101814" cy="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3260955" y="1216109"/>
            <a:ext cx="309176" cy="324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8721" y="1216109"/>
            <a:ext cx="51410" cy="324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18722" y="1216109"/>
            <a:ext cx="353663" cy="324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9653" y="766890"/>
            <a:ext cx="313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External connections</a:t>
            </a:r>
          </a:p>
          <a:p>
            <a:pPr algn="ctr"/>
            <a:r>
              <a:rPr lang="en-US" dirty="0" smtClean="0"/>
              <a:t>(port 80)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4876" y="1481752"/>
            <a:ext cx="99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=root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74877" y="2691601"/>
            <a:ext cx="122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oklogd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=log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9633" y="1211776"/>
            <a:ext cx="94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6794" y="1536537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pubd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36" idx="3"/>
          </p:cNvCxnSpPr>
          <p:nvPr/>
        </p:nvCxnSpPr>
        <p:spPr>
          <a:xfrm rot="10800000">
            <a:off x="1939654" y="1754096"/>
            <a:ext cx="989883" cy="87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4043" y="955777"/>
            <a:ext cx="10728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uid</a:t>
            </a:r>
            <a:r>
              <a:rPr lang="en-US" sz="1600" dirty="0" smtClean="0"/>
              <a:t>=www</a:t>
            </a:r>
          </a:p>
          <a:p>
            <a:r>
              <a:rPr lang="en-US" sz="1600" dirty="0" err="1"/>
              <a:t>d</a:t>
            </a:r>
            <a:r>
              <a:rPr lang="en-US" sz="1600" dirty="0" err="1" smtClean="0"/>
              <a:t>ir</a:t>
            </a:r>
            <a:r>
              <a:rPr lang="en-US" sz="1600" dirty="0" smtClean="0"/>
              <a:t>=</a:t>
            </a:r>
            <a:r>
              <a:rPr lang="en-US" sz="1600" dirty="0" err="1" smtClean="0"/>
              <a:t>htdocs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3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OKWS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9" y="4135757"/>
            <a:ext cx="6600561" cy="978470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/>
              <a:t>okld</a:t>
            </a:r>
            <a:r>
              <a:rPr lang="en-US" sz="1600" dirty="0" smtClean="0"/>
              <a:t> launch services; each service in its </a:t>
            </a:r>
            <a:r>
              <a:rPr lang="en-US" sz="1600" dirty="0" err="1" smtClean="0"/>
              <a:t>chroot</a:t>
            </a:r>
            <a:r>
              <a:rPr lang="en-US" sz="1600" dirty="0" smtClean="0"/>
              <a:t> with its own </a:t>
            </a:r>
            <a:r>
              <a:rPr lang="en-US" sz="1600" dirty="0" err="1" smtClean="0"/>
              <a:t>uid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Services owned by root with permissions 0410 (can only be executed by user)</a:t>
            </a:r>
          </a:p>
          <a:p>
            <a:pPr marL="0" indent="0">
              <a:buNone/>
            </a:pPr>
            <a:r>
              <a:rPr lang="en-US" sz="1600" dirty="0" err="1" smtClean="0"/>
              <a:t>okld</a:t>
            </a:r>
            <a:r>
              <a:rPr lang="en-US" sz="1600" dirty="0" smtClean="0"/>
              <a:t> catches SIGCHILD and restarts services if they crash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3374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3375" y="2692308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oklogd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8702" y="1540553"/>
            <a:ext cx="1222858" cy="435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okd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894804" y="1975671"/>
            <a:ext cx="1" cy="71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7" idx="3"/>
          </p:cNvCxnSpPr>
          <p:nvPr/>
        </p:nvCxnSpPr>
        <p:spPr>
          <a:xfrm rot="10800000">
            <a:off x="4181560" y="1758112"/>
            <a:ext cx="1101814" cy="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3260955" y="1216109"/>
            <a:ext cx="309176" cy="324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8721" y="1216109"/>
            <a:ext cx="51410" cy="324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18722" y="1216109"/>
            <a:ext cx="353663" cy="324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39653" y="854422"/>
            <a:ext cx="313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connections (port 80)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55770" y="3080388"/>
            <a:ext cx="1222858" cy="4351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svc1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42327" y="3064615"/>
            <a:ext cx="1222858" cy="4351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svc2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3209" y="3076375"/>
            <a:ext cx="1222858" cy="4351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svc3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16" idx="0"/>
          </p:cNvCxnSpPr>
          <p:nvPr/>
        </p:nvCxnSpPr>
        <p:spPr>
          <a:xfrm>
            <a:off x="3765186" y="1975670"/>
            <a:ext cx="759453" cy="110070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0"/>
          </p:cNvCxnSpPr>
          <p:nvPr/>
        </p:nvCxnSpPr>
        <p:spPr>
          <a:xfrm flipH="1">
            <a:off x="3153756" y="1951434"/>
            <a:ext cx="384102" cy="111318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1767200" y="1975671"/>
            <a:ext cx="1500679" cy="110471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17586" y="1986714"/>
            <a:ext cx="759453" cy="1100705"/>
          </a:xfrm>
          <a:prstGeom prst="straightConnector1">
            <a:avLst/>
          </a:prstGeom>
          <a:ln w="19050" cmpd="sng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67879" y="1963910"/>
            <a:ext cx="354379" cy="1100705"/>
          </a:xfrm>
          <a:prstGeom prst="straightConnector1">
            <a:avLst/>
          </a:prstGeom>
          <a:ln w="19050" cmpd="sng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39652" y="1975670"/>
            <a:ext cx="1391294" cy="1088945"/>
          </a:xfrm>
          <a:prstGeom prst="straightConnector1">
            <a:avLst/>
          </a:prstGeom>
          <a:ln w="19050" cmpd="sng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4876" y="1481752"/>
            <a:ext cx="99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=root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74877" y="2691601"/>
            <a:ext cx="1226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oklogd</a:t>
            </a:r>
            <a:endParaRPr lang="en-US" dirty="0" smtClean="0"/>
          </a:p>
          <a:p>
            <a:r>
              <a:rPr lang="en-US" dirty="0" err="1" smtClean="0"/>
              <a:t>Dir</a:t>
            </a:r>
            <a:r>
              <a:rPr lang="en-US" dirty="0" smtClean="0"/>
              <a:t>=log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9633" y="1211776"/>
            <a:ext cx="94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okd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54405" y="3082902"/>
            <a:ext cx="1494106" cy="16004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2 sockets</a:t>
            </a:r>
          </a:p>
          <a:p>
            <a:r>
              <a:rPr lang="en-US" sz="1400" dirty="0" smtClean="0"/>
              <a:t>fork()</a:t>
            </a:r>
            <a:br>
              <a:rPr lang="en-US" sz="1400" dirty="0" smtClean="0"/>
            </a:br>
            <a:r>
              <a:rPr lang="en-US" sz="1400" dirty="0" smtClean="0"/>
              <a:t>if (child process){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setuid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chroot</a:t>
            </a:r>
            <a:r>
              <a:rPr lang="en-US" sz="1400" dirty="0"/>
              <a:t>()</a:t>
            </a:r>
          </a:p>
          <a:p>
            <a:r>
              <a:rPr lang="en-US" sz="1400" dirty="0" smtClean="0"/>
              <a:t>    exec()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9128" y="3511493"/>
            <a:ext cx="87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=u3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65563" y="3499733"/>
            <a:ext cx="87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=u2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2694" y="3521831"/>
            <a:ext cx="87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uid</a:t>
            </a:r>
            <a:r>
              <a:rPr lang="en-US" dirty="0" smtClean="0"/>
              <a:t>=u1</a:t>
            </a:r>
          </a:p>
          <a:p>
            <a:r>
              <a:rPr lang="en-US" dirty="0" err="1" smtClean="0"/>
              <a:t>dir</a:t>
            </a:r>
            <a:r>
              <a:rPr lang="en-US" dirty="0" smtClean="0"/>
              <a:t>=run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Each service uses the same logging file</a:t>
            </a:r>
          </a:p>
          <a:p>
            <a:pPr lvl="1"/>
            <a:r>
              <a:rPr lang="en-US" sz="1800" dirty="0" smtClean="0"/>
              <a:t>They use the </a:t>
            </a:r>
            <a:r>
              <a:rPr lang="en-US" sz="1800" dirty="0" err="1" smtClean="0"/>
              <a:t>oklogd</a:t>
            </a:r>
            <a:r>
              <a:rPr lang="en-US" sz="1800" dirty="0" smtClean="0"/>
              <a:t> to write into the file via RPCs</a:t>
            </a:r>
          </a:p>
          <a:p>
            <a:pPr lvl="1"/>
            <a:r>
              <a:rPr lang="en-US" sz="1800" dirty="0" err="1" smtClean="0"/>
              <a:t>oklogd</a:t>
            </a:r>
            <a:r>
              <a:rPr lang="en-US" sz="1800" dirty="0" smtClean="0"/>
              <a:t> runs in its own </a:t>
            </a:r>
            <a:r>
              <a:rPr lang="en-US" sz="1800" dirty="0" err="1" smtClean="0"/>
              <a:t>chroot</a:t>
            </a:r>
            <a:r>
              <a:rPr lang="en-US" sz="1800" dirty="0" smtClean="0"/>
              <a:t> jail</a:t>
            </a:r>
          </a:p>
          <a:p>
            <a:pPr lvl="2"/>
            <a:r>
              <a:rPr lang="en-US" sz="1600" dirty="0" smtClean="0"/>
              <a:t>Any compromised service will not be able to modify / read the log</a:t>
            </a:r>
          </a:p>
          <a:p>
            <a:pPr lvl="2"/>
            <a:r>
              <a:rPr lang="en-US" sz="1600" dirty="0" smtClean="0"/>
              <a:t>A compromised service may be able to write arbitrary messages to the log (noise)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Untrusted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7916"/>
            <a:ext cx="8229600" cy="14780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504D"/>
                </a:solidFill>
              </a:rPr>
              <a:t>Possible Solutions</a:t>
            </a:r>
          </a:p>
          <a:p>
            <a:r>
              <a:rPr lang="en-US" sz="2000" dirty="0" smtClean="0"/>
              <a:t>Air Gapped Systems</a:t>
            </a:r>
          </a:p>
          <a:p>
            <a:r>
              <a:rPr lang="en-US" sz="2000" dirty="0" smtClean="0"/>
              <a:t>Virtual Machines</a:t>
            </a:r>
          </a:p>
          <a:p>
            <a:r>
              <a:rPr lang="en-US" sz="2000" dirty="0" smtClean="0"/>
              <a:t>Containers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(all are coarse grained solutions)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0823" y="1314451"/>
            <a:ext cx="8229600" cy="147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Untrusted Application</a:t>
            </a:r>
          </a:p>
          <a:p>
            <a:r>
              <a:rPr lang="en-US" sz="2000" dirty="0" smtClean="0"/>
              <a:t>Entire Application untrusted </a:t>
            </a:r>
          </a:p>
          <a:p>
            <a:r>
              <a:rPr lang="en-US" sz="2000" dirty="0" smtClean="0"/>
              <a:t>Part of application untrusted</a:t>
            </a:r>
          </a:p>
          <a:p>
            <a:pPr lvl="1"/>
            <a:r>
              <a:rPr lang="en-US" sz="1600" dirty="0" smtClean="0"/>
              <a:t>Modules or library untrusted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6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Vulnerable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vulnerability in one application compromises the entire application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0219" y="2437565"/>
            <a:ext cx="4383794" cy="175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0219" y="3821849"/>
            <a:ext cx="4383794" cy="367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2898588" y="2493922"/>
            <a:ext cx="2112838" cy="122643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8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07694" y="2888728"/>
            <a:ext cx="541733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Confinement</a:t>
            </a:r>
            <a:br>
              <a:rPr lang="en-US" dirty="0" smtClean="0"/>
            </a:br>
            <a:r>
              <a:rPr lang="en-US" dirty="0" smtClean="0"/>
              <a:t>(using RPCs)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705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Run each module as a different process (different address spaces)</a:t>
            </a:r>
          </a:p>
          <a:p>
            <a:pPr lvl="1"/>
            <a:r>
              <a:rPr lang="en-US" sz="1600" dirty="0" smtClean="0"/>
              <a:t>Use RPCs to communicate between modules</a:t>
            </a:r>
          </a:p>
          <a:p>
            <a:pPr lvl="1"/>
            <a:r>
              <a:rPr lang="en-US" sz="1600" dirty="0" smtClean="0"/>
              <a:t>Hardware ensures that one process does not affect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0219" y="2790340"/>
            <a:ext cx="4383794" cy="175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0219" y="4174624"/>
            <a:ext cx="4383794" cy="367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97508" y="2846697"/>
            <a:ext cx="1613919" cy="1287128"/>
            <a:chOff x="628751" y="4097064"/>
            <a:chExt cx="1613919" cy="1716171"/>
          </a:xfrm>
        </p:grpSpPr>
        <p:sp>
          <p:nvSpPr>
            <p:cNvPr id="7" name="Cloud 6"/>
            <p:cNvSpPr/>
            <p:nvPr/>
          </p:nvSpPr>
          <p:spPr>
            <a:xfrm>
              <a:off x="637372" y="4097064"/>
              <a:ext cx="637420" cy="64001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800000"/>
                </a:solidFill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628751" y="5173220"/>
              <a:ext cx="637420" cy="64001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800000"/>
                </a:solidFill>
              </a:endParaRPr>
            </a:p>
          </p:txBody>
        </p:sp>
        <p:sp>
          <p:nvSpPr>
            <p:cNvPr id="13" name="Cloud 12"/>
            <p:cNvSpPr/>
            <p:nvPr/>
          </p:nvSpPr>
          <p:spPr>
            <a:xfrm>
              <a:off x="1605250" y="4097064"/>
              <a:ext cx="637420" cy="64001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800000"/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1605250" y="5173220"/>
              <a:ext cx="637420" cy="640015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8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33671" y="4621630"/>
              <a:ext cx="570173" cy="5881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133671" y="4621630"/>
              <a:ext cx="570173" cy="5515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095860" y="4621630"/>
              <a:ext cx="0" cy="5881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3"/>
              <a:endCxn id="7" idx="1"/>
            </p:cNvCxnSpPr>
            <p:nvPr/>
          </p:nvCxnSpPr>
          <p:spPr>
            <a:xfrm flipV="1">
              <a:off x="947461" y="4736398"/>
              <a:ext cx="8621" cy="4734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260974" y="5518720"/>
              <a:ext cx="3324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700937" y="4210672"/>
              <a:ext cx="541733" cy="412800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1260974" y="4388351"/>
              <a:ext cx="3324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3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2972599" y="1380739"/>
            <a:ext cx="3215341" cy="2095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93654" y="1266439"/>
            <a:ext cx="3215341" cy="2095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495629"/>
            <a:ext cx="8229600" cy="1407584"/>
          </a:xfrm>
        </p:spPr>
        <p:txBody>
          <a:bodyPr>
            <a:noAutofit/>
          </a:bodyPr>
          <a:lstStyle/>
          <a:p>
            <a:r>
              <a:rPr lang="en-US" sz="1400" dirty="0" smtClean="0"/>
              <a:t>single address space holds multiple web servers</a:t>
            </a:r>
          </a:p>
          <a:p>
            <a:r>
              <a:rPr lang="en-US" sz="1400" dirty="0" smtClean="0"/>
              <a:t>Every new client creates a new process</a:t>
            </a:r>
          </a:p>
          <a:p>
            <a:r>
              <a:rPr lang="en-US" sz="1400" dirty="0" smtClean="0"/>
              <a:t>HTTP interfaces restrict access to the database server</a:t>
            </a:r>
          </a:p>
          <a:p>
            <a:r>
              <a:rPr lang="en-US" sz="1400" dirty="0" smtClean="0"/>
              <a:t>Security achieved by coarse grained access control mechanisms in the data base server</a:t>
            </a:r>
          </a:p>
          <a:p>
            <a:r>
              <a:rPr lang="en-US" sz="1400" dirty="0" smtClean="0"/>
              <a:t>A vulnerability in any component can ripple through the entire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889" y="1143337"/>
            <a:ext cx="1903506" cy="526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(Client)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6289" y="1143337"/>
            <a:ext cx="3215341" cy="2095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1324" y="1929989"/>
            <a:ext cx="1461248" cy="31376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mod_ssl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1324" y="1501924"/>
            <a:ext cx="1461248" cy="31376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mod_php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3630" y="1501924"/>
            <a:ext cx="1195294" cy="31376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Connection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6342" y="2030505"/>
            <a:ext cx="1195294" cy="983876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1324" y="2364777"/>
            <a:ext cx="1461248" cy="31376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mod_python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55749" y="2768189"/>
            <a:ext cx="45719" cy="342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58739" y="2882489"/>
            <a:ext cx="45719" cy="342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58739" y="2979644"/>
            <a:ext cx="45719" cy="342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1729" y="3093944"/>
            <a:ext cx="45719" cy="342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40743" y="1143337"/>
            <a:ext cx="2122474" cy="2095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Database Server</a:t>
            </a:r>
          </a:p>
        </p:txBody>
      </p:sp>
      <p:sp>
        <p:nvSpPr>
          <p:cNvPr id="23" name="Can 22"/>
          <p:cNvSpPr/>
          <p:nvPr/>
        </p:nvSpPr>
        <p:spPr>
          <a:xfrm>
            <a:off x="7812812" y="2364777"/>
            <a:ext cx="674140" cy="729167"/>
          </a:xfrm>
          <a:prstGeom prst="can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6162573" y="1658807"/>
            <a:ext cx="884517" cy="1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187940" y="2078865"/>
            <a:ext cx="884517" cy="1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62573" y="2522443"/>
            <a:ext cx="884517" cy="11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3889" y="1840342"/>
            <a:ext cx="1903506" cy="526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(Client)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889" y="2601557"/>
            <a:ext cx="1903506" cy="526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(Client)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" idx="3"/>
          </p:cNvCxnSpPr>
          <p:nvPr/>
        </p:nvCxnSpPr>
        <p:spPr>
          <a:xfrm>
            <a:off x="2397395" y="1406675"/>
            <a:ext cx="696258" cy="95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11" idx="1"/>
          </p:cNvCxnSpPr>
          <p:nvPr/>
        </p:nvCxnSpPr>
        <p:spPr>
          <a:xfrm flipV="1">
            <a:off x="2397396" y="1658807"/>
            <a:ext cx="956235" cy="44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397396" y="1929989"/>
            <a:ext cx="575203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88" y="4688081"/>
            <a:ext cx="9142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www.usenix.org</a:t>
            </a:r>
            <a:r>
              <a:rPr lang="en-US" dirty="0">
                <a:hlinkClick r:id="rId3"/>
              </a:rPr>
              <a:t>/event/usenix04/tech/general/</a:t>
            </a:r>
            <a:r>
              <a:rPr lang="en-US" dirty="0" err="1">
                <a:hlinkClick r:id="rId3"/>
              </a:rPr>
              <a:t>full_papers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krohn</a:t>
            </a:r>
            <a:r>
              <a:rPr lang="en-US" dirty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krohn.pdf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Webserver</a:t>
            </a:r>
            <a:br>
              <a:rPr lang="en-US" dirty="0" smtClean="0"/>
            </a:br>
            <a:r>
              <a:rPr lang="en-US" dirty="0" smtClean="0"/>
              <a:t>(Dependency Graph)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5958" y="4147745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5282" y="4147745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53944" y="3238931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82976" y="3238931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5" idx="0"/>
            <a:endCxn id="7" idx="5"/>
          </p:cNvCxnSpPr>
          <p:nvPr/>
        </p:nvCxnSpPr>
        <p:spPr>
          <a:xfrm flipH="1" flipV="1">
            <a:off x="1742740" y="3620365"/>
            <a:ext cx="728127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7" idx="5"/>
          </p:cNvCxnSpPr>
          <p:nvPr/>
        </p:nvCxnSpPr>
        <p:spPr>
          <a:xfrm flipH="1" flipV="1">
            <a:off x="1742739" y="3620365"/>
            <a:ext cx="2197451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9" idx="3"/>
          </p:cNvCxnSpPr>
          <p:nvPr/>
        </p:nvCxnSpPr>
        <p:spPr>
          <a:xfrm flipV="1">
            <a:off x="2470867" y="3620365"/>
            <a:ext cx="2213131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9" idx="3"/>
          </p:cNvCxnSpPr>
          <p:nvPr/>
        </p:nvCxnSpPr>
        <p:spPr>
          <a:xfrm flipV="1">
            <a:off x="3940191" y="3620365"/>
            <a:ext cx="743807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4127" y="2214166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994181" y="2177237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42740" y="2177237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71773" y="2177237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92225" y="1200150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21258" y="1200150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endCxn id="37" idx="4"/>
          </p:cNvCxnSpPr>
          <p:nvPr/>
        </p:nvCxnSpPr>
        <p:spPr>
          <a:xfrm flipH="1" flipV="1">
            <a:off x="809035" y="2661044"/>
            <a:ext cx="708972" cy="57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</p:cNvCxnSpPr>
          <p:nvPr/>
        </p:nvCxnSpPr>
        <p:spPr>
          <a:xfrm flipV="1">
            <a:off x="4927885" y="2624115"/>
            <a:ext cx="579218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H="1" flipV="1">
            <a:off x="2133369" y="2624115"/>
            <a:ext cx="2794516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</p:cNvCxnSpPr>
          <p:nvPr/>
        </p:nvCxnSpPr>
        <p:spPr>
          <a:xfrm flipV="1">
            <a:off x="1498853" y="2624115"/>
            <a:ext cx="2786247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0"/>
          </p:cNvCxnSpPr>
          <p:nvPr/>
        </p:nvCxnSpPr>
        <p:spPr>
          <a:xfrm flipH="1" flipV="1">
            <a:off x="1527556" y="1647028"/>
            <a:ext cx="560093" cy="5302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0"/>
          </p:cNvCxnSpPr>
          <p:nvPr/>
        </p:nvCxnSpPr>
        <p:spPr>
          <a:xfrm flipV="1">
            <a:off x="809035" y="1673847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85099" y="1636918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0"/>
          </p:cNvCxnSpPr>
          <p:nvPr/>
        </p:nvCxnSpPr>
        <p:spPr>
          <a:xfrm flipH="1" flipV="1">
            <a:off x="4997107" y="1673848"/>
            <a:ext cx="519574" cy="503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06722" y="4109875"/>
            <a:ext cx="3121367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Every child process created </a:t>
            </a:r>
          </a:p>
          <a:p>
            <a:r>
              <a:rPr lang="en-US" dirty="0" smtClean="0"/>
              <a:t>by Apache, Includes all services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69433" y="1200150"/>
            <a:ext cx="3517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Px</a:t>
            </a:r>
            <a:r>
              <a:rPr lang="en-US" sz="1400" dirty="0" smtClean="0"/>
              <a:t> pool of processes</a:t>
            </a:r>
          </a:p>
          <a:p>
            <a:r>
              <a:rPr lang="en-US" sz="1400" dirty="0" err="1" smtClean="0"/>
              <a:t>Sx</a:t>
            </a:r>
            <a:r>
              <a:rPr lang="en-US" sz="1400" dirty="0" smtClean="0"/>
              <a:t> services access private databases</a:t>
            </a:r>
          </a:p>
          <a:p>
            <a:r>
              <a:rPr lang="en-US" sz="1400" dirty="0" err="1" smtClean="0"/>
              <a:t>Tx</a:t>
            </a:r>
            <a:r>
              <a:rPr lang="en-US" sz="1400" dirty="0" smtClean="0"/>
              <a:t> state data</a:t>
            </a:r>
          </a:p>
          <a:p>
            <a:r>
              <a:rPr lang="en-US" sz="1400" dirty="0" err="1" smtClean="0"/>
              <a:t>Ux</a:t>
            </a:r>
            <a:r>
              <a:rPr lang="en-US" sz="1400" dirty="0" smtClean="0"/>
              <a:t> users</a:t>
            </a:r>
          </a:p>
          <a:p>
            <a:endParaRPr lang="en-US" sz="1400" dirty="0"/>
          </a:p>
          <a:p>
            <a:r>
              <a:rPr lang="en-US" sz="1400" dirty="0" smtClean="0"/>
              <a:t>An edge from (a, b) implies b’s dependence on a.  If a gets compromised</a:t>
            </a:r>
          </a:p>
          <a:p>
            <a:r>
              <a:rPr lang="en-US" sz="1400" dirty="0" smtClean="0"/>
              <a:t>b also will be compromised. 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65" name="Straight Arrow Connector 64"/>
          <p:cNvCxnSpPr>
            <a:stCxn id="14" idx="0"/>
          </p:cNvCxnSpPr>
          <p:nvPr/>
        </p:nvCxnSpPr>
        <p:spPr>
          <a:xfrm flipV="1">
            <a:off x="464127" y="3504463"/>
            <a:ext cx="689817" cy="548968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>
            <a:off x="4285099" y="4280616"/>
            <a:ext cx="1421623" cy="152879"/>
          </a:xfrm>
          <a:prstGeom prst="curvedConnector3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2"/>
          </p:cNvCxnSpPr>
          <p:nvPr/>
        </p:nvCxnSpPr>
        <p:spPr>
          <a:xfrm flipV="1">
            <a:off x="718803" y="3462370"/>
            <a:ext cx="3864173" cy="81824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09450" y="3862209"/>
            <a:ext cx="509353" cy="732414"/>
            <a:chOff x="209450" y="3862209"/>
            <a:chExt cx="509353" cy="732414"/>
          </a:xfrm>
        </p:grpSpPr>
        <p:sp>
          <p:nvSpPr>
            <p:cNvPr id="62" name="Can 61"/>
            <p:cNvSpPr/>
            <p:nvPr/>
          </p:nvSpPr>
          <p:spPr>
            <a:xfrm>
              <a:off x="209450" y="3862209"/>
              <a:ext cx="509353" cy="732414"/>
            </a:xfrm>
            <a:prstGeom prst="ca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9450" y="4053431"/>
              <a:ext cx="509353" cy="170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9450" y="4294727"/>
              <a:ext cx="509353" cy="170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1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compromised process</a:t>
            </a:r>
            <a:br>
              <a:rPr lang="en-US" dirty="0" smtClean="0"/>
            </a:br>
            <a:r>
              <a:rPr lang="en-US" sz="3600" dirty="0"/>
              <a:t>(</a:t>
            </a:r>
            <a:r>
              <a:rPr lang="en-US" sz="3600" dirty="0" smtClean="0"/>
              <a:t>Apache Webserver)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5962" y="4147746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95285" y="4147746"/>
            <a:ext cx="689817" cy="44687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53948" y="3238932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82981" y="3238932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5" idx="0"/>
            <a:endCxn id="7" idx="5"/>
          </p:cNvCxnSpPr>
          <p:nvPr/>
        </p:nvCxnSpPr>
        <p:spPr>
          <a:xfrm flipH="1" flipV="1">
            <a:off x="1742744" y="3620366"/>
            <a:ext cx="728127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7" idx="5"/>
          </p:cNvCxnSpPr>
          <p:nvPr/>
        </p:nvCxnSpPr>
        <p:spPr>
          <a:xfrm flipH="1" flipV="1">
            <a:off x="1742744" y="3620366"/>
            <a:ext cx="2197451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9" idx="3"/>
          </p:cNvCxnSpPr>
          <p:nvPr/>
        </p:nvCxnSpPr>
        <p:spPr>
          <a:xfrm flipV="1">
            <a:off x="2470871" y="3620366"/>
            <a:ext cx="2213131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  <a:endCxn id="9" idx="3"/>
          </p:cNvCxnSpPr>
          <p:nvPr/>
        </p:nvCxnSpPr>
        <p:spPr>
          <a:xfrm flipV="1">
            <a:off x="3940195" y="3620366"/>
            <a:ext cx="743807" cy="5273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64131" y="2214167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994185" y="2177238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742744" y="2177238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71777" y="2177238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92229" y="1200151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21262" y="1200151"/>
            <a:ext cx="689817" cy="44687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U2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3" name="Straight Arrow Connector 42"/>
          <p:cNvCxnSpPr>
            <a:endCxn id="37" idx="4"/>
          </p:cNvCxnSpPr>
          <p:nvPr/>
        </p:nvCxnSpPr>
        <p:spPr>
          <a:xfrm flipH="1" flipV="1">
            <a:off x="809039" y="2661045"/>
            <a:ext cx="708972" cy="57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0"/>
          </p:cNvCxnSpPr>
          <p:nvPr/>
        </p:nvCxnSpPr>
        <p:spPr>
          <a:xfrm flipV="1">
            <a:off x="4927889" y="2624116"/>
            <a:ext cx="579218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H="1" flipV="1">
            <a:off x="2133373" y="2624116"/>
            <a:ext cx="2794516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</p:cNvCxnSpPr>
          <p:nvPr/>
        </p:nvCxnSpPr>
        <p:spPr>
          <a:xfrm flipV="1">
            <a:off x="1498857" y="2624116"/>
            <a:ext cx="2786247" cy="614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0"/>
          </p:cNvCxnSpPr>
          <p:nvPr/>
        </p:nvCxnSpPr>
        <p:spPr>
          <a:xfrm flipH="1" flipV="1">
            <a:off x="1527560" y="1647029"/>
            <a:ext cx="560093" cy="5302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0"/>
          </p:cNvCxnSpPr>
          <p:nvPr/>
        </p:nvCxnSpPr>
        <p:spPr>
          <a:xfrm flipV="1">
            <a:off x="809039" y="1673848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85103" y="1636919"/>
            <a:ext cx="712008" cy="5403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0"/>
          </p:cNvCxnSpPr>
          <p:nvPr/>
        </p:nvCxnSpPr>
        <p:spPr>
          <a:xfrm flipH="1" flipV="1">
            <a:off x="4997111" y="1673849"/>
            <a:ext cx="519574" cy="503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/>
          <p:cNvSpPr/>
          <p:nvPr/>
        </p:nvSpPr>
        <p:spPr>
          <a:xfrm>
            <a:off x="1192229" y="4147745"/>
            <a:ext cx="941145" cy="215190"/>
          </a:xfrm>
          <a:prstGeom prst="lightningBol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65434" y="1193108"/>
            <a:ext cx="330451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compromised child process will</a:t>
            </a:r>
            <a:br>
              <a:rPr lang="en-US" dirty="0" smtClean="0"/>
            </a:br>
            <a:r>
              <a:rPr lang="en-US" dirty="0" smtClean="0"/>
              <a:t>compromise all services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46" idx="0"/>
          </p:cNvCxnSpPr>
          <p:nvPr/>
        </p:nvCxnSpPr>
        <p:spPr>
          <a:xfrm flipV="1">
            <a:off x="464127" y="3504463"/>
            <a:ext cx="689817" cy="548968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8803" y="3462370"/>
            <a:ext cx="3864173" cy="81824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09450" y="3862209"/>
            <a:ext cx="509353" cy="732414"/>
            <a:chOff x="209450" y="3862209"/>
            <a:chExt cx="509353" cy="732414"/>
          </a:xfrm>
        </p:grpSpPr>
        <p:sp>
          <p:nvSpPr>
            <p:cNvPr id="44" name="Can 43"/>
            <p:cNvSpPr/>
            <p:nvPr/>
          </p:nvSpPr>
          <p:spPr>
            <a:xfrm>
              <a:off x="209450" y="3862209"/>
              <a:ext cx="509353" cy="732414"/>
            </a:xfrm>
            <a:prstGeom prst="ca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9450" y="4053431"/>
              <a:ext cx="509353" cy="170741"/>
            </a:xfrm>
            <a:prstGeom prst="rect">
              <a:avLst/>
            </a:prstGeom>
            <a:solidFill>
              <a:srgbClr val="D9969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9450" y="4294727"/>
              <a:ext cx="509353" cy="1707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7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attacks on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 bug in one website can lead to an attack in another website</a:t>
            </a:r>
            <a:br>
              <a:rPr lang="en-US" sz="2000" dirty="0" smtClean="0"/>
            </a:br>
            <a:r>
              <a:rPr lang="en-US" sz="1600" dirty="0" smtClean="0"/>
              <a:t>example: Amazon holds credit card numbers. If it happens to share the same web server as other users this could lead to trouble.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000" dirty="0" smtClean="0"/>
              <a:t>Some known attacks on Apache’s webserver and its standard modules</a:t>
            </a:r>
          </a:p>
          <a:p>
            <a:pPr lvl="1"/>
            <a:r>
              <a:rPr lang="en-US" sz="1800" dirty="0" smtClean="0"/>
              <a:t>Unintended data disclosure (2002) </a:t>
            </a:r>
            <a:br>
              <a:rPr lang="en-US" sz="1800" dirty="0" smtClean="0"/>
            </a:br>
            <a:r>
              <a:rPr lang="en-US" sz="1800" dirty="0" smtClean="0"/>
              <a:t>		users get access to sensitive log information</a:t>
            </a:r>
          </a:p>
          <a:p>
            <a:pPr lvl="1"/>
            <a:r>
              <a:rPr lang="en-US" sz="1800" dirty="0" smtClean="0"/>
              <a:t>Buffer overflows and remote code execution (2002)</a:t>
            </a:r>
          </a:p>
          <a:p>
            <a:pPr lvl="1"/>
            <a:r>
              <a:rPr lang="en-US" sz="1800" dirty="0" smtClean="0"/>
              <a:t>Denial of service attacks (2003)</a:t>
            </a:r>
          </a:p>
          <a:p>
            <a:pPr lvl="1"/>
            <a:r>
              <a:rPr lang="en-US" sz="1800" dirty="0" smtClean="0"/>
              <a:t>Due to scripting extensions to Apache</a:t>
            </a:r>
          </a:p>
          <a:p>
            <a:pPr lvl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Decompose system into subsystems</a:t>
            </a:r>
          </a:p>
          <a:p>
            <a:r>
              <a:rPr lang="en-US" sz="2000" dirty="0" smtClean="0"/>
              <a:t>Grant privileges in fine grained manner</a:t>
            </a:r>
          </a:p>
          <a:p>
            <a:r>
              <a:rPr lang="en-US" sz="2000" dirty="0" smtClean="0"/>
              <a:t>Minimal access given to subsystems to access system data and resources</a:t>
            </a:r>
          </a:p>
          <a:p>
            <a:r>
              <a:rPr lang="en-US" sz="2000" dirty="0" smtClean="0"/>
              <a:t>Narrow interfaces between subsystems that only allow necessary operations</a:t>
            </a:r>
          </a:p>
          <a:p>
            <a:r>
              <a:rPr lang="en-US" sz="2000" dirty="0" smtClean="0"/>
              <a:t>Assume exploit more likely to occur in subsystems closer to the user (</a:t>
            </a:r>
            <a:r>
              <a:rPr lang="en-US" sz="2000" dirty="0" err="1" smtClean="0"/>
              <a:t>eg</a:t>
            </a:r>
            <a:r>
              <a:rPr lang="en-US" sz="2000" dirty="0" smtClean="0"/>
              <a:t>. network interfaces)</a:t>
            </a:r>
          </a:p>
          <a:p>
            <a:r>
              <a:rPr lang="en-US" sz="2000" dirty="0" smtClean="0"/>
              <a:t>Security enforcement done outside the system (</a:t>
            </a:r>
            <a:r>
              <a:rPr lang="en-US" sz="2000" dirty="0" err="1" smtClean="0"/>
              <a:t>eg</a:t>
            </a:r>
            <a:r>
              <a:rPr lang="en-US" sz="2000" dirty="0" smtClean="0"/>
              <a:t>. by OS)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7778" y="1232943"/>
            <a:ext cx="6956778" cy="646331"/>
          </a:xfrm>
          <a:prstGeom prst="rect">
            <a:avLst/>
          </a:prstGeom>
          <a:solidFill>
            <a:srgbClr val="948A5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Aspects </a:t>
            </a:r>
            <a:r>
              <a:rPr lang="en-US" dirty="0"/>
              <a:t>of the system most vulnerable to attack are the least </a:t>
            </a:r>
            <a:r>
              <a:rPr lang="en-US" dirty="0" smtClean="0"/>
              <a:t>useful </a:t>
            </a:r>
            <a:r>
              <a:rPr lang="en-US" dirty="0"/>
              <a:t>to attackers.</a:t>
            </a:r>
          </a:p>
        </p:txBody>
      </p:sp>
    </p:spTree>
    <p:extLst>
      <p:ext uri="{BB962C8B-B14F-4D97-AF65-F5344CB8AC3E}">
        <p14:creationId xmlns:p14="http://schemas.microsoft.com/office/powerpoint/2010/main" val="41908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54102</TotalTime>
  <Words>1023</Words>
  <Application>Microsoft Office PowerPoint</Application>
  <PresentationFormat>On-screen Show (16:9)</PresentationFormat>
  <Paragraphs>277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Mangal</vt:lpstr>
      <vt:lpstr>Office Theme</vt:lpstr>
      <vt:lpstr>Confinement (Running Untrusted Programs)</vt:lpstr>
      <vt:lpstr>Untrusted Programs</vt:lpstr>
      <vt:lpstr>Vulnerable Applications</vt:lpstr>
      <vt:lpstr>Confinement (using RPCs)</vt:lpstr>
      <vt:lpstr>Typical Web Server</vt:lpstr>
      <vt:lpstr>Apache Webserver (Dependency Graph)</vt:lpstr>
      <vt:lpstr>A compromised process (Apache Webserver)</vt:lpstr>
      <vt:lpstr>Known attacks on Web Servers</vt:lpstr>
      <vt:lpstr>Principle of Least Privileges</vt:lpstr>
      <vt:lpstr>OKWS Webserver (designed for least privileges)</vt:lpstr>
      <vt:lpstr>Achieving Confinement</vt:lpstr>
      <vt:lpstr>Strict Confinement</vt:lpstr>
      <vt:lpstr>OKWS</vt:lpstr>
      <vt:lpstr>OKWS Design</vt:lpstr>
      <vt:lpstr>OKWS Design</vt:lpstr>
      <vt:lpstr>OKWS Design</vt:lpstr>
      <vt:lpstr>OKWS Design</vt:lpstr>
      <vt:lpstr>OKWS Design</vt:lpstr>
      <vt:lpstr>Logging</vt:lpstr>
    </vt:vector>
  </TitlesOfParts>
  <Company>IIT Madras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Security</dc:title>
  <dc:creator>Chester Rebeiro</dc:creator>
  <cp:lastModifiedBy>NPTEL_MSB203</cp:lastModifiedBy>
  <cp:revision>269</cp:revision>
  <cp:lastPrinted>2017-10-04T08:04:32Z</cp:lastPrinted>
  <dcterms:created xsi:type="dcterms:W3CDTF">2017-05-23T06:29:27Z</dcterms:created>
  <dcterms:modified xsi:type="dcterms:W3CDTF">2018-10-15T06:13:17Z</dcterms:modified>
</cp:coreProperties>
</file>