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4" r:id="rId2"/>
    <p:sldId id="285" r:id="rId3"/>
    <p:sldId id="286" r:id="rId4"/>
    <p:sldId id="287" r:id="rId5"/>
    <p:sldId id="288" r:id="rId6"/>
    <p:sldId id="330" r:id="rId7"/>
    <p:sldId id="289" r:id="rId8"/>
    <p:sldId id="307" r:id="rId9"/>
    <p:sldId id="329" r:id="rId10"/>
    <p:sldId id="291" r:id="rId11"/>
    <p:sldId id="295" r:id="rId12"/>
    <p:sldId id="294" r:id="rId13"/>
    <p:sldId id="331" r:id="rId14"/>
    <p:sldId id="332" r:id="rId15"/>
    <p:sldId id="333" r:id="rId16"/>
    <p:sldId id="334" r:id="rId17"/>
    <p:sldId id="335" r:id="rId18"/>
    <p:sldId id="336" r:id="rId19"/>
    <p:sldId id="296" r:id="rId20"/>
    <p:sldId id="337" r:id="rId21"/>
    <p:sldId id="300" r:id="rId22"/>
    <p:sldId id="338" r:id="rId23"/>
    <p:sldId id="301" r:id="rId24"/>
    <p:sldId id="303" r:id="rId25"/>
    <p:sldId id="302" r:id="rId26"/>
    <p:sldId id="304" r:id="rId27"/>
    <p:sldId id="33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5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A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52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954" y="108"/>
      </p:cViewPr>
      <p:guideLst>
        <p:guide orient="horz" pos="3239"/>
        <p:guide pos="55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 Secure Table Identifier --- current state of the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 Secure Table Identifier --- current state of the processor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 Secure Table Identifier --- current state of the processor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 Secure Table Identifier --- current state of the processor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Onchip</a:t>
            </a:r>
            <a:r>
              <a:rPr lang="en-US" baseline="0" dirty="0" smtClean="0"/>
              <a:t> ROM </a:t>
            </a:r>
            <a:r>
              <a:rPr lang="en-US" baseline="0" dirty="0" smtClean="0">
                <a:sym typeface="Wingdings"/>
              </a:rPr>
              <a:t>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CDD6-C972-5941-B251-6204D034025E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A5-755D-B344-865D-C5236C633466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ADF-E228-8647-A2DE-969CC13CCE45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FE5D-3E3D-7A4B-9607-3938984114EA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73B4-FD49-CF47-B2C7-0294D9AA2E48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1EA3-7D34-E24C-B111-3515F3493CEB}" type="datetime1">
              <a:rPr lang="en-IN" smtClean="0"/>
              <a:t>12-11-2018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009-7951-6340-9516-E78EEDF7D38A}" type="datetime1">
              <a:rPr lang="en-IN" smtClean="0"/>
              <a:t>12-11-2018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CDF1-53DE-2E46-AD47-9EC30415E03E}" type="datetime1">
              <a:rPr lang="en-IN" smtClean="0"/>
              <a:t>12-11-2018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5EB7-8134-3345-8563-5E8422D9DF93}" type="datetime1">
              <a:rPr lang="en-IN" smtClean="0"/>
              <a:t>12-11-2018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B09F-CAF4-3F4D-8A70-9BDAEDD9F767}" type="datetime1">
              <a:rPr lang="en-IN" smtClean="0"/>
              <a:t>12-11-2018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0081-9352-2348-85D5-60EA03FAF750}" type="datetime1">
              <a:rPr lang="en-IN" smtClean="0"/>
              <a:t>12-11-2018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B253-D2E5-7244-A928-C1D8F6727E90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510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nfocenter.arm.com/help/topic/com.arm.doc.prd29-genc-009492c/PRD29-GENC-009492C_trustzone_security_whitepaper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8796"/>
            <a:ext cx="8229600" cy="857250"/>
          </a:xfrm>
        </p:spPr>
        <p:txBody>
          <a:bodyPr/>
          <a:lstStyle/>
          <a:p>
            <a:r>
              <a:rPr lang="en-US" dirty="0" smtClean="0"/>
              <a:t>Trusted Execution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0863" y="3158482"/>
            <a:ext cx="2192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Chester Rebeiro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IIT Madras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779629"/>
            <a:ext cx="521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of the slides borrowed from Intel; CDACH;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ARM </a:t>
            </a:r>
            <a:r>
              <a:rPr lang="en-US" dirty="0" err="1" smtClean="0"/>
              <a:t>Trustzone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(Main Idea)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1" y="1453905"/>
            <a:ext cx="3587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Hardware and Software partitioned into two: Normal and Secure worlds</a:t>
            </a:r>
          </a:p>
          <a:p>
            <a:endParaRPr lang="en-US" sz="1400" dirty="0"/>
          </a:p>
          <a:p>
            <a:r>
              <a:rPr lang="en-US" sz="1400" dirty="0" smtClean="0"/>
              <a:t>A single hardware processor </a:t>
            </a:r>
            <a:r>
              <a:rPr lang="en-US" sz="1400" dirty="0" err="1" smtClean="0"/>
              <a:t>timesliced</a:t>
            </a:r>
            <a:r>
              <a:rPr lang="en-US" sz="1400" dirty="0" smtClean="0"/>
              <a:t> between secure and normal worlds</a:t>
            </a:r>
          </a:p>
          <a:p>
            <a:endParaRPr lang="en-US" sz="1400" dirty="0" smtClean="0"/>
          </a:p>
          <a:p>
            <a:r>
              <a:rPr lang="en-US" sz="1400" dirty="0" smtClean="0"/>
              <a:t>Secure world provides an environment that supports confidentiality and integrity.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Can prevent software attacks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Cannot prevent invasive attacks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439" y="1746960"/>
            <a:ext cx="4411754" cy="23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</a:t>
            </a:r>
            <a:r>
              <a:rPr lang="en-US" dirty="0" err="1" smtClean="0"/>
              <a:t>Trustzone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8" y="1176032"/>
            <a:ext cx="7042675" cy="35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Switching Worlds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Execution in time sliced manner (Secure &lt;-&gt; Normal)</a:t>
            </a:r>
          </a:p>
          <a:p>
            <a:r>
              <a:rPr lang="en-US" sz="2000" dirty="0" smtClean="0"/>
              <a:t>New mode (monitor mode) that is invoked during switching modes</a:t>
            </a:r>
          </a:p>
          <a:p>
            <a:r>
              <a:rPr lang="en-US" sz="2000" dirty="0" smtClean="0"/>
              <a:t>Mode switching </a:t>
            </a:r>
          </a:p>
          <a:p>
            <a:pPr lvl="1"/>
            <a:r>
              <a:rPr lang="en-US" sz="1700" dirty="0" smtClean="0"/>
              <a:t>triggered by </a:t>
            </a:r>
            <a:r>
              <a:rPr lang="en-US" sz="1700" i="1" dirty="0" smtClean="0">
                <a:solidFill>
                  <a:srgbClr val="FF0000"/>
                </a:solidFill>
              </a:rPr>
              <a:t>secure monitoring call </a:t>
            </a:r>
            <a:r>
              <a:rPr lang="en-US" sz="1700" dirty="0" smtClean="0"/>
              <a:t>(SMC) instruction</a:t>
            </a:r>
          </a:p>
          <a:p>
            <a:pPr lvl="1"/>
            <a:r>
              <a:rPr lang="en-US" sz="1700" dirty="0" smtClean="0"/>
              <a:t>certain hardware exceptions (interrupts, aborts)</a:t>
            </a:r>
          </a:p>
          <a:p>
            <a:endParaRPr lang="en-US" sz="1800" dirty="0"/>
          </a:p>
          <a:p>
            <a:r>
              <a:rPr lang="en-US" sz="2000" dirty="0" smtClean="0">
                <a:solidFill>
                  <a:srgbClr val="FF6600"/>
                </a:solidFill>
              </a:rPr>
              <a:t>Monitor Mode: </a:t>
            </a:r>
            <a:r>
              <a:rPr lang="en-US" sz="2000" dirty="0" smtClean="0"/>
              <a:t>saves state of the current world and restores the state of the world being switched to. Restoration by </a:t>
            </a:r>
            <a:r>
              <a:rPr lang="en-US" sz="2000" dirty="0" smtClean="0">
                <a:solidFill>
                  <a:srgbClr val="FF0000"/>
                </a:solidFill>
              </a:rPr>
              <a:t>return-from-exception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dirty="0" smtClean="0"/>
              <a:t>NS Bit: in configuration register indicates secure / normal operating mode.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NS = 1 -&gt; indicates non-secure (normal)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 Bit extends beyond the chip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1275657"/>
            <a:ext cx="4589975" cy="3428315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075232" y="1535467"/>
            <a:ext cx="284319" cy="246433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97231" y="1541786"/>
            <a:ext cx="284319" cy="246433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5232" y="1877432"/>
            <a:ext cx="284319" cy="246433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7471" y="1877432"/>
            <a:ext cx="284319" cy="246433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923052" y="1896388"/>
            <a:ext cx="3474411" cy="902839"/>
          </a:xfrm>
          <a:prstGeom prst="bentConnector3">
            <a:avLst>
              <a:gd name="adj1" fmla="val -5849"/>
            </a:avLst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051" y="2799228"/>
            <a:ext cx="0" cy="24011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85358" y="2799228"/>
            <a:ext cx="0" cy="24011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42581" y="2799228"/>
            <a:ext cx="0" cy="24011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98568" y="4000840"/>
            <a:ext cx="0" cy="314336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4721" y="3440734"/>
            <a:ext cx="0" cy="31433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4149" y="4000839"/>
            <a:ext cx="0" cy="31433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923051" y="3557850"/>
            <a:ext cx="496764" cy="197221"/>
          </a:xfrm>
          <a:prstGeom prst="bentConnector3">
            <a:avLst>
              <a:gd name="adj1" fmla="val 99223"/>
            </a:avLst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23051" y="3440734"/>
            <a:ext cx="1" cy="1171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 Bit extends beyond the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1275657"/>
            <a:ext cx="4589975" cy="3428315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075232" y="1535467"/>
            <a:ext cx="284319" cy="246433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97231" y="1541786"/>
            <a:ext cx="284319" cy="246433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5232" y="1877432"/>
            <a:ext cx="284319" cy="246433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7471" y="1877432"/>
            <a:ext cx="284319" cy="246433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923052" y="1896388"/>
            <a:ext cx="3474411" cy="902839"/>
          </a:xfrm>
          <a:prstGeom prst="bentConnector3">
            <a:avLst>
              <a:gd name="adj1" fmla="val -5849"/>
            </a:avLst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051" y="2799228"/>
            <a:ext cx="0" cy="24011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98568" y="4000840"/>
            <a:ext cx="0" cy="314336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4721" y="3440734"/>
            <a:ext cx="0" cy="31433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4149" y="4000839"/>
            <a:ext cx="0" cy="31433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9" idx="0"/>
          </p:cNvCxnSpPr>
          <p:nvPr/>
        </p:nvCxnSpPr>
        <p:spPr>
          <a:xfrm>
            <a:off x="923051" y="3557850"/>
            <a:ext cx="643387" cy="175659"/>
          </a:xfrm>
          <a:prstGeom prst="bentConnector2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23051" y="3424881"/>
            <a:ext cx="1" cy="1171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26399" y="3026930"/>
            <a:ext cx="364411" cy="401393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4173" y="3026930"/>
            <a:ext cx="338090" cy="401393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8309" y="3731326"/>
            <a:ext cx="252188" cy="267338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4634" y="3727189"/>
            <a:ext cx="293718" cy="267338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63254" y="3737646"/>
            <a:ext cx="252188" cy="267338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19579" y="3733509"/>
            <a:ext cx="293718" cy="267338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9831" y="4299218"/>
            <a:ext cx="252188" cy="322798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6156" y="4299099"/>
            <a:ext cx="293718" cy="326935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63121" y="4292288"/>
            <a:ext cx="252188" cy="322798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19446" y="4292169"/>
            <a:ext cx="293718" cy="326935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8616" y="1449844"/>
            <a:ext cx="742461" cy="752231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03769" y="1119589"/>
            <a:ext cx="106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48769" y="1475154"/>
            <a:ext cx="1045308" cy="348027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58538" y="148207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58538" y="1979247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58538" y="2475360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58538" y="296935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58538" y="346066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8538" y="3951975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58538" y="4454353"/>
            <a:ext cx="1045308" cy="491310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25322" y="1105822"/>
            <a:ext cx="163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(RAM)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41077" y="1452857"/>
            <a:ext cx="742461" cy="7522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endCxn id="50" idx="0"/>
          </p:cNvCxnSpPr>
          <p:nvPr/>
        </p:nvCxnSpPr>
        <p:spPr>
          <a:xfrm rot="5400000">
            <a:off x="2207490" y="2338711"/>
            <a:ext cx="1251178" cy="101600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08202" y="2336860"/>
            <a:ext cx="112219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           NSTID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0"/>
            <a:endCxn id="42" idx="2"/>
          </p:cNvCxnSpPr>
          <p:nvPr/>
        </p:nvCxnSpPr>
        <p:spPr>
          <a:xfrm>
            <a:off x="3969301" y="2336860"/>
            <a:ext cx="0" cy="276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78389" y="3080137"/>
            <a:ext cx="742461" cy="752231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78389" y="4161746"/>
            <a:ext cx="742461" cy="7522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97185" y="3472301"/>
            <a:ext cx="85578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    MMU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3605958" y="2814637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page tables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3627588" y="3911898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page tables</a:t>
            </a:r>
            <a:endParaRPr lang="en-US" sz="1200" dirty="0"/>
          </a:p>
        </p:txBody>
      </p:sp>
      <p:cxnSp>
        <p:nvCxnSpPr>
          <p:cNvPr id="55" name="Elbow Connector 54"/>
          <p:cNvCxnSpPr>
            <a:stCxn id="50" idx="3"/>
            <a:endCxn id="46" idx="1"/>
          </p:cNvCxnSpPr>
          <p:nvPr/>
        </p:nvCxnSpPr>
        <p:spPr>
          <a:xfrm flipV="1">
            <a:off x="2752968" y="3456253"/>
            <a:ext cx="925421" cy="43154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0" idx="3"/>
            <a:endCxn id="47" idx="1"/>
          </p:cNvCxnSpPr>
          <p:nvPr/>
        </p:nvCxnSpPr>
        <p:spPr>
          <a:xfrm>
            <a:off x="2752968" y="3887800"/>
            <a:ext cx="925421" cy="65006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04162" y="3514651"/>
            <a:ext cx="13234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Physical address</a:t>
            </a:r>
            <a:endParaRPr lang="en-US" sz="1200" dirty="0"/>
          </a:p>
        </p:txBody>
      </p:sp>
      <p:cxnSp>
        <p:nvCxnSpPr>
          <p:cNvPr id="61" name="Elbow Connector 60"/>
          <p:cNvCxnSpPr>
            <a:endCxn id="11" idx="1"/>
          </p:cNvCxnSpPr>
          <p:nvPr/>
        </p:nvCxnSpPr>
        <p:spPr>
          <a:xfrm flipV="1">
            <a:off x="4420850" y="3215010"/>
            <a:ext cx="2837688" cy="35042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4420850" y="4187441"/>
            <a:ext cx="2837688" cy="35042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88177" y="4537862"/>
            <a:ext cx="13234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Physical address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19154" y="970477"/>
            <a:ext cx="24794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sz="1200" dirty="0" smtClean="0"/>
              <a:t>Non </a:t>
            </a:r>
            <a:r>
              <a:rPr lang="en-US" sz="1200" dirty="0"/>
              <a:t>Secure Table </a:t>
            </a:r>
            <a:r>
              <a:rPr lang="en-US" sz="1200" dirty="0" smtClean="0"/>
              <a:t>Identifier</a:t>
            </a:r>
          </a:p>
          <a:p>
            <a:r>
              <a:rPr lang="en-US" sz="1200" dirty="0" smtClean="0"/>
              <a:t>     current </a:t>
            </a:r>
            <a:r>
              <a:rPr lang="en-US" sz="1200" dirty="0"/>
              <a:t>state of the </a:t>
            </a:r>
            <a:r>
              <a:rPr lang="en-US" sz="1200" dirty="0" smtClean="0"/>
              <a:t>processor</a:t>
            </a:r>
            <a:br>
              <a:rPr lang="en-US" sz="1200" dirty="0" smtClean="0"/>
            </a:br>
            <a:r>
              <a:rPr lang="en-US" sz="1200" dirty="0" smtClean="0"/>
              <a:t>     (0 if secure world / 1 if normal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world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If NSTID = 1 then force NS bit to 1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4940577" y="1236875"/>
            <a:ext cx="2030745" cy="752231"/>
          </a:xfrm>
          <a:prstGeom prst="wedgeRoundRectCallout">
            <a:avLst>
              <a:gd name="adj1" fmla="val -71716"/>
              <a:gd name="adj2" fmla="val 988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Virtual address (VA) have an extra bit (33-rd bit) to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3215010"/>
            <a:ext cx="1670538" cy="1088288"/>
          </a:xfrm>
          <a:prstGeom prst="round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8616" y="1449844"/>
            <a:ext cx="742461" cy="752231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03769" y="1119589"/>
            <a:ext cx="106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48769" y="1475154"/>
            <a:ext cx="1045308" cy="348027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58538" y="148207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58538" y="1979247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58538" y="2475360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58538" y="296935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58538" y="346066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8538" y="3951975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58538" y="4454353"/>
            <a:ext cx="1045308" cy="491310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25322" y="1105822"/>
            <a:ext cx="163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(RAM)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41077" y="1452857"/>
            <a:ext cx="742461" cy="7522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9154" y="3334128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cxnSp>
        <p:nvCxnSpPr>
          <p:cNvPr id="35" name="Elbow Connector 34"/>
          <p:cNvCxnSpPr>
            <a:endCxn id="50" idx="0"/>
          </p:cNvCxnSpPr>
          <p:nvPr/>
        </p:nvCxnSpPr>
        <p:spPr>
          <a:xfrm rot="5400000">
            <a:off x="2207490" y="2338711"/>
            <a:ext cx="1251178" cy="101600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08202" y="2336860"/>
            <a:ext cx="112219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           NSTID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0"/>
            <a:endCxn id="42" idx="2"/>
          </p:cNvCxnSpPr>
          <p:nvPr/>
        </p:nvCxnSpPr>
        <p:spPr>
          <a:xfrm>
            <a:off x="3969301" y="2336860"/>
            <a:ext cx="0" cy="276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6462" y="3334128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78389" y="3080137"/>
            <a:ext cx="742461" cy="752231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78389" y="4161746"/>
            <a:ext cx="742461" cy="7522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97185" y="3472301"/>
            <a:ext cx="85578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    MMU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3605958" y="2814637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page tables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3627588" y="3911898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page tables</a:t>
            </a:r>
            <a:endParaRPr lang="en-US" sz="1200" dirty="0"/>
          </a:p>
        </p:txBody>
      </p:sp>
      <p:cxnSp>
        <p:nvCxnSpPr>
          <p:cNvPr id="55" name="Elbow Connector 54"/>
          <p:cNvCxnSpPr>
            <a:stCxn id="50" idx="3"/>
            <a:endCxn id="46" idx="1"/>
          </p:cNvCxnSpPr>
          <p:nvPr/>
        </p:nvCxnSpPr>
        <p:spPr>
          <a:xfrm flipV="1">
            <a:off x="2752968" y="3456253"/>
            <a:ext cx="925421" cy="43154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0" idx="3"/>
            <a:endCxn id="47" idx="1"/>
          </p:cNvCxnSpPr>
          <p:nvPr/>
        </p:nvCxnSpPr>
        <p:spPr>
          <a:xfrm>
            <a:off x="2752968" y="3887800"/>
            <a:ext cx="925421" cy="65006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04162" y="3514651"/>
            <a:ext cx="13234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Physical address</a:t>
            </a:r>
            <a:endParaRPr lang="en-US" sz="1200" dirty="0"/>
          </a:p>
        </p:txBody>
      </p:sp>
      <p:cxnSp>
        <p:nvCxnSpPr>
          <p:cNvPr id="61" name="Elbow Connector 60"/>
          <p:cNvCxnSpPr>
            <a:endCxn id="11" idx="1"/>
          </p:cNvCxnSpPr>
          <p:nvPr/>
        </p:nvCxnSpPr>
        <p:spPr>
          <a:xfrm flipV="1">
            <a:off x="4420850" y="3215010"/>
            <a:ext cx="2837688" cy="35042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4420850" y="4187441"/>
            <a:ext cx="2837688" cy="35042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88177" y="4537862"/>
            <a:ext cx="13234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Physical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19154" y="3549603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6462" y="3549603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154" y="3769129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6462" y="3769129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9154" y="3984604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6462" y="3984604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8231" y="4301826"/>
            <a:ext cx="408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TLB</a:t>
            </a:r>
            <a:endParaRPr lang="en-US" sz="1200" dirty="0"/>
          </a:p>
        </p:txBody>
      </p:sp>
      <p:cxnSp>
        <p:nvCxnSpPr>
          <p:cNvPr id="43" name="Elbow Connector 42"/>
          <p:cNvCxnSpPr/>
          <p:nvPr/>
        </p:nvCxnSpPr>
        <p:spPr>
          <a:xfrm>
            <a:off x="1670537" y="3911901"/>
            <a:ext cx="316714" cy="4007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99934" y="4537862"/>
            <a:ext cx="11905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walk only </a:t>
            </a:r>
          </a:p>
          <a:p>
            <a:r>
              <a:rPr lang="en-US" sz="1200" dirty="0" smtClean="0"/>
              <a:t>on TLB miss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294332" y="1119589"/>
            <a:ext cx="2030745" cy="752231"/>
          </a:xfrm>
          <a:prstGeom prst="wedgeRoundRectCallout">
            <a:avLst>
              <a:gd name="adj1" fmla="val -22647"/>
              <a:gd name="adj2" fmla="val 2248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TLB stores NSTID and NS bit per entry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3215010"/>
            <a:ext cx="1670538" cy="1088288"/>
          </a:xfrm>
          <a:prstGeom prst="round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8616" y="1449844"/>
            <a:ext cx="742461" cy="752231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03769" y="1119589"/>
            <a:ext cx="106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48769" y="1475154"/>
            <a:ext cx="1045308" cy="348027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58538" y="148207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58538" y="1979247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58538" y="2475360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58538" y="296935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58538" y="346066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8538" y="3951975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58538" y="4454353"/>
            <a:ext cx="1045308" cy="491310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25322" y="1105822"/>
            <a:ext cx="163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(RAM)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41077" y="1452857"/>
            <a:ext cx="742461" cy="7522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9154" y="3334128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cxnSp>
        <p:nvCxnSpPr>
          <p:cNvPr id="35" name="Elbow Connector 34"/>
          <p:cNvCxnSpPr>
            <a:endCxn id="50" idx="0"/>
          </p:cNvCxnSpPr>
          <p:nvPr/>
        </p:nvCxnSpPr>
        <p:spPr>
          <a:xfrm rot="5400000">
            <a:off x="2207490" y="2338711"/>
            <a:ext cx="1251178" cy="101600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08202" y="2336860"/>
            <a:ext cx="112219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           NSTID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0"/>
            <a:endCxn id="42" idx="2"/>
          </p:cNvCxnSpPr>
          <p:nvPr/>
        </p:nvCxnSpPr>
        <p:spPr>
          <a:xfrm>
            <a:off x="3969301" y="2336860"/>
            <a:ext cx="0" cy="276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6462" y="3334128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78389" y="3080137"/>
            <a:ext cx="742461" cy="752231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78389" y="4161746"/>
            <a:ext cx="742461" cy="7522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97185" y="3472301"/>
            <a:ext cx="85578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    MMU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3605958" y="2814637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page tables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3627588" y="3911898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page tables</a:t>
            </a:r>
            <a:endParaRPr lang="en-US" sz="1200" dirty="0"/>
          </a:p>
        </p:txBody>
      </p:sp>
      <p:cxnSp>
        <p:nvCxnSpPr>
          <p:cNvPr id="55" name="Elbow Connector 54"/>
          <p:cNvCxnSpPr>
            <a:stCxn id="50" idx="3"/>
            <a:endCxn id="46" idx="1"/>
          </p:cNvCxnSpPr>
          <p:nvPr/>
        </p:nvCxnSpPr>
        <p:spPr>
          <a:xfrm flipV="1">
            <a:off x="2752968" y="3456253"/>
            <a:ext cx="925421" cy="43154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0" idx="3"/>
            <a:endCxn id="47" idx="1"/>
          </p:cNvCxnSpPr>
          <p:nvPr/>
        </p:nvCxnSpPr>
        <p:spPr>
          <a:xfrm>
            <a:off x="2752968" y="3887800"/>
            <a:ext cx="925421" cy="65006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04162" y="3514651"/>
            <a:ext cx="13234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Physical address</a:t>
            </a:r>
            <a:endParaRPr lang="en-US" sz="1200" dirty="0"/>
          </a:p>
        </p:txBody>
      </p:sp>
      <p:cxnSp>
        <p:nvCxnSpPr>
          <p:cNvPr id="61" name="Elbow Connector 60"/>
          <p:cNvCxnSpPr>
            <a:endCxn id="11" idx="1"/>
          </p:cNvCxnSpPr>
          <p:nvPr/>
        </p:nvCxnSpPr>
        <p:spPr>
          <a:xfrm flipV="1">
            <a:off x="4420850" y="3215010"/>
            <a:ext cx="2837688" cy="350421"/>
          </a:xfrm>
          <a:prstGeom prst="bentConnector3">
            <a:avLst>
              <a:gd name="adj1" fmla="val 479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4420850" y="4187441"/>
            <a:ext cx="2837688" cy="350421"/>
          </a:xfrm>
          <a:prstGeom prst="bentConnector3">
            <a:avLst>
              <a:gd name="adj1" fmla="val 5447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88177" y="4537862"/>
            <a:ext cx="13234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Physical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19154" y="3549603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6462" y="3549603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154" y="3769129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6462" y="3769129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9154" y="3984604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6462" y="3984604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8231" y="4301826"/>
            <a:ext cx="408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TLB</a:t>
            </a:r>
            <a:endParaRPr lang="en-US" sz="1200" dirty="0"/>
          </a:p>
        </p:txBody>
      </p:sp>
      <p:cxnSp>
        <p:nvCxnSpPr>
          <p:cNvPr id="43" name="Elbow Connector 42"/>
          <p:cNvCxnSpPr>
            <a:endCxn id="50" idx="1"/>
          </p:cNvCxnSpPr>
          <p:nvPr/>
        </p:nvCxnSpPr>
        <p:spPr>
          <a:xfrm flipV="1">
            <a:off x="1670537" y="3887800"/>
            <a:ext cx="226648" cy="2410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99934" y="4537862"/>
            <a:ext cx="11905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walk only </a:t>
            </a:r>
          </a:p>
          <a:p>
            <a:r>
              <a:rPr lang="en-US" sz="1200" dirty="0" smtClean="0"/>
              <a:t>on TLB miss</a:t>
            </a:r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4420850" y="3832368"/>
            <a:ext cx="2827919" cy="499749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4788177" y="1449844"/>
            <a:ext cx="2030745" cy="752231"/>
          </a:xfrm>
          <a:prstGeom prst="wedgeRoundRectCallout">
            <a:avLst>
              <a:gd name="adj1" fmla="val 37967"/>
              <a:gd name="adj2" fmla="val 26769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Secure world page tables can map to normal world memory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3312700"/>
            <a:ext cx="1670538" cy="1088288"/>
          </a:xfrm>
          <a:prstGeom prst="round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8616" y="1449844"/>
            <a:ext cx="742461" cy="752231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03769" y="1119589"/>
            <a:ext cx="106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48769" y="1475154"/>
            <a:ext cx="1045308" cy="348027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58538" y="148207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58538" y="1979247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58538" y="2475360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58538" y="296935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58538" y="3460665"/>
            <a:ext cx="1045308" cy="49131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8538" y="3951975"/>
            <a:ext cx="1045308" cy="491310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58538" y="4454353"/>
            <a:ext cx="1045308" cy="491310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25322" y="1105822"/>
            <a:ext cx="163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(RAM)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41077" y="1452857"/>
            <a:ext cx="742461" cy="7522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9154" y="3431818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cxnSp>
        <p:nvCxnSpPr>
          <p:cNvPr id="35" name="Elbow Connector 34"/>
          <p:cNvCxnSpPr>
            <a:endCxn id="50" idx="0"/>
          </p:cNvCxnSpPr>
          <p:nvPr/>
        </p:nvCxnSpPr>
        <p:spPr>
          <a:xfrm rot="5400000">
            <a:off x="2207490" y="2338711"/>
            <a:ext cx="1251178" cy="101600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08202" y="2336860"/>
            <a:ext cx="112219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           NSTID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0"/>
            <a:endCxn id="42" idx="2"/>
          </p:cNvCxnSpPr>
          <p:nvPr/>
        </p:nvCxnSpPr>
        <p:spPr>
          <a:xfrm>
            <a:off x="3969301" y="2336860"/>
            <a:ext cx="0" cy="276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6462" y="3431818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78389" y="3080137"/>
            <a:ext cx="742461" cy="752231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78389" y="4161746"/>
            <a:ext cx="742461" cy="7522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97185" y="3472301"/>
            <a:ext cx="85578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    MMU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3605958" y="2814637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page tables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3627588" y="3911898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page tables</a:t>
            </a:r>
            <a:endParaRPr lang="en-US" sz="1200" dirty="0"/>
          </a:p>
        </p:txBody>
      </p:sp>
      <p:cxnSp>
        <p:nvCxnSpPr>
          <p:cNvPr id="55" name="Elbow Connector 54"/>
          <p:cNvCxnSpPr>
            <a:stCxn id="50" idx="3"/>
            <a:endCxn id="46" idx="1"/>
          </p:cNvCxnSpPr>
          <p:nvPr/>
        </p:nvCxnSpPr>
        <p:spPr>
          <a:xfrm flipV="1">
            <a:off x="2752968" y="3456253"/>
            <a:ext cx="925421" cy="43154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0" idx="3"/>
            <a:endCxn id="47" idx="1"/>
          </p:cNvCxnSpPr>
          <p:nvPr/>
        </p:nvCxnSpPr>
        <p:spPr>
          <a:xfrm>
            <a:off x="2752968" y="3887800"/>
            <a:ext cx="925421" cy="65006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11" idx="1"/>
          </p:cNvCxnSpPr>
          <p:nvPr/>
        </p:nvCxnSpPr>
        <p:spPr>
          <a:xfrm flipV="1">
            <a:off x="4420850" y="3215010"/>
            <a:ext cx="2837688" cy="350421"/>
          </a:xfrm>
          <a:prstGeom prst="bentConnector3">
            <a:avLst>
              <a:gd name="adj1" fmla="val 47934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4420850" y="4187441"/>
            <a:ext cx="2837688" cy="350421"/>
          </a:xfrm>
          <a:prstGeom prst="bentConnector3">
            <a:avLst>
              <a:gd name="adj1" fmla="val 54475"/>
            </a:avLst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03100" y="2205088"/>
            <a:ext cx="13234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</a:rPr>
              <a:t>Access RAM only</a:t>
            </a:r>
            <a:br>
              <a:rPr lang="en-US" sz="1200" b="1" dirty="0" smtClean="0">
                <a:solidFill>
                  <a:schemeClr val="accent2"/>
                </a:solidFill>
              </a:rPr>
            </a:br>
            <a:r>
              <a:rPr lang="en-US" sz="1200" b="1" dirty="0" smtClean="0">
                <a:solidFill>
                  <a:schemeClr val="accent2"/>
                </a:solidFill>
              </a:rPr>
              <a:t>on cache miss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9154" y="3647293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6462" y="3647293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154" y="3866819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6462" y="3866819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9154" y="4082294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VA  NSTID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6462" y="4082294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   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8231" y="4399516"/>
            <a:ext cx="408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TLB</a:t>
            </a:r>
            <a:endParaRPr lang="en-US" sz="1200" dirty="0"/>
          </a:p>
        </p:txBody>
      </p:sp>
      <p:cxnSp>
        <p:nvCxnSpPr>
          <p:cNvPr id="43" name="Elbow Connector 42"/>
          <p:cNvCxnSpPr>
            <a:endCxn id="50" idx="1"/>
          </p:cNvCxnSpPr>
          <p:nvPr/>
        </p:nvCxnSpPr>
        <p:spPr>
          <a:xfrm flipV="1">
            <a:off x="1670537" y="3887800"/>
            <a:ext cx="226648" cy="19158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99934" y="4537862"/>
            <a:ext cx="11905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/>
                </a:solidFill>
              </a:rPr>
              <a:t>Page walk only </a:t>
            </a:r>
          </a:p>
          <a:p>
            <a:r>
              <a:rPr lang="en-US" sz="1200" b="1" dirty="0" smtClean="0">
                <a:solidFill>
                  <a:srgbClr val="C0504D"/>
                </a:solidFill>
              </a:rPr>
              <a:t>on TLB miss</a:t>
            </a:r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4420850" y="3832368"/>
            <a:ext cx="2827919" cy="499749"/>
          </a:xfrm>
          <a:prstGeom prst="bentConnector3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8383" y="1525943"/>
            <a:ext cx="1670538" cy="1088288"/>
          </a:xfrm>
          <a:prstGeom prst="round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87537" y="1645061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Tag 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94845" y="1645061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1200" dirty="0" smtClean="0">
                <a:solidFill>
                  <a:srgbClr val="FF0000"/>
                </a:solidFill>
              </a:rPr>
              <a:t>ache line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537" y="1860536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Tag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94845" y="1860536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cache line</a:t>
            </a:r>
            <a:endParaRPr lang="en-US" sz="1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7537" y="2080062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Tag 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4845" y="2080062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cache line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7537" y="2295537"/>
            <a:ext cx="707308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Tag NS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94845" y="2295537"/>
            <a:ext cx="707307" cy="2125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1200" dirty="0" smtClean="0">
                <a:solidFill>
                  <a:srgbClr val="FF0000"/>
                </a:solidFill>
              </a:rPr>
              <a:t>ache line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1611" y="121575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Cache Memory </a:t>
            </a:r>
            <a:endParaRPr lang="en-US" sz="1200" dirty="0"/>
          </a:p>
        </p:txBody>
      </p:sp>
      <p:cxnSp>
        <p:nvCxnSpPr>
          <p:cNvPr id="19" name="Elbow Connector 18"/>
          <p:cNvCxnSpPr>
            <a:endCxn id="51" idx="3"/>
          </p:cNvCxnSpPr>
          <p:nvPr/>
        </p:nvCxnSpPr>
        <p:spPr>
          <a:xfrm rot="16200000" flipV="1">
            <a:off x="1208777" y="2600231"/>
            <a:ext cx="1402214" cy="341925"/>
          </a:xfrm>
          <a:prstGeom prst="bentConnector2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032001" y="2359834"/>
            <a:ext cx="9573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PA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5343769" y="2613859"/>
            <a:ext cx="683850" cy="238566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Two virtual MMUs (one for each mode)</a:t>
            </a:r>
          </a:p>
          <a:p>
            <a:pPr lvl="1"/>
            <a:r>
              <a:rPr lang="en-US" sz="2000" dirty="0" smtClean="0"/>
              <a:t>Two page-tables active simultaneously</a:t>
            </a:r>
          </a:p>
          <a:p>
            <a:r>
              <a:rPr lang="en-US" sz="2400" dirty="0" smtClean="0"/>
              <a:t>A single TLB present</a:t>
            </a:r>
          </a:p>
          <a:p>
            <a:pPr lvl="1"/>
            <a:r>
              <a:rPr lang="en-US" sz="2000" dirty="0" smtClean="0"/>
              <a:t>A tag in each TLB entry determines the mode</a:t>
            </a:r>
            <a:br>
              <a:rPr lang="en-US" sz="2000" dirty="0" smtClean="0"/>
            </a:br>
            <a:r>
              <a:rPr lang="en-US" sz="2000" dirty="0" smtClean="0"/>
              <a:t>(Normal and Secure TLB entries may co-exist; this allows for quicker switching of modes)</a:t>
            </a:r>
          </a:p>
          <a:p>
            <a:pPr lvl="1"/>
            <a:r>
              <a:rPr lang="en-US" sz="2000" dirty="0" smtClean="0"/>
              <a:t>alternatively the monitor may flush the TLB whenever switching mode</a:t>
            </a:r>
          </a:p>
          <a:p>
            <a:r>
              <a:rPr lang="en-US" sz="2400" dirty="0" smtClean="0"/>
              <a:t>A single cache is present</a:t>
            </a:r>
          </a:p>
          <a:p>
            <a:pPr lvl="1"/>
            <a:r>
              <a:rPr lang="en-US" sz="2000" dirty="0" smtClean="0"/>
              <a:t>Tags (again) in each line used to store state</a:t>
            </a:r>
          </a:p>
          <a:p>
            <a:pPr lvl="1"/>
            <a:r>
              <a:rPr lang="en-US" sz="2000" dirty="0" smtClean="0"/>
              <a:t>Any non-locked down cache line can be evicted to make space for new data</a:t>
            </a:r>
          </a:p>
          <a:p>
            <a:pPr lvl="1"/>
            <a:r>
              <a:rPr lang="en-US" sz="2000" dirty="0" smtClean="0"/>
              <a:t>A secure line load can evict a non-secure line load (and vice-versa)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in SSE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looked at techniques to run an untrusted code safely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72421" y="2152956"/>
            <a:ext cx="6529309" cy="2068889"/>
            <a:chOff x="1905107" y="3367644"/>
            <a:chExt cx="6529309" cy="2758519"/>
          </a:xfrm>
        </p:grpSpPr>
        <p:sp>
          <p:nvSpPr>
            <p:cNvPr id="6" name="Rectangle 5"/>
            <p:cNvSpPr/>
            <p:nvPr/>
          </p:nvSpPr>
          <p:spPr>
            <a:xfrm>
              <a:off x="1905107" y="3790082"/>
              <a:ext cx="4383794" cy="23360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0399" y="3962569"/>
              <a:ext cx="1782197" cy="14036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Run Program Here</a:t>
              </a:r>
            </a:p>
            <a:p>
              <a:pPr algn="ctr"/>
              <a:r>
                <a:rPr lang="en-US" sz="1600" dirty="0" smtClean="0"/>
                <a:t>If misbehaves</a:t>
              </a:r>
            </a:p>
            <a:p>
              <a:pPr algn="ctr"/>
              <a:r>
                <a:rPr lang="en-US" sz="1600" dirty="0" smtClean="0"/>
                <a:t>Kill it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107" y="3367644"/>
              <a:ext cx="14854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48945" y="5169246"/>
              <a:ext cx="14854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Confinement</a:t>
              </a:r>
              <a:endParaRPr lang="en-US" dirty="0"/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>
              <a:off x="6022596" y="4507125"/>
              <a:ext cx="987804" cy="85913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6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and Normal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1275657"/>
            <a:ext cx="4589975" cy="3428315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075232" y="1535467"/>
            <a:ext cx="284319" cy="246433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97231" y="1541786"/>
            <a:ext cx="284319" cy="246433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5232" y="1877432"/>
            <a:ext cx="284319" cy="246433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7471" y="1877432"/>
            <a:ext cx="284319" cy="246433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23052" y="1896388"/>
            <a:ext cx="3474411" cy="902839"/>
          </a:xfrm>
          <a:prstGeom prst="bentConnector3">
            <a:avLst>
              <a:gd name="adj1" fmla="val -5849"/>
            </a:avLst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23051" y="2799228"/>
            <a:ext cx="0" cy="24011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98568" y="4000840"/>
            <a:ext cx="0" cy="314336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4721" y="3440734"/>
            <a:ext cx="0" cy="31433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4149" y="4000839"/>
            <a:ext cx="0" cy="31433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22" idx="0"/>
          </p:cNvCxnSpPr>
          <p:nvPr/>
        </p:nvCxnSpPr>
        <p:spPr>
          <a:xfrm>
            <a:off x="923051" y="3557850"/>
            <a:ext cx="643387" cy="175659"/>
          </a:xfrm>
          <a:prstGeom prst="bentConnector2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3051" y="3424881"/>
            <a:ext cx="1" cy="1171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26399" y="3026930"/>
            <a:ext cx="364411" cy="401393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4173" y="3026930"/>
            <a:ext cx="338090" cy="401393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8309" y="3731326"/>
            <a:ext cx="252188" cy="267338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634" y="3727189"/>
            <a:ext cx="293718" cy="267338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63254" y="3737646"/>
            <a:ext cx="252188" cy="267338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19579" y="3733509"/>
            <a:ext cx="293718" cy="267338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9831" y="4299218"/>
            <a:ext cx="252188" cy="322798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6156" y="4299099"/>
            <a:ext cx="293718" cy="326935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63121" y="4292288"/>
            <a:ext cx="252188" cy="322798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19446" y="4292169"/>
            <a:ext cx="293718" cy="326935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/>
          <p:nvPr/>
        </p:nvCxnSpPr>
        <p:spPr>
          <a:xfrm rot="16200000" flipH="1">
            <a:off x="2803271" y="2097740"/>
            <a:ext cx="1201860" cy="201115"/>
          </a:xfrm>
          <a:prstGeom prst="bentConnector3">
            <a:avLst>
              <a:gd name="adj1" fmla="val -1198"/>
            </a:avLst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1715224" y="2097740"/>
            <a:ext cx="1201860" cy="201115"/>
          </a:xfrm>
          <a:prstGeom prst="bentConnector3">
            <a:avLst>
              <a:gd name="adj1" fmla="val -1198"/>
            </a:avLst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637750" y="2097738"/>
            <a:ext cx="1201860" cy="201115"/>
          </a:xfrm>
          <a:prstGeom prst="bentConnector3">
            <a:avLst>
              <a:gd name="adj1" fmla="val -1198"/>
            </a:avLst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29598" y="1970937"/>
            <a:ext cx="209640" cy="0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4676" y="2325163"/>
            <a:ext cx="209640" cy="0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207072" y="1982278"/>
            <a:ext cx="209640" cy="0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239728" y="2318511"/>
            <a:ext cx="176984" cy="0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2901209" y="3259928"/>
            <a:ext cx="934521" cy="127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4258343" y="2906575"/>
            <a:ext cx="246678" cy="31561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77777" y="1341089"/>
            <a:ext cx="706857" cy="629848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831" y="1341089"/>
            <a:ext cx="673290" cy="1187432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66438" y="1982278"/>
            <a:ext cx="718196" cy="546243"/>
          </a:xfrm>
          <a:prstGeom prst="rect">
            <a:avLst/>
          </a:prstGeom>
          <a:solidFill>
            <a:schemeClr val="accent2">
              <a:alpha val="59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666149" y="1357047"/>
            <a:ext cx="673290" cy="820131"/>
          </a:xfrm>
          <a:prstGeom prst="rect">
            <a:avLst/>
          </a:prstGeom>
          <a:solidFill>
            <a:srgbClr val="008000">
              <a:alpha val="59000"/>
            </a:srgb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173709"/>
            <a:ext cx="81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interrupts routed to monitor first.</a:t>
            </a:r>
          </a:p>
          <a:p>
            <a:r>
              <a:rPr lang="en-US" dirty="0" smtClean="0"/>
              <a:t>Interrupts can be configured to go either to the normal world or secure world.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3385" y="1504462"/>
            <a:ext cx="1944077" cy="21199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97016" y="1504462"/>
            <a:ext cx="1944077" cy="211992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35385" y="1670538"/>
            <a:ext cx="1533769" cy="5568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User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35385" y="2457938"/>
            <a:ext cx="1533769" cy="5568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Privileged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36477" y="1670538"/>
            <a:ext cx="1533769" cy="55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User Code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6477" y="2457938"/>
            <a:ext cx="1533769" cy="55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Privileged Code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6477" y="3217985"/>
            <a:ext cx="990600" cy="3087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Monitor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>
            <a:endCxn id="12" idx="2"/>
          </p:cNvCxnSpPr>
          <p:nvPr/>
        </p:nvCxnSpPr>
        <p:spPr>
          <a:xfrm flipV="1">
            <a:off x="5131777" y="3526692"/>
            <a:ext cx="0" cy="48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0039" y="3956777"/>
            <a:ext cx="5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IRQ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95" y="3157360"/>
            <a:ext cx="5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IRQ</a:t>
            </a:r>
            <a:endParaRPr lang="en-US" dirty="0"/>
          </a:p>
        </p:txBody>
      </p:sp>
      <p:cxnSp>
        <p:nvCxnSpPr>
          <p:cNvPr id="20" name="Elbow Connector 19"/>
          <p:cNvCxnSpPr>
            <a:stCxn id="12" idx="1"/>
            <a:endCxn id="9" idx="2"/>
          </p:cNvCxnSpPr>
          <p:nvPr/>
        </p:nvCxnSpPr>
        <p:spPr>
          <a:xfrm rot="10800000">
            <a:off x="3502271" y="3014785"/>
            <a:ext cx="1134207" cy="3575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3"/>
          </p:cNvCxnSpPr>
          <p:nvPr/>
        </p:nvCxnSpPr>
        <p:spPr>
          <a:xfrm flipV="1">
            <a:off x="5627077" y="3014785"/>
            <a:ext cx="263769" cy="3575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97016" y="1135130"/>
            <a:ext cx="147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world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13385" y="1135130"/>
            <a:ext cx="141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world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90846" y="3255053"/>
            <a:ext cx="5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173709"/>
            <a:ext cx="81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interrupts routed to monitor first.</a:t>
            </a:r>
          </a:p>
          <a:p>
            <a:r>
              <a:rPr lang="en-US" dirty="0" smtClean="0"/>
              <a:t>Interrupts can be configured to go either to the normal world or secure world.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3385" y="1504462"/>
            <a:ext cx="1944077" cy="21199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97016" y="1504462"/>
            <a:ext cx="1944077" cy="211992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35385" y="1670538"/>
            <a:ext cx="1533769" cy="5568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User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35385" y="2457938"/>
            <a:ext cx="1533769" cy="5568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Privileged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36477" y="1670538"/>
            <a:ext cx="1533769" cy="55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User Code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6477" y="2457938"/>
            <a:ext cx="1533769" cy="55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Privileged Code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6477" y="3217985"/>
            <a:ext cx="990600" cy="3087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Monitor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>
            <a:endCxn id="12" idx="2"/>
          </p:cNvCxnSpPr>
          <p:nvPr/>
        </p:nvCxnSpPr>
        <p:spPr>
          <a:xfrm flipV="1">
            <a:off x="5131777" y="3526692"/>
            <a:ext cx="0" cy="48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0039" y="3956777"/>
            <a:ext cx="5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IRQ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78795" y="3157360"/>
            <a:ext cx="5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IRQ</a:t>
            </a:r>
            <a:endParaRPr lang="en-US" dirty="0"/>
          </a:p>
        </p:txBody>
      </p:sp>
      <p:cxnSp>
        <p:nvCxnSpPr>
          <p:cNvPr id="20" name="Elbow Connector 19"/>
          <p:cNvCxnSpPr>
            <a:stCxn id="12" idx="1"/>
            <a:endCxn id="9" idx="2"/>
          </p:cNvCxnSpPr>
          <p:nvPr/>
        </p:nvCxnSpPr>
        <p:spPr>
          <a:xfrm rot="10800000">
            <a:off x="3502271" y="3014785"/>
            <a:ext cx="1134207" cy="3575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3"/>
          </p:cNvCxnSpPr>
          <p:nvPr/>
        </p:nvCxnSpPr>
        <p:spPr>
          <a:xfrm flipV="1">
            <a:off x="5627077" y="3014785"/>
            <a:ext cx="263769" cy="3575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10400" y="1709615"/>
            <a:ext cx="635000" cy="879231"/>
          </a:xfrm>
          <a:prstGeom prst="rect">
            <a:avLst/>
          </a:prstGeom>
          <a:solidFill>
            <a:srgbClr val="D99694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0400" y="2932724"/>
            <a:ext cx="635000" cy="879231"/>
          </a:xfrm>
          <a:prstGeom prst="rect">
            <a:avLst/>
          </a:prstGeom>
          <a:solidFill>
            <a:srgbClr val="D99694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64492" y="2827216"/>
            <a:ext cx="635000" cy="8792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9" idx="1"/>
            <a:endCxn id="21" idx="3"/>
          </p:cNvCxnSpPr>
          <p:nvPr/>
        </p:nvCxnSpPr>
        <p:spPr>
          <a:xfrm rot="10800000" flipV="1">
            <a:off x="1799493" y="2736362"/>
            <a:ext cx="935893" cy="530470"/>
          </a:xfrm>
          <a:prstGeom prst="bentConnector3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2303996"/>
            <a:ext cx="188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Normal World Interrupt Vector Table</a:t>
            </a:r>
            <a:endParaRPr lang="en-US" sz="1400" dirty="0"/>
          </a:p>
        </p:txBody>
      </p:sp>
      <p:cxnSp>
        <p:nvCxnSpPr>
          <p:cNvPr id="24" name="Elbow Connector 23"/>
          <p:cNvCxnSpPr/>
          <p:nvPr/>
        </p:nvCxnSpPr>
        <p:spPr>
          <a:xfrm rot="10800000">
            <a:off x="5627078" y="3483221"/>
            <a:ext cx="1383322" cy="141165"/>
          </a:xfrm>
          <a:prstGeom prst="bentConnector3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7462" y="3753544"/>
            <a:ext cx="188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Monitor Interrupt Vector Table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85169" y="1233083"/>
            <a:ext cx="188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Secure World </a:t>
            </a:r>
          </a:p>
          <a:p>
            <a:pPr algn="ctr"/>
            <a:r>
              <a:rPr lang="en-US" sz="1400" dirty="0" smtClean="0"/>
              <a:t>Interrupt Vector Table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23" idx="1"/>
          </p:cNvCxnSpPr>
          <p:nvPr/>
        </p:nvCxnSpPr>
        <p:spPr>
          <a:xfrm rot="10800000" flipV="1">
            <a:off x="6170246" y="2149230"/>
            <a:ext cx="840154" cy="532915"/>
          </a:xfrm>
          <a:prstGeom prst="bentConnector3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00631" y="1805148"/>
            <a:ext cx="63500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10400" y="1957548"/>
            <a:ext cx="63500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400" y="2109948"/>
            <a:ext cx="63500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10400" y="2262348"/>
            <a:ext cx="63500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0400" y="2414748"/>
            <a:ext cx="63500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00631" y="3096847"/>
            <a:ext cx="63500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00631" y="3249247"/>
            <a:ext cx="63500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00631" y="3401647"/>
            <a:ext cx="63500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00631" y="3554047"/>
            <a:ext cx="63500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00631" y="3706447"/>
            <a:ext cx="635000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64492" y="2932724"/>
            <a:ext cx="6350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64492" y="3085124"/>
            <a:ext cx="6350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64492" y="3237524"/>
            <a:ext cx="6350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64492" y="3389924"/>
            <a:ext cx="6350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4492" y="3542324"/>
            <a:ext cx="6350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97016" y="1135130"/>
            <a:ext cx="147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world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13385" y="1135130"/>
            <a:ext cx="141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minimal secure world can just have implementations of synchronous code libraries</a:t>
            </a:r>
          </a:p>
          <a:p>
            <a:r>
              <a:rPr lang="en-US" sz="1800" dirty="0" smtClean="0"/>
              <a:t>Typically has an entire operating system</a:t>
            </a:r>
            <a:endParaRPr lang="en-US" sz="1200" dirty="0" smtClean="0"/>
          </a:p>
          <a:p>
            <a:pPr lvl="1"/>
            <a:r>
              <a:rPr lang="en-US" sz="1600" dirty="0"/>
              <a:t>Qualcomm’s QSEE; </a:t>
            </a:r>
            <a:r>
              <a:rPr lang="en-US" sz="1600" dirty="0" err="1"/>
              <a:t>Trustonics</a:t>
            </a:r>
            <a:r>
              <a:rPr lang="en-US" sz="1600" dirty="0"/>
              <a:t> </a:t>
            </a:r>
            <a:r>
              <a:rPr lang="en-US" sz="1600" dirty="0" err="1" smtClean="0"/>
              <a:t>Kinibi</a:t>
            </a:r>
            <a:r>
              <a:rPr lang="en-US" sz="1600" dirty="0" smtClean="0"/>
              <a:t>; Samsung </a:t>
            </a:r>
            <a:r>
              <a:rPr lang="en-US" sz="1600" dirty="0"/>
              <a:t>Knox; </a:t>
            </a:r>
            <a:r>
              <a:rPr lang="en-US" sz="1600" dirty="0" err="1"/>
              <a:t>Genode</a:t>
            </a:r>
            <a:endParaRPr lang="en-US" sz="1600" dirty="0"/>
          </a:p>
          <a:p>
            <a:pPr lvl="1"/>
            <a:r>
              <a:rPr lang="en-US" sz="1600" dirty="0" smtClean="0"/>
              <a:t>The secure OS could be tightly couples to the rich OS so that a priority of a task in the rich OS gets mapped accordingly in the secure OS</a:t>
            </a:r>
          </a:p>
          <a:p>
            <a:pPr lvl="1"/>
            <a:r>
              <a:rPr lang="en-US" sz="1600" dirty="0" smtClean="0"/>
              <a:t>Advantage of having a full OS is that we will have complete MMU support</a:t>
            </a:r>
          </a:p>
          <a:p>
            <a:r>
              <a:rPr lang="en-US" sz="1800" dirty="0" smtClean="0"/>
              <a:t>Intermediate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Boot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466" y="1340228"/>
            <a:ext cx="77683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Why?</a:t>
            </a:r>
          </a:p>
          <a:p>
            <a:endParaRPr lang="en-US" dirty="0" smtClean="0"/>
          </a:p>
          <a:p>
            <a:r>
              <a:rPr lang="en-US" dirty="0" smtClean="0"/>
              <a:t>Attackers may replace the flash software with a malicious version, compromising</a:t>
            </a:r>
          </a:p>
          <a:p>
            <a:r>
              <a:rPr lang="en-US" dirty="0" smtClean="0"/>
              <a:t>the entire system.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b="1" dirty="0" smtClean="0">
                <a:solidFill>
                  <a:srgbClr val="C0504D"/>
                </a:solidFill>
              </a:rPr>
              <a:t>How?</a:t>
            </a:r>
          </a:p>
          <a:p>
            <a:endParaRPr lang="en-US" sz="2400" b="1" dirty="0"/>
          </a:p>
          <a:p>
            <a:r>
              <a:rPr lang="en-US" dirty="0" smtClean="0"/>
              <a:t>Secure chain of trust. </a:t>
            </a:r>
            <a:endParaRPr lang="en-US" dirty="0"/>
          </a:p>
          <a:p>
            <a:r>
              <a:rPr lang="en-US" dirty="0" smtClean="0"/>
              <a:t>Starting from a root device (root of trust) that cannot be easily tampered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Boot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04" y="1170277"/>
            <a:ext cx="6235020" cy="36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30905" y="4802449"/>
            <a:ext cx="2133600" cy="273844"/>
          </a:xfrm>
        </p:spPr>
        <p:txBody>
          <a:bodyPr/>
          <a:lstStyle/>
          <a:p>
            <a:fld id="{F3E6A548-B2ED-8C42-9E64-DB4B1D814103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534195"/>
            <a:ext cx="1938950" cy="839756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Inherently secure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Component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(PUF/ TPM/ </a:t>
            </a:r>
            <a:r>
              <a:rPr lang="en-US" sz="1200" dirty="0" err="1" smtClean="0">
                <a:solidFill>
                  <a:srgbClr val="000000"/>
                </a:solidFill>
              </a:rPr>
              <a:t>onchipROM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281" y="438852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trust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81998" y="3076170"/>
            <a:ext cx="1386847" cy="534178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Boot loader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7" idx="2"/>
          </p:cNvCxnSpPr>
          <p:nvPr/>
        </p:nvCxnSpPr>
        <p:spPr>
          <a:xfrm flipV="1">
            <a:off x="2396151" y="3610347"/>
            <a:ext cx="979271" cy="3437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3375421" y="3937200"/>
            <a:ext cx="1513024" cy="330378"/>
          </a:xfrm>
          <a:prstGeom prst="wedgeEllipseCallout">
            <a:avLst>
              <a:gd name="adj1" fmla="val -12896"/>
              <a:gd name="adj2" fmla="val -13793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check signature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4068844" y="2904306"/>
            <a:ext cx="1246840" cy="3437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22261" y="2370128"/>
            <a:ext cx="1386847" cy="534178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Secure 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040845" y="3248032"/>
            <a:ext cx="1513024" cy="362315"/>
          </a:xfrm>
          <a:prstGeom prst="wedgeEllipseCallout">
            <a:avLst>
              <a:gd name="adj1" fmla="val -15312"/>
              <a:gd name="adj2" fmla="val -13378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check signature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3870" y="1669741"/>
            <a:ext cx="1386847" cy="534178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Rich OS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flipV="1">
            <a:off x="6009107" y="2214830"/>
            <a:ext cx="1246840" cy="3437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Callout 15"/>
          <p:cNvSpPr/>
          <p:nvPr/>
        </p:nvSpPr>
        <p:spPr>
          <a:xfrm>
            <a:off x="7255948" y="2558556"/>
            <a:ext cx="1300581" cy="345751"/>
          </a:xfrm>
          <a:prstGeom prst="wedgeEllipseCallout">
            <a:avLst>
              <a:gd name="adj1" fmla="val -15312"/>
              <a:gd name="adj2" fmla="val -13378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check signature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5835" y="1738414"/>
            <a:ext cx="981793" cy="2670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Trustlet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33892" y="1267561"/>
            <a:ext cx="981793" cy="2670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Trustlet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05124" y="1671547"/>
            <a:ext cx="981793" cy="2670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Trustlet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2" idx="0"/>
            <a:endCxn id="19" idx="2"/>
          </p:cNvCxnSpPr>
          <p:nvPr/>
        </p:nvCxnSpPr>
        <p:spPr>
          <a:xfrm flipV="1">
            <a:off x="5315684" y="1938635"/>
            <a:ext cx="580336" cy="431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18" idx="2"/>
          </p:cNvCxnSpPr>
          <p:nvPr/>
        </p:nvCxnSpPr>
        <p:spPr>
          <a:xfrm flipH="1" flipV="1">
            <a:off x="4824788" y="1534651"/>
            <a:ext cx="490896" cy="835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0"/>
          </p:cNvCxnSpPr>
          <p:nvPr/>
        </p:nvCxnSpPr>
        <p:spPr>
          <a:xfrm flipH="1" flipV="1">
            <a:off x="3696732" y="2005504"/>
            <a:ext cx="1618953" cy="36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2396151" y="2195212"/>
            <a:ext cx="1482159" cy="174917"/>
          </a:xfrm>
          <a:prstGeom prst="wedgeEllipseCallout">
            <a:avLst>
              <a:gd name="adj1" fmla="val 42999"/>
              <a:gd name="adj2" fmla="val -9216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check signature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705469" y="1267561"/>
            <a:ext cx="1482159" cy="174917"/>
          </a:xfrm>
          <a:prstGeom prst="wedgeEllipseCallout">
            <a:avLst>
              <a:gd name="adj1" fmla="val 58073"/>
              <a:gd name="adj2" fmla="val 2379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check signature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247150" y="1092644"/>
            <a:ext cx="1482159" cy="174917"/>
          </a:xfrm>
          <a:prstGeom prst="wedgeEllipseCallout">
            <a:avLst>
              <a:gd name="adj1" fmla="val -7776"/>
              <a:gd name="adj2" fmla="val 27083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check signature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21981" cy="1185862"/>
          </a:xfrm>
          <a:solidFill>
            <a:srgbClr val="CCFFCC"/>
          </a:solidFill>
          <a:ln>
            <a:solidFill>
              <a:srgbClr val="4F81BD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Describe how ARM </a:t>
            </a:r>
            <a:r>
              <a:rPr lang="en-US" sz="1600" dirty="0" err="1" smtClean="0"/>
              <a:t>trustzone</a:t>
            </a:r>
            <a:r>
              <a:rPr lang="en-US" sz="1600" dirty="0" smtClean="0"/>
              <a:t> can handle invasive attacks?</a:t>
            </a:r>
          </a:p>
          <a:p>
            <a:pPr marL="0" indent="0">
              <a:buNone/>
            </a:pPr>
            <a:r>
              <a:rPr lang="en-US" sz="1600" dirty="0" smtClean="0"/>
              <a:t>What can it handle?</a:t>
            </a:r>
          </a:p>
          <a:p>
            <a:pPr marL="0" indent="0">
              <a:buNone/>
            </a:pPr>
            <a:r>
              <a:rPr lang="en-US" sz="1600" dirty="0" smtClean="0"/>
              <a:t>What are the limitations?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6" y="3216311"/>
            <a:ext cx="1320662" cy="18494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369" y="2519875"/>
            <a:ext cx="2966044" cy="19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SSE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We now look at how to run sensitive code in an untrusted environment</a:t>
            </a:r>
          </a:p>
          <a:p>
            <a:pPr lvl="1"/>
            <a:r>
              <a:rPr lang="en-US" sz="1200" dirty="0" smtClean="0"/>
              <a:t>Besides other applications, the OS can also be untrusted.</a:t>
            </a:r>
          </a:p>
          <a:p>
            <a:pPr lvl="1"/>
            <a:r>
              <a:rPr lang="en-US" sz="1200" dirty="0" smtClean="0"/>
              <a:t>Attackers can probe hardware</a:t>
            </a:r>
          </a:p>
          <a:p>
            <a:r>
              <a:rPr lang="en-US" sz="1600" dirty="0" smtClean="0"/>
              <a:t>What to worry about: </a:t>
            </a:r>
          </a:p>
          <a:p>
            <a:pPr lvl="1"/>
            <a:r>
              <a:rPr lang="en-US" sz="1200" dirty="0" smtClean="0"/>
              <a:t>Code / Data of the sensitive app gets read / modified by the system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71226" y="2410984"/>
            <a:ext cx="6931699" cy="2057129"/>
            <a:chOff x="1905107" y="3383324"/>
            <a:chExt cx="6931699" cy="2742839"/>
          </a:xfrm>
        </p:grpSpPr>
        <p:sp>
          <p:nvSpPr>
            <p:cNvPr id="6" name="Rectangle 5"/>
            <p:cNvSpPr/>
            <p:nvPr/>
          </p:nvSpPr>
          <p:spPr>
            <a:xfrm>
              <a:off x="1905107" y="3790082"/>
              <a:ext cx="4383794" cy="233608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0399" y="3962569"/>
              <a:ext cx="1782197" cy="1403688"/>
            </a:xfrm>
            <a:prstGeom prst="rect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Run Sensitive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Program Here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107" y="3383324"/>
              <a:ext cx="208608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Untrusted System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48945" y="5169246"/>
              <a:ext cx="1887861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Trusted Execution Environment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>
              <a:off x="6022596" y="4507125"/>
              <a:ext cx="987804" cy="85913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5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Problem</a:t>
            </a:r>
            <a:br>
              <a:rPr lang="en-US" dirty="0" smtClean="0"/>
            </a:br>
            <a:r>
              <a:rPr lang="en-US" dirty="0" smtClean="0"/>
              <a:t>(Ring Architecture)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300" r="300"/>
          <a:stretch>
            <a:fillRect/>
          </a:stretch>
        </p:blipFill>
        <p:spPr>
          <a:xfrm>
            <a:off x="598308" y="1374848"/>
            <a:ext cx="7871594" cy="32468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Problem</a:t>
            </a:r>
            <a:br>
              <a:rPr lang="en-US" dirty="0"/>
            </a:br>
            <a:r>
              <a:rPr lang="en-US" dirty="0"/>
              <a:t>(Ring Architecture)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60" y="1378702"/>
            <a:ext cx="7801940" cy="33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Invasive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2" y="1746535"/>
            <a:ext cx="4128961" cy="2745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53" y="1286081"/>
            <a:ext cx="3677000" cy="23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Execution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Achieve confidentiality and integrity even when the OS is compromised!</a:t>
            </a:r>
          </a:p>
          <a:p>
            <a:endParaRPr lang="en-US" sz="2000" dirty="0"/>
          </a:p>
          <a:p>
            <a:r>
              <a:rPr lang="en-US" sz="2000" dirty="0" smtClean="0"/>
              <a:t>ARM : </a:t>
            </a:r>
            <a:r>
              <a:rPr lang="en-US" sz="2000" dirty="0" err="1" smtClean="0"/>
              <a:t>Trustzone</a:t>
            </a:r>
            <a:r>
              <a:rPr lang="en-US" sz="2000" dirty="0" smtClean="0"/>
              <a:t> (trusted execution environments)</a:t>
            </a:r>
          </a:p>
          <a:p>
            <a:r>
              <a:rPr lang="en-US" sz="2000" dirty="0" smtClean="0"/>
              <a:t>Intel : SGX (enclaves)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611299"/>
            <a:ext cx="8229600" cy="857250"/>
          </a:xfrm>
        </p:spPr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Trustzone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4088398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Trustzone</a:t>
            </a:r>
            <a:r>
              <a:rPr lang="en-US" sz="1400" dirty="0" smtClean="0"/>
              <a:t> Security Whitepaper, ARM</a:t>
            </a:r>
          </a:p>
          <a:p>
            <a:r>
              <a:rPr lang="en-US" sz="1400" dirty="0" smtClean="0">
                <a:hlinkClick r:id="rId2"/>
              </a:rPr>
              <a:t>http://</a:t>
            </a:r>
            <a:r>
              <a:rPr lang="en-US" sz="1400" dirty="0" err="1" smtClean="0">
                <a:hlinkClick r:id="rId2"/>
              </a:rPr>
              <a:t>infocenter.arm.com</a:t>
            </a:r>
            <a:r>
              <a:rPr lang="en-US" sz="1400" dirty="0" smtClean="0">
                <a:hlinkClick r:id="rId2"/>
              </a:rPr>
              <a:t>/help/topic/com.arm.doc.prd29-genc-009492c/PRD29GENC-009492C_trustzone_security_whitepaper.pdf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" y="4779629"/>
            <a:ext cx="466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of the slides borrowed from </a:t>
            </a:r>
            <a:r>
              <a:rPr lang="en-US" dirty="0" smtClean="0"/>
              <a:t>CDACH</a:t>
            </a:r>
            <a:r>
              <a:rPr lang="en-US" dirty="0" smtClean="0"/>
              <a:t>;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System on Chips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1275657"/>
            <a:ext cx="4589975" cy="3428315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76" y="1989139"/>
            <a:ext cx="2220285" cy="21980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012249" y="1252137"/>
            <a:ext cx="1114127" cy="737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12249" y="4187221"/>
            <a:ext cx="1114127" cy="493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8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76013</TotalTime>
  <Words>885</Words>
  <Application>Microsoft Office PowerPoint</Application>
  <PresentationFormat>On-screen Show (16:9)</PresentationFormat>
  <Paragraphs>265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Mangal</vt:lpstr>
      <vt:lpstr>Wingdings</vt:lpstr>
      <vt:lpstr>Office Theme</vt:lpstr>
      <vt:lpstr>Trusted Execution Environments</vt:lpstr>
      <vt:lpstr>Previously in SSE…</vt:lpstr>
      <vt:lpstr>Today in SSE…</vt:lpstr>
      <vt:lpstr>Basic Problem (Ring Architecture)</vt:lpstr>
      <vt:lpstr>Basic Problem (Ring Architecture)</vt:lpstr>
      <vt:lpstr>Invasive Attacks</vt:lpstr>
      <vt:lpstr>Trusted Execution Environments</vt:lpstr>
      <vt:lpstr>ARM Trustzone</vt:lpstr>
      <vt:lpstr>ARM System on Chips</vt:lpstr>
      <vt:lpstr>ARM Trustzone (Main Idea)</vt:lpstr>
      <vt:lpstr>A Typical Trustzone Application</vt:lpstr>
      <vt:lpstr>Switching Worlds</vt:lpstr>
      <vt:lpstr>NS Bit extends beyond the chip</vt:lpstr>
      <vt:lpstr>NS Bit extends beyond the chip</vt:lpstr>
      <vt:lpstr>Memory Management</vt:lpstr>
      <vt:lpstr>Memory Management</vt:lpstr>
      <vt:lpstr>Memory Management</vt:lpstr>
      <vt:lpstr>Memory Management</vt:lpstr>
      <vt:lpstr>Memory Management Units</vt:lpstr>
      <vt:lpstr>Secure and Normal Devices</vt:lpstr>
      <vt:lpstr>Interrupts</vt:lpstr>
      <vt:lpstr>Interrupts</vt:lpstr>
      <vt:lpstr>Software Architecture</vt:lpstr>
      <vt:lpstr>Secure Boot</vt:lpstr>
      <vt:lpstr>Secure Boot Sequence</vt:lpstr>
      <vt:lpstr>Chain of Trust</vt:lpstr>
      <vt:lpstr>Points to Ponder</vt:lpstr>
    </vt:vector>
  </TitlesOfParts>
  <Manager/>
  <Company>IIT Madras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Security</dc:title>
  <dc:subject/>
  <dc:creator>Chester Rebeiro</dc:creator>
  <cp:keywords/>
  <dc:description/>
  <cp:lastModifiedBy>NPTEL_MSB203</cp:lastModifiedBy>
  <cp:revision>460</cp:revision>
  <cp:lastPrinted>2017-10-26T06:21:12Z</cp:lastPrinted>
  <dcterms:created xsi:type="dcterms:W3CDTF">2017-05-23T06:29:27Z</dcterms:created>
  <dcterms:modified xsi:type="dcterms:W3CDTF">2018-11-12T06:46:23Z</dcterms:modified>
  <cp:category/>
</cp:coreProperties>
</file>