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6" r:id="rId2"/>
    <p:sldId id="308" r:id="rId3"/>
    <p:sldId id="309" r:id="rId4"/>
    <p:sldId id="310" r:id="rId5"/>
    <p:sldId id="314" r:id="rId6"/>
    <p:sldId id="340" r:id="rId7"/>
    <p:sldId id="339" r:id="rId8"/>
    <p:sldId id="342" r:id="rId9"/>
    <p:sldId id="316" r:id="rId10"/>
    <p:sldId id="315" r:id="rId11"/>
    <p:sldId id="341" r:id="rId12"/>
    <p:sldId id="317" r:id="rId13"/>
    <p:sldId id="319" r:id="rId14"/>
    <p:sldId id="320" r:id="rId15"/>
    <p:sldId id="321" r:id="rId16"/>
    <p:sldId id="318" r:id="rId17"/>
    <p:sldId id="323" r:id="rId18"/>
    <p:sldId id="324" r:id="rId19"/>
    <p:sldId id="322" r:id="rId20"/>
    <p:sldId id="313" r:id="rId21"/>
    <p:sldId id="34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5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2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954" y="42"/>
      </p:cViewPr>
      <p:guideLst>
        <p:guide orient="horz" pos="3239"/>
        <p:guide pos="55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</a:t>
            </a:r>
            <a:r>
              <a:rPr lang="en-US" baseline="0" dirty="0" smtClean="0"/>
              <a:t> software attacks and tries to modify code; it is detected and SGX will prevent access  to the tampered code and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Memory probing attacks can be prevented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Re-issue </a:t>
            </a:r>
            <a:r>
              <a:rPr lang="en-US" dirty="0" err="1" smtClean="0"/>
              <a:t>eenter</a:t>
            </a:r>
            <a:r>
              <a:rPr lang="en-US" dirty="0" smtClean="0"/>
              <a:t>,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13-11-2018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13-11-2018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13-11-2018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13-11-2018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13-11-2018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11299"/>
            <a:ext cx="8229600" cy="857250"/>
          </a:xfrm>
        </p:spPr>
        <p:txBody>
          <a:bodyPr/>
          <a:lstStyle/>
          <a:p>
            <a:r>
              <a:rPr lang="en-US" dirty="0" smtClean="0"/>
              <a:t>Intel’s SGX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777" y="4622729"/>
            <a:ext cx="849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Innovative Instructions and Software Model for Isolated Execution, HASP 2013 (F. </a:t>
            </a:r>
            <a:r>
              <a:rPr lang="en-US" sz="1600" dirty="0" err="1" smtClean="0"/>
              <a:t>McKeen</a:t>
            </a:r>
            <a:r>
              <a:rPr lang="en-US" sz="1600" dirty="0"/>
              <a:t> </a:t>
            </a:r>
            <a:r>
              <a:rPr lang="en-US" sz="1600" dirty="0" smtClean="0"/>
              <a:t>et. al.)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98777" y="4351616"/>
            <a:ext cx="385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of the slides borrowed from Intel</a:t>
            </a:r>
          </a:p>
        </p:txBody>
      </p:sp>
    </p:spTree>
    <p:extLst>
      <p:ext uri="{BB962C8B-B14F-4D97-AF65-F5344CB8AC3E}">
        <p14:creationId xmlns:p14="http://schemas.microsoft.com/office/powerpoint/2010/main" val="2536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Memory </a:t>
            </a:r>
            <a:br>
              <a:rPr lang="en-US" dirty="0" smtClean="0"/>
            </a:b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56" y="205979"/>
            <a:ext cx="5619756" cy="465809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7200" y="14605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Execution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62" y="1367827"/>
            <a:ext cx="4319538" cy="29261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411956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App built with trusted and untrusted part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rabicPeriod"/>
            </a:pPr>
            <a:r>
              <a:rPr lang="en-US" sz="1600" dirty="0" smtClean="0"/>
              <a:t>Untrusted part creates and executes the enclave</a:t>
            </a:r>
            <a:endParaRPr lang="en-US" sz="1800" dirty="0"/>
          </a:p>
          <a:p>
            <a:pPr lvl="1">
              <a:buAutoNum type="arabicPeriod"/>
            </a:pPr>
            <a:r>
              <a:rPr lang="en-US" sz="1200" dirty="0" smtClean="0"/>
              <a:t>Enclave is placed in the EPC. It is encrypted and trusted</a:t>
            </a:r>
          </a:p>
          <a:p>
            <a:pPr>
              <a:buAutoNum type="arabicPeriod"/>
            </a:pPr>
            <a:r>
              <a:rPr lang="en-US" sz="1600" dirty="0" smtClean="0"/>
              <a:t>Trusted function is called and execution is transferred into the enclave</a:t>
            </a:r>
          </a:p>
          <a:p>
            <a:pPr>
              <a:buAutoNum type="arabicPeriod"/>
            </a:pPr>
            <a:r>
              <a:rPr lang="en-US" sz="1600" dirty="0" smtClean="0"/>
              <a:t>Trusted function executes</a:t>
            </a:r>
          </a:p>
          <a:p>
            <a:pPr>
              <a:buAutoNum type="arabicPeriod"/>
            </a:pPr>
            <a:r>
              <a:rPr lang="en-US" sz="1600" dirty="0" smtClean="0"/>
              <a:t>Trusted function returns</a:t>
            </a:r>
          </a:p>
          <a:p>
            <a:pPr>
              <a:buAutoNum type="arabicPeriod"/>
            </a:pPr>
            <a:r>
              <a:rPr lang="en-US" sz="1600" dirty="0" smtClean="0"/>
              <a:t>Application continues execution</a:t>
            </a:r>
          </a:p>
        </p:txBody>
      </p:sp>
    </p:spTree>
    <p:extLst>
      <p:ext uri="{BB962C8B-B14F-4D97-AF65-F5344CB8AC3E}">
        <p14:creationId xmlns:p14="http://schemas.microsoft.com/office/powerpoint/2010/main" val="8091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Enclave Life Cycle</a:t>
            </a:r>
            <a:br>
              <a:rPr lang="en-US" sz="3600" dirty="0" smtClean="0"/>
            </a:br>
            <a:r>
              <a:rPr lang="en-US" sz="2800" dirty="0" smtClean="0"/>
              <a:t>(creation)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448169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ECREATE Instruction</a:t>
            </a:r>
          </a:p>
          <a:p>
            <a:r>
              <a:rPr lang="en-US" sz="1800" dirty="0" smtClean="0"/>
              <a:t>Creates a SECS (SGX enclave control structure)</a:t>
            </a:r>
          </a:p>
          <a:p>
            <a:pPr lvl="1"/>
            <a:r>
              <a:rPr lang="en-US" sz="1400" dirty="0" smtClean="0"/>
              <a:t>Contains global information about the enclave</a:t>
            </a:r>
          </a:p>
          <a:p>
            <a:r>
              <a:rPr lang="en-US" sz="1800" dirty="0" smtClean="0"/>
              <a:t>System software can choose where (in the process virtual space) the enclave should be present</a:t>
            </a:r>
          </a:p>
          <a:p>
            <a:r>
              <a:rPr lang="en-US" sz="1800" dirty="0" smtClean="0"/>
              <a:t>Also specifies</a:t>
            </a:r>
          </a:p>
          <a:p>
            <a:pPr lvl="1"/>
            <a:r>
              <a:rPr lang="en-US" sz="1400" dirty="0" smtClean="0"/>
              <a:t>Operating mode (32/64 bit)</a:t>
            </a:r>
          </a:p>
          <a:p>
            <a:pPr lvl="1"/>
            <a:r>
              <a:rPr lang="en-US" sz="1400" dirty="0" smtClean="0"/>
              <a:t>Processor features that is supported</a:t>
            </a:r>
          </a:p>
          <a:p>
            <a:pPr lvl="1"/>
            <a:r>
              <a:rPr lang="en-US" sz="1400" dirty="0" smtClean="0"/>
              <a:t>Debug allowed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91" y="1566290"/>
            <a:ext cx="3557409" cy="2500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223" y="1322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Enclave Life Cycle</a:t>
            </a:r>
            <a:br>
              <a:rPr lang="en-US" sz="3600" dirty="0" smtClean="0"/>
            </a:br>
            <a:r>
              <a:rPr lang="en-US" sz="2800" dirty="0" smtClean="0"/>
              <a:t>(adding pages)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448169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smtClean="0">
                <a:solidFill>
                  <a:srgbClr val="FF0000"/>
                </a:solidFill>
              </a:rPr>
              <a:t>EADD Instruction</a:t>
            </a:r>
            <a:endParaRPr lang="en-US" sz="1900" b="1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System software should select free ECS page</a:t>
            </a:r>
          </a:p>
          <a:p>
            <a:r>
              <a:rPr lang="en-US" sz="1600" dirty="0" smtClean="0"/>
              <a:t>EADD will initialize EPCM with</a:t>
            </a:r>
          </a:p>
          <a:p>
            <a:pPr lvl="1"/>
            <a:r>
              <a:rPr lang="en-US" sz="1200" dirty="0" smtClean="0"/>
              <a:t>Page type (TCS / REG)</a:t>
            </a:r>
          </a:p>
          <a:p>
            <a:pPr lvl="1"/>
            <a:r>
              <a:rPr lang="en-US" sz="1200" dirty="0" smtClean="0"/>
              <a:t>Linear address that will access the page</a:t>
            </a:r>
          </a:p>
          <a:p>
            <a:pPr lvl="1"/>
            <a:r>
              <a:rPr lang="en-US" sz="1200" dirty="0" smtClean="0"/>
              <a:t>RWX permissions</a:t>
            </a:r>
          </a:p>
          <a:p>
            <a:pPr lvl="1"/>
            <a:r>
              <a:rPr lang="en-US" sz="1200" dirty="0" smtClean="0"/>
              <a:t>Associate the page in SECS structure</a:t>
            </a:r>
          </a:p>
          <a:p>
            <a:r>
              <a:rPr lang="en-US" sz="1600" dirty="0" smtClean="0"/>
              <a:t>EADD will then record EPCM information in a crypto log stored in the SECS</a:t>
            </a:r>
          </a:p>
          <a:p>
            <a:pPr lvl="1"/>
            <a:r>
              <a:rPr lang="en-US" sz="1200" dirty="0" smtClean="0"/>
              <a:t>This is the measurement of the enclave</a:t>
            </a:r>
          </a:p>
          <a:p>
            <a:pPr lvl="1"/>
            <a:r>
              <a:rPr lang="en-US" sz="1200" dirty="0" smtClean="0"/>
              <a:t>Used for gaining assurance</a:t>
            </a:r>
          </a:p>
          <a:p>
            <a:r>
              <a:rPr lang="en-US" sz="1600" dirty="0" smtClean="0"/>
              <a:t>Copy 4K bytes of data from unprotected memory into the enclave</a:t>
            </a:r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91" y="1566290"/>
            <a:ext cx="3557409" cy="2500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223" y="1322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Enclave Life Cycle</a:t>
            </a:r>
            <a:br>
              <a:rPr lang="en-US" sz="3600" dirty="0" smtClean="0"/>
            </a:br>
            <a:r>
              <a:rPr lang="en-US" sz="2800" dirty="0" smtClean="0"/>
              <a:t>(measuring pages)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448169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EEXTEND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Measure a 256 byte region in an EPC page</a:t>
            </a:r>
          </a:p>
          <a:p>
            <a:pPr lvl="1"/>
            <a:r>
              <a:rPr lang="en-US" sz="1400" dirty="0" smtClean="0"/>
              <a:t>This region is specified by the developer</a:t>
            </a:r>
          </a:p>
          <a:p>
            <a:pPr lvl="1"/>
            <a:r>
              <a:rPr lang="en-US" sz="1400" dirty="0" smtClean="0"/>
              <a:t>The measurement comprising of a 64 bit address and a 256 byte information in the SECS</a:t>
            </a:r>
          </a:p>
          <a:p>
            <a:pPr lvl="1"/>
            <a:r>
              <a:rPr lang="en-US" sz="1400" dirty="0" smtClean="0"/>
              <a:t>16 invocations EEXTEND needed to measure the whole page</a:t>
            </a:r>
          </a:p>
          <a:p>
            <a:r>
              <a:rPr lang="en-US" sz="1800" dirty="0" smtClean="0"/>
              <a:t>Correct construction of the enclave would result in a matching with the enclave owner</a:t>
            </a:r>
          </a:p>
          <a:p>
            <a:pPr lvl="1"/>
            <a:r>
              <a:rPr lang="en-US" sz="1400" dirty="0" smtClean="0"/>
              <a:t>The enclave owner’s signature is stored in a SIGSTRUCT structure</a:t>
            </a:r>
          </a:p>
          <a:p>
            <a:pPr lvl="1"/>
            <a:r>
              <a:rPr lang="en-US" sz="1400" dirty="0" smtClean="0"/>
              <a:t>This can also be remotely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91" y="1566290"/>
            <a:ext cx="3557409" cy="2500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223" y="1322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Enclave Life Cycle</a:t>
            </a:r>
            <a:br>
              <a:rPr lang="en-US" sz="3600" dirty="0" smtClean="0"/>
            </a:br>
            <a:r>
              <a:rPr lang="en-US" sz="2800" dirty="0" smtClean="0"/>
              <a:t>(initializing pages)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448169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EINIT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Should be invoked after all pages have been added</a:t>
            </a:r>
          </a:p>
          <a:p>
            <a:r>
              <a:rPr lang="en-US" sz="1800" dirty="0" smtClean="0"/>
              <a:t>Verify that the signature matches that of the owner’s signature</a:t>
            </a:r>
          </a:p>
          <a:p>
            <a:r>
              <a:rPr lang="en-US" sz="1800" dirty="0" smtClean="0"/>
              <a:t>If EINIT is successful, it allows the enclave to be entered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91" y="1566290"/>
            <a:ext cx="3557409" cy="2500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223" y="1322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Enclave Life Cycle</a:t>
            </a:r>
            <a:br>
              <a:rPr lang="en-US" dirty="0"/>
            </a:br>
            <a:r>
              <a:rPr lang="en-US" sz="3600" dirty="0" smtClean="0"/>
              <a:t>(enter/exit)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64" y="1429544"/>
            <a:ext cx="3868736" cy="2872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1143000"/>
            <a:ext cx="4951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 invokes the enclave through</a:t>
            </a:r>
          </a:p>
          <a:p>
            <a:r>
              <a:rPr lang="en-US" sz="1600" dirty="0" smtClean="0"/>
              <a:t>pre-defined entry points using EENTER</a:t>
            </a:r>
          </a:p>
          <a:p>
            <a:r>
              <a:rPr lang="en-US" sz="1600" dirty="0" smtClean="0"/>
              <a:t>instruction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C0504D"/>
                </a:solidFill>
              </a:rPr>
              <a:t>EENTER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Changes made to enclave mode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Need to know the location to transfer </a:t>
            </a:r>
            <a:br>
              <a:rPr lang="en-US" sz="1600" dirty="0" smtClean="0"/>
            </a:br>
            <a:r>
              <a:rPr lang="en-US" sz="1600" dirty="0" smtClean="0"/>
              <a:t>control and location where to save</a:t>
            </a:r>
            <a:br>
              <a:rPr lang="en-US" sz="1600" dirty="0" smtClean="0"/>
            </a:br>
            <a:r>
              <a:rPr lang="en-US" sz="1600" dirty="0" smtClean="0"/>
              <a:t>state in case of an interrupt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Defines an </a:t>
            </a:r>
            <a:r>
              <a:rPr lang="en-US" sz="1600" dirty="0" err="1" smtClean="0"/>
              <a:t>Asynch</a:t>
            </a:r>
            <a:r>
              <a:rPr lang="en-US" sz="1600" dirty="0" smtClean="0"/>
              <a:t>. Exit pointer, </a:t>
            </a:r>
            <a:br>
              <a:rPr lang="en-US" sz="1600" dirty="0" smtClean="0"/>
            </a:br>
            <a:r>
              <a:rPr lang="en-US" sz="1600" dirty="0" smtClean="0"/>
              <a:t>which where IRET returns to after</a:t>
            </a:r>
            <a:br>
              <a:rPr lang="en-US" sz="1600" dirty="0" smtClean="0"/>
            </a:br>
            <a:r>
              <a:rPr lang="en-US" sz="1600" dirty="0" smtClean="0"/>
              <a:t>servicing an interrupt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It is outside the enclave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And typically will have an instruction </a:t>
            </a:r>
            <a:r>
              <a:rPr lang="en-US" sz="1600" b="1" dirty="0" smtClean="0"/>
              <a:t>ERESUME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8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into the Enclave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Set TCS to busy</a:t>
            </a:r>
          </a:p>
          <a:p>
            <a:r>
              <a:rPr lang="en-US" sz="1800" dirty="0" smtClean="0"/>
              <a:t>Change mode to enclave mode</a:t>
            </a:r>
          </a:p>
          <a:p>
            <a:r>
              <a:rPr lang="en-US" sz="1800" dirty="0" smtClean="0"/>
              <a:t>Save state of SP, BP, etc. for return in case of </a:t>
            </a:r>
            <a:r>
              <a:rPr lang="en-US" sz="1800" dirty="0" err="1" smtClean="0"/>
              <a:t>async</a:t>
            </a:r>
            <a:r>
              <a:rPr lang="en-US" sz="1800" dirty="0" smtClean="0"/>
              <a:t>. Exit</a:t>
            </a:r>
          </a:p>
          <a:p>
            <a:r>
              <a:rPr lang="en-US" sz="1800" dirty="0" smtClean="0"/>
              <a:t>Save AEP</a:t>
            </a:r>
          </a:p>
          <a:p>
            <a:r>
              <a:rPr lang="en-US" sz="1800" dirty="0" smtClean="0"/>
              <a:t>Transfer control from outside the enclave to inside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C0504D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from Enclave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504D"/>
                </a:solidFill>
              </a:rPr>
              <a:t>EEXIT</a:t>
            </a:r>
          </a:p>
          <a:p>
            <a:pPr marL="685800" lvl="1">
              <a:buFontTx/>
              <a:buChar char="-"/>
            </a:pPr>
            <a:r>
              <a:rPr lang="en-US" sz="2000" dirty="0"/>
              <a:t>Clear enclave mode </a:t>
            </a:r>
            <a:r>
              <a:rPr lang="en-US" sz="2000" dirty="0" smtClean="0"/>
              <a:t>and flush TLB entries</a:t>
            </a:r>
            <a:endParaRPr lang="en-US" sz="2000" dirty="0"/>
          </a:p>
          <a:p>
            <a:pPr marL="685800" lvl="1">
              <a:buFontTx/>
              <a:buChar char="-"/>
            </a:pPr>
            <a:r>
              <a:rPr lang="en-US" sz="2000" dirty="0"/>
              <a:t>Mark TCS as free.</a:t>
            </a:r>
          </a:p>
          <a:p>
            <a:pPr marL="685800" lvl="1">
              <a:buFontTx/>
              <a:buChar char="-"/>
            </a:pPr>
            <a:r>
              <a:rPr lang="en-US" sz="2000" dirty="0"/>
              <a:t>Transfer control outside the enclave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Exit (AEX)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Occurs when an interrupt / exit occurs</a:t>
            </a:r>
          </a:p>
          <a:p>
            <a:r>
              <a:rPr lang="en-US" sz="2000" dirty="0" smtClean="0"/>
              <a:t>Processor state is securely saved inside the enclave and replaced with synthetic states</a:t>
            </a:r>
          </a:p>
          <a:p>
            <a:r>
              <a:rPr lang="en-US" sz="2000" dirty="0" smtClean="0"/>
              <a:t>AEP pushed onto the stack</a:t>
            </a:r>
            <a:br>
              <a:rPr lang="en-US" sz="2000" dirty="0" smtClean="0"/>
            </a:br>
            <a:r>
              <a:rPr lang="en-US" sz="2000" dirty="0" smtClean="0"/>
              <a:t>(AEP is a location outside the enclave where execution goes to after IRET)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AEX completes, the logical processor is no longer in enclave </a:t>
            </a:r>
            <a:r>
              <a:rPr lang="en-US" sz="2000" dirty="0" smtClean="0"/>
              <a:t>mode</a:t>
            </a:r>
          </a:p>
          <a:p>
            <a:endParaRPr lang="en-US" sz="2000" dirty="0"/>
          </a:p>
          <a:p>
            <a:r>
              <a:rPr lang="en-US" sz="2000" dirty="0" smtClean="0"/>
              <a:t>Resuming after an interrupt</a:t>
            </a:r>
          </a:p>
          <a:p>
            <a:pPr lvl="1"/>
            <a:r>
              <a:rPr lang="en-US" sz="1600" dirty="0" smtClean="0"/>
              <a:t>EERESUME instruction is invoked, which restores all registers</a:t>
            </a:r>
          </a:p>
          <a:p>
            <a:pPr lvl="1"/>
            <a:r>
              <a:rPr lang="en-US" sz="1600" dirty="0" smtClean="0"/>
              <a:t>Typically EERESUME is present at the AEP location</a:t>
            </a:r>
          </a:p>
          <a:p>
            <a:r>
              <a:rPr lang="en-US" sz="2000" dirty="0" smtClean="0"/>
              <a:t>Resuming after a fault that occurred in the enclave?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. A divide by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Attack Surface with SGX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8768" y="4012544"/>
            <a:ext cx="2873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Malware that can subvert any one of</a:t>
            </a:r>
          </a:p>
          <a:p>
            <a:r>
              <a:rPr lang="en-US" sz="1400" dirty="0" smtClean="0"/>
              <a:t>app, OS, VMM, or hardware</a:t>
            </a:r>
          </a:p>
          <a:p>
            <a:r>
              <a:rPr lang="en-US" sz="1400" dirty="0" smtClean="0"/>
              <a:t>can steal secrets </a:t>
            </a:r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911412" y="1761566"/>
            <a:ext cx="2308412" cy="1588994"/>
            <a:chOff x="911412" y="2348754"/>
            <a:chExt cx="2308412" cy="2118659"/>
          </a:xfrm>
        </p:grpSpPr>
        <p:sp>
          <p:nvSpPr>
            <p:cNvPr id="7" name="Rectangle 6"/>
            <p:cNvSpPr/>
            <p:nvPr/>
          </p:nvSpPr>
          <p:spPr>
            <a:xfrm>
              <a:off x="1023023" y="2434013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5126" y="2434013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27229" y="2434013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3023" y="2965825"/>
              <a:ext cx="2103909" cy="3511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3023" y="3469342"/>
              <a:ext cx="2103909" cy="3511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VMM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3023" y="3972859"/>
              <a:ext cx="2103909" cy="3511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219824" y="2360707"/>
              <a:ext cx="0" cy="210670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1412" y="4467413"/>
              <a:ext cx="230841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11412" y="2906060"/>
              <a:ext cx="0" cy="1549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11412" y="2906060"/>
              <a:ext cx="151653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427942" y="2360707"/>
              <a:ext cx="79188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14608" y="2348754"/>
              <a:ext cx="0" cy="55730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219825" y="3588125"/>
            <a:ext cx="567765" cy="29471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71058" y="3644661"/>
            <a:ext cx="1012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Attack Surface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023023" y="123324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19419" y="4003580"/>
            <a:ext cx="2976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 attack surface (App + Hardware)</a:t>
            </a:r>
          </a:p>
          <a:p>
            <a:r>
              <a:rPr lang="en-US" sz="1400" dirty="0" smtClean="0"/>
              <a:t>Malware cannot steel secrets </a:t>
            </a:r>
            <a:r>
              <a:rPr lang="en-US" sz="1400" dirty="0" err="1" smtClean="0"/>
              <a:t>inspite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of subverting OS, BIOS, VMM, most</a:t>
            </a:r>
          </a:p>
          <a:p>
            <a:r>
              <a:rPr lang="en-US" sz="1400" dirty="0"/>
              <a:t>p</a:t>
            </a:r>
            <a:r>
              <a:rPr lang="en-US" sz="1400" dirty="0" smtClean="0"/>
              <a:t>arts of the App, etc.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223674" y="1224284"/>
            <a:ext cx="18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SGX enabled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141207" y="1816546"/>
            <a:ext cx="2279268" cy="1417472"/>
            <a:chOff x="5141207" y="2422060"/>
            <a:chExt cx="2279268" cy="1889963"/>
          </a:xfrm>
        </p:grpSpPr>
        <p:sp>
          <p:nvSpPr>
            <p:cNvPr id="36" name="Rectangle 35"/>
            <p:cNvSpPr/>
            <p:nvPr/>
          </p:nvSpPr>
          <p:spPr>
            <a:xfrm>
              <a:off x="5223674" y="2422060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75777" y="2422060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27880" y="2422060"/>
              <a:ext cx="599703" cy="340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23674" y="2953872"/>
              <a:ext cx="2103909" cy="3511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23674" y="3457389"/>
              <a:ext cx="2103909" cy="3511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VMM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23674" y="3960906"/>
              <a:ext cx="2103909" cy="3511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41207" y="3972859"/>
              <a:ext cx="2279268" cy="15145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98218" y="2434013"/>
              <a:ext cx="229365" cy="9979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27880" y="2660780"/>
              <a:ext cx="229365" cy="9979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9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Extensions for 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Privileged Instructions</a:t>
            </a:r>
          </a:p>
          <a:p>
            <a:pPr lvl="1"/>
            <a:r>
              <a:rPr lang="en-US" sz="2000" dirty="0" smtClean="0"/>
              <a:t>Creation related: to create, add pages, extend, initialize, remove enclave</a:t>
            </a:r>
          </a:p>
          <a:p>
            <a:pPr lvl="1"/>
            <a:r>
              <a:rPr lang="en-US" sz="2000" dirty="0" smtClean="0"/>
              <a:t>Paging related: evict page, load an evicted page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User level instructions</a:t>
            </a:r>
          </a:p>
          <a:p>
            <a:pPr lvl="1"/>
            <a:r>
              <a:rPr lang="en-US" sz="2000" dirty="0" smtClean="0"/>
              <a:t>Enter enclave, leave enclave</a:t>
            </a:r>
          </a:p>
          <a:p>
            <a:pPr lvl="1"/>
            <a:r>
              <a:rPr lang="en-US" sz="2000" dirty="0" smtClean="0"/>
              <a:t>Interrupt related: asynchronous exit, resume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72213" cy="1514474"/>
          </a:xfrm>
          <a:solidFill>
            <a:srgbClr val="CCFFCC"/>
          </a:solidFill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Compare Intel SGX with ARM </a:t>
            </a:r>
            <a:r>
              <a:rPr lang="en-US" sz="1600" dirty="0" err="1" smtClean="0"/>
              <a:t>Trustzone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What is the attacker assumption in each case?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Why does SGX encrypt data in memory while </a:t>
            </a:r>
            <a:r>
              <a:rPr lang="en-US" sz="1600" dirty="0" err="1" smtClean="0"/>
              <a:t>Trustzone</a:t>
            </a:r>
            <a:r>
              <a:rPr lang="en-US" sz="1600" dirty="0" smtClean="0"/>
              <a:t> does not?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Enclaves</a:t>
            </a:r>
            <a:br>
              <a:rPr lang="en-US" dirty="0" smtClean="0"/>
            </a:br>
            <a:r>
              <a:rPr lang="en-US" dirty="0" smtClean="0"/>
              <a:t>(reverse sandbox)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0" y="1352224"/>
            <a:ext cx="3328836" cy="2968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205" y="1555751"/>
            <a:ext cx="45105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Enclave has its own code and data areas</a:t>
            </a:r>
          </a:p>
          <a:p>
            <a:r>
              <a:rPr lang="en-US" dirty="0" smtClean="0"/>
              <a:t>      Provides confidentiality and integrity</a:t>
            </a:r>
          </a:p>
          <a:p>
            <a:r>
              <a:rPr lang="en-US" dirty="0" smtClean="0"/>
              <a:t>      With controlled entry points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However, enclave code and data cannot</a:t>
            </a:r>
            <a:br>
              <a:rPr lang="en-US" dirty="0" smtClean="0"/>
            </a:br>
            <a:r>
              <a:rPr lang="en-US" dirty="0" smtClean="0"/>
              <a:t>be accessed from outside the enclave not even by the operating system.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TCS: Thread control Structure </a:t>
            </a:r>
          </a:p>
          <a:p>
            <a:r>
              <a:rPr lang="en-US" dirty="0"/>
              <a:t> </a:t>
            </a:r>
            <a:r>
              <a:rPr lang="en-US" dirty="0" smtClean="0"/>
              <a:t>     (SGX supports multi-threading;</a:t>
            </a:r>
            <a:br>
              <a:rPr lang="en-US" dirty="0" smtClean="0"/>
            </a:br>
            <a:r>
              <a:rPr lang="en-US" dirty="0" smtClean="0"/>
              <a:t>        one TCS for each thread supported)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9444" y="1735668"/>
            <a:ext cx="1241778" cy="2243666"/>
          </a:xfrm>
          <a:prstGeom prst="rect">
            <a:avLst/>
          </a:prstGeom>
          <a:solidFill>
            <a:srgbClr val="EAFF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6444" y="1905000"/>
            <a:ext cx="1016000" cy="359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 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6444" y="2336800"/>
            <a:ext cx="1016000" cy="359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Enclave Heap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6444" y="2785534"/>
            <a:ext cx="1016000" cy="359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Enclave Stack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6444" y="3259668"/>
            <a:ext cx="1016000" cy="359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Enclave 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6444" y="3733802"/>
            <a:ext cx="1016000" cy="2455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Enclave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Achieves confidentiality and integrity</a:t>
            </a:r>
          </a:p>
          <a:p>
            <a:pPr lvl="1"/>
            <a:r>
              <a:rPr lang="en-US" sz="1800" dirty="0" smtClean="0"/>
              <a:t>Tampering of code / data is detected and access to tampered code / data is prevented.</a:t>
            </a:r>
          </a:p>
          <a:p>
            <a:r>
              <a:rPr lang="en-US" sz="2000" dirty="0" smtClean="0"/>
              <a:t>Code outside enclave cannot access code/data inside the enclave</a:t>
            </a:r>
          </a:p>
          <a:p>
            <a:r>
              <a:rPr lang="en-US" sz="2000" dirty="0" smtClean="0"/>
              <a:t>Even though OS is untrusted, it should still be able to manage page translation and page tables of the enclave</a:t>
            </a:r>
          </a:p>
          <a:p>
            <a:r>
              <a:rPr lang="en-US" sz="2000" dirty="0" smtClean="0"/>
              <a:t>Enclave code and data</a:t>
            </a:r>
          </a:p>
          <a:p>
            <a:pPr lvl="1"/>
            <a:r>
              <a:rPr lang="en-US" sz="1800" dirty="0" smtClean="0"/>
              <a:t>Enclave code and data is in the clear when in the CPU package (</a:t>
            </a:r>
            <a:r>
              <a:rPr lang="en-US" sz="1800" dirty="0" err="1" smtClean="0"/>
              <a:t>eg</a:t>
            </a:r>
            <a:r>
              <a:rPr lang="en-US" sz="1800" dirty="0" smtClean="0"/>
              <a:t>. Registers / caches), but unauthorized access is prevented</a:t>
            </a:r>
          </a:p>
          <a:p>
            <a:pPr lvl="1"/>
            <a:r>
              <a:rPr lang="en-US" sz="1800" dirty="0" smtClean="0"/>
              <a:t>Enclave code and data is automatically encrypted it leaves the CPU package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545167"/>
            <a:ext cx="1143000" cy="2862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2084917"/>
            <a:ext cx="1143000" cy="125941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6000" y="3088217"/>
            <a:ext cx="1143000" cy="256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33" y="1200151"/>
            <a:ext cx="5088467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PRM </a:t>
            </a:r>
            <a:r>
              <a:rPr lang="mr-IN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>
                <a:solidFill>
                  <a:srgbClr val="FF0000"/>
                </a:solidFill>
              </a:rPr>
              <a:t> processor related memory </a:t>
            </a:r>
            <a:r>
              <a:rPr lang="en-US" sz="1800" dirty="0" smtClean="0"/>
              <a:t>allocated by the BIOS. Access to PRM is blocked by external agents such as DMA, graphics engine, etc.)</a:t>
            </a:r>
            <a:endParaRPr lang="en-US" sz="1600" dirty="0" smtClean="0"/>
          </a:p>
          <a:p>
            <a:pPr lvl="1"/>
            <a:r>
              <a:rPr lang="en-US" sz="1600" dirty="0" smtClean="0"/>
              <a:t>To the other devices, this range is treated as non-existent memory</a:t>
            </a:r>
          </a:p>
          <a:p>
            <a:pPr lvl="1"/>
            <a:r>
              <a:rPr lang="en-US" sz="1400" dirty="0" smtClean="0"/>
              <a:t>All SGX enclaves mapped into the PRM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EPC Pages: Enclave page cache</a:t>
            </a:r>
            <a:r>
              <a:rPr lang="en-US" sz="1800" dirty="0" smtClean="0"/>
              <a:t> holds enclaves from any application. </a:t>
            </a:r>
          </a:p>
          <a:p>
            <a:pPr lvl="1"/>
            <a:r>
              <a:rPr lang="en-US" sz="1400" dirty="0" smtClean="0"/>
              <a:t>Divided into  4KB pages</a:t>
            </a:r>
          </a:p>
          <a:p>
            <a:pPr lvl="1"/>
            <a:r>
              <a:rPr lang="en-US" sz="1400" dirty="0" smtClean="0"/>
              <a:t>If an EPC page is valid, it either contains an SGX enclave page or EPCM (EPC micro-architecture structure)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4456123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897" y="2496751"/>
            <a:ext cx="62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16000" y="22648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6000" y="30882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6000" y="24967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6000" y="27314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6000" y="316018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6000" y="32321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6000" y="29515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7290" y="32935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170290" y="2084917"/>
            <a:ext cx="440266" cy="1003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10557" y="24640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EPC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2201334" y="3088217"/>
            <a:ext cx="409222" cy="2561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78291" y="3067334"/>
            <a:ext cx="73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SGX Enclaves and PRM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08413" y="1520286"/>
            <a:ext cx="1143000" cy="2862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8413" y="2060036"/>
            <a:ext cx="1143000" cy="125941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8413" y="3063336"/>
            <a:ext cx="1143000" cy="256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52644" y="443124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08413" y="2239953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08413" y="3063336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08413" y="247187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8413" y="2678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08413" y="3135303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8413" y="320727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8413" y="2926669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9703" y="3268653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9275" y="1211385"/>
            <a:ext cx="1143000" cy="34885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43800" y="1182403"/>
            <a:ext cx="1143000" cy="34885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" y="4700832"/>
            <a:ext cx="166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42907" y="4707610"/>
            <a:ext cx="166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954" y="842053"/>
            <a:ext cx="10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43800" y="820832"/>
            <a:ext cx="10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9275" y="2139462"/>
            <a:ext cx="1143000" cy="12895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43800" y="3020159"/>
            <a:ext cx="1143000" cy="128953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9275" y="2239953"/>
            <a:ext cx="1143000" cy="23191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9275" y="2624270"/>
            <a:ext cx="1143000" cy="23191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9275" y="3036736"/>
            <a:ext cx="1143000" cy="23191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782275" y="2060036"/>
            <a:ext cx="2037428" cy="179917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70985" y="2239953"/>
            <a:ext cx="2048718" cy="231918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08413" y="2058440"/>
            <a:ext cx="1143000" cy="181514"/>
          </a:xfrm>
          <a:prstGeom prst="rect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6" idx="1"/>
          </p:cNvCxnSpPr>
          <p:nvPr/>
        </p:nvCxnSpPr>
        <p:spPr>
          <a:xfrm flipV="1">
            <a:off x="1782275" y="2689745"/>
            <a:ext cx="2026138" cy="166444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770985" y="2471871"/>
            <a:ext cx="2026138" cy="166444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08413" y="2471871"/>
            <a:ext cx="1143000" cy="181514"/>
          </a:xfrm>
          <a:prstGeom prst="rect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770985" y="3102209"/>
            <a:ext cx="2026138" cy="166444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770985" y="2896892"/>
            <a:ext cx="2026138" cy="166444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9703" y="2895243"/>
            <a:ext cx="1143000" cy="181514"/>
          </a:xfrm>
          <a:prstGeom prst="rect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43800" y="3890414"/>
            <a:ext cx="1143000" cy="2319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62703" y="2856189"/>
            <a:ext cx="2581097" cy="1266142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62703" y="2678105"/>
            <a:ext cx="2581097" cy="1223620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43800" y="3319453"/>
            <a:ext cx="1143000" cy="2319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1413" y="2244379"/>
            <a:ext cx="2592387" cy="1075074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951413" y="2450749"/>
            <a:ext cx="2592387" cy="1100621"/>
          </a:xfrm>
          <a:prstGeom prst="line">
            <a:avLst/>
          </a:prstGeom>
          <a:ln w="9525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ular Callout 63"/>
          <p:cNvSpPr/>
          <p:nvPr/>
        </p:nvSpPr>
        <p:spPr>
          <a:xfrm>
            <a:off x="5797128" y="1190164"/>
            <a:ext cx="1445779" cy="868276"/>
          </a:xfrm>
          <a:prstGeom prst="wedgeRoundRectCallout">
            <a:avLst>
              <a:gd name="adj1" fmla="val -50926"/>
              <a:gd name="adj2" fmla="val 110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address to physical address mapping. Done by OS and MMU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545167"/>
            <a:ext cx="1143000" cy="2862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2084917"/>
            <a:ext cx="1143000" cy="125941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6000" y="3088217"/>
            <a:ext cx="1143000" cy="256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33" y="1200151"/>
            <a:ext cx="5088467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EPCM: Enclave page cache map</a:t>
            </a:r>
          </a:p>
          <a:p>
            <a:pPr lvl="1"/>
            <a:r>
              <a:rPr lang="en-US" sz="1600" dirty="0" smtClean="0"/>
              <a:t> one for each EPC</a:t>
            </a:r>
          </a:p>
          <a:p>
            <a:pPr lvl="1"/>
            <a:r>
              <a:rPr lang="en-US" sz="1600" dirty="0" smtClean="0"/>
              <a:t>Used by hardware for access control</a:t>
            </a:r>
          </a:p>
          <a:p>
            <a:pPr lvl="1"/>
            <a:r>
              <a:rPr lang="en-US" sz="1600" dirty="0" smtClean="0"/>
              <a:t>It stores management related aspects for the corresponding EPC</a:t>
            </a:r>
          </a:p>
          <a:p>
            <a:pPr lvl="2"/>
            <a:r>
              <a:rPr lang="en-US" sz="1200" dirty="0" smtClean="0"/>
              <a:t>Aspects such as valid /</a:t>
            </a:r>
            <a:r>
              <a:rPr lang="en-US" sz="1200" dirty="0"/>
              <a:t> </a:t>
            </a:r>
            <a:r>
              <a:rPr lang="en-US" sz="1200" dirty="0" smtClean="0"/>
              <a:t>invalid; r/w/x permissions</a:t>
            </a:r>
          </a:p>
          <a:p>
            <a:pPr lvl="2"/>
            <a:r>
              <a:rPr lang="en-US" sz="1200" dirty="0" smtClean="0"/>
              <a:t>Type of page</a:t>
            </a:r>
          </a:p>
          <a:p>
            <a:pPr lvl="2"/>
            <a:r>
              <a:rPr lang="en-US" sz="1200" dirty="0" smtClean="0"/>
              <a:t>Virtual address range through which, the EPC can be accessed</a:t>
            </a:r>
          </a:p>
          <a:p>
            <a:pPr lvl="2"/>
            <a:r>
              <a:rPr lang="en-US" sz="1200" dirty="0" smtClean="0"/>
              <a:t>It is an additional layer of security compared to legacy paging and segmentation since we do not trust the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4456123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897" y="2496751"/>
            <a:ext cx="62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16000" y="22648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6000" y="30882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6000" y="24967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6000" y="27314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6000" y="316018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6000" y="32321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6000" y="29515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7290" y="32935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170290" y="2084917"/>
            <a:ext cx="440266" cy="1003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10557" y="24640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EPC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2201334" y="3088217"/>
            <a:ext cx="409222" cy="2561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78291" y="3067334"/>
            <a:ext cx="73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545167"/>
            <a:ext cx="1143000" cy="2862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2084917"/>
            <a:ext cx="1143000" cy="125941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6000" y="3088217"/>
            <a:ext cx="1143000" cy="256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22" y="1200151"/>
            <a:ext cx="5804477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SECS: SGX Enclave Control Store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One for each enclave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4KB (present in an EPC)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Contains global metadata about the enclave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EPC pages that are used</a:t>
            </a:r>
          </a:p>
          <a:p>
            <a:pPr lvl="3"/>
            <a:r>
              <a:rPr lang="en-US" sz="1200" dirty="0" smtClean="0">
                <a:solidFill>
                  <a:srgbClr val="000000"/>
                </a:solidFill>
              </a:rPr>
              <a:t>Mapping information</a:t>
            </a:r>
          </a:p>
          <a:p>
            <a:pPr lvl="3"/>
            <a:r>
              <a:rPr lang="en-US" sz="1200" dirty="0" smtClean="0">
                <a:solidFill>
                  <a:srgbClr val="000000"/>
                </a:solidFill>
              </a:rPr>
              <a:t>Crypto log of each used EPC page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Range of protected addresses used by the enclave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32 / 64 bit operating mode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Debug access</a:t>
            </a:r>
          </a:p>
          <a:p>
            <a:pPr lvl="2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4456123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897" y="2496751"/>
            <a:ext cx="62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16000" y="22648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6000" y="30882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6000" y="24967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6000" y="273141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6000" y="316018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6000" y="3232151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6000" y="29515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7290" y="3293534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170290" y="2084917"/>
            <a:ext cx="440266" cy="1003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10557" y="24640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EPC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2201334" y="3088217"/>
            <a:ext cx="409222" cy="2561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0557" y="13605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7290" y="2264834"/>
            <a:ext cx="1131710" cy="2319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10868" y="1729833"/>
            <a:ext cx="893675" cy="622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40133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unit that encrypts and protects integrity of each EPC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22" y="2533650"/>
            <a:ext cx="4418879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75989</TotalTime>
  <Words>1018</Words>
  <Application>Microsoft Office PowerPoint</Application>
  <PresentationFormat>On-screen Show (16:9)</PresentationFormat>
  <Paragraphs>218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Intel’s SGX</vt:lpstr>
      <vt:lpstr>Reduced Attack Surface with SGX</vt:lpstr>
      <vt:lpstr>Enclaves (reverse sandbox)</vt:lpstr>
      <vt:lpstr>Enclave Properties</vt:lpstr>
      <vt:lpstr>Physical Memory</vt:lpstr>
      <vt:lpstr>SGX Enclaves and PRM</vt:lpstr>
      <vt:lpstr>Physical Memory</vt:lpstr>
      <vt:lpstr>Physical Memory</vt:lpstr>
      <vt:lpstr>EPC Encryption</vt:lpstr>
      <vt:lpstr>Memory  Access</vt:lpstr>
      <vt:lpstr>Application Execution Flow</vt:lpstr>
      <vt:lpstr>Enclave Life Cycle (creation)</vt:lpstr>
      <vt:lpstr>Enclave Life Cycle (adding pages)</vt:lpstr>
      <vt:lpstr>Enclave Life Cycle (measuring pages)</vt:lpstr>
      <vt:lpstr>Enclave Life Cycle (initializing pages)</vt:lpstr>
      <vt:lpstr>Enclave Life Cycle (enter/exit)</vt:lpstr>
      <vt:lpstr>Entry into the Enclave</vt:lpstr>
      <vt:lpstr>Exit from Enclave</vt:lpstr>
      <vt:lpstr>Asynchronous Exit (AEX)</vt:lpstr>
      <vt:lpstr>Instruction set Extensions for SGX</vt:lpstr>
      <vt:lpstr>Points to Ponder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Security</dc:title>
  <dc:subject/>
  <dc:creator>Chester Rebeiro</dc:creator>
  <cp:keywords/>
  <dc:description/>
  <cp:lastModifiedBy>NPTEL_MSB203</cp:lastModifiedBy>
  <cp:revision>460</cp:revision>
  <cp:lastPrinted>2017-10-26T06:21:12Z</cp:lastPrinted>
  <dcterms:created xsi:type="dcterms:W3CDTF">2017-05-23T06:29:27Z</dcterms:created>
  <dcterms:modified xsi:type="dcterms:W3CDTF">2018-11-13T09:48:38Z</dcterms:modified>
  <cp:category/>
</cp:coreProperties>
</file>