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84" r:id="rId2"/>
    <p:sldId id="285" r:id="rId3"/>
    <p:sldId id="286" r:id="rId4"/>
    <p:sldId id="287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53" r:id="rId15"/>
    <p:sldId id="288" r:id="rId16"/>
    <p:sldId id="289" r:id="rId17"/>
    <p:sldId id="291" r:id="rId18"/>
    <p:sldId id="293" r:id="rId19"/>
    <p:sldId id="294" r:id="rId20"/>
    <p:sldId id="295" r:id="rId21"/>
    <p:sldId id="296" r:id="rId22"/>
    <p:sldId id="297" r:id="rId23"/>
    <p:sldId id="354" r:id="rId24"/>
    <p:sldId id="302" r:id="rId25"/>
    <p:sldId id="303" r:id="rId26"/>
    <p:sldId id="298" r:id="rId27"/>
    <p:sldId id="299" r:id="rId28"/>
    <p:sldId id="304" r:id="rId29"/>
    <p:sldId id="306" r:id="rId30"/>
    <p:sldId id="305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5" r:id="rId39"/>
    <p:sldId id="316" r:id="rId40"/>
    <p:sldId id="314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8" r:id="rId51"/>
    <p:sldId id="329" r:id="rId52"/>
    <p:sldId id="330" r:id="rId53"/>
    <p:sldId id="331" r:id="rId54"/>
    <p:sldId id="332" r:id="rId55"/>
    <p:sldId id="342" r:id="rId56"/>
    <p:sldId id="334" r:id="rId57"/>
    <p:sldId id="335" r:id="rId58"/>
    <p:sldId id="336" r:id="rId59"/>
    <p:sldId id="345" r:id="rId60"/>
    <p:sldId id="346" r:id="rId61"/>
    <p:sldId id="337" r:id="rId62"/>
    <p:sldId id="338" r:id="rId63"/>
    <p:sldId id="347" r:id="rId64"/>
    <p:sldId id="343" r:id="rId65"/>
    <p:sldId id="344" r:id="rId66"/>
    <p:sldId id="348" r:id="rId67"/>
    <p:sldId id="349" r:id="rId68"/>
    <p:sldId id="350" r:id="rId69"/>
    <p:sldId id="351" r:id="rId70"/>
    <p:sldId id="352" r:id="rId7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5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9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444" y="138"/>
      </p:cViewPr>
      <p:guideLst>
        <p:guide orient="horz" pos="3239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1-13T10:32:10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2350 12769 386 0,'0'2'7'0,"0"-1"31"16,0 0 65-16,0-1-33 15,0 0-23-15,0 0 5 16,0 0-5-16,0 0-12 16,0-1-9-16,5-4-3 0,0-1-2 15,3-2-1 1,-1-1-6-16,3-3-5 0,2-1-2 16,-2-3 0-16,0-2 0 15,2-2-2-15,-1-2 4 16,-1-3-6-16,2 1-3 0,-2 0 1 15,-1 1-2-15,-1 3 1 16,-1 4-1-16,-2 3 1 16,-2 4-1-16,-1 4 1 15,-2 3-1-15,0 2 0 16,0 0-3-16,0 1 0 16,-4 7-1-16,-4 3 4 0,0 2 0 15,-1 4 2-15,-1 1-2 16,2 2 1-16,-1 2-1 15,2 0 1-15,3 1-1 16,0-1 0-16,1-1 1 16,1-2 1-16,2-1-1 0,-1-1 0 15,1-3 0-15,0-2 0 16,0-2 1-16,0-1-1 16,3-2 0-16,4-1 0 15,-3 0-1-15,3-3-1 16,3 1-17-16,0-3-9 0,1-1-23 15,-1 0-40-15,0 0-175 16</inkml:trace>
  <inkml:trace contextRef="#ctx0" brushRef="#br0" timeOffset="386.3471">2591 12731 728 0,'0'-8'41'0,"0"-3"-16"16,3 2 28-16,4 1-34 0,0 1-15 15,7 1-5-15,0 5-2 16,3 1 0-16,0 1 4 16,1 8-3-16,-1 4-11 15,-2 0 1-15,-3 4 4 16,-5-1-2-16,-4 0 4 0,-3-1 2 15,0-1 3-15,-9-3 1 16,-4-1 0-16,-6-3 1 16,-2-4 1-16,-4-3 8 15,-1 0-3-15,2 0-4 16,3-6 1-16,4-2 4 0,7-3-3 16,6 1 2-16,4-3-2 15,0 0-3-15,13 0-2 16,2 1-7-16,2 0-18 15,4 4-9-15,-2 2-22 16,-4 3-90-16,-1 1-415 0</inkml:trace>
  <inkml:trace contextRef="#ctx0" brushRef="#br0" timeOffset="898.5815">2968 12697 708 0,'0'0'33'15,"0"0"-3"-15,0-1 33 16,-3-1-36-16,-6 2-22 15,-1 0-2-15,-3 0 0 16,-1 2 0-16,1 4-1 0,1 3 0 16,4 3-1-16,3 2-2 15,1 0-2-15,4 1-10 16,0 0-4-16,4-2-2 16,3-1 3-16,2-3 10 15,1-3 3-15,-1-2 2 0,0-3 3 16,-1-1 1-16,-2-1 1 15,1-7 11-15,0-4 0 16,0-3-7-16,1-1-3 16,-1-2 0-16,-3 4-5 15,1 2 0-15,-2 4-5 0,-2 4 3 16,0 4 1-16,-1 1-12 16,0 8 6-16,-1 3 8 15,2 2-1-15,1 2 0 16,-1-2 1-16,2 0 0 15,0-3-1-15,-1-1 0 0,3 0-22 16,0-5-23-16,2-3-57 16,3-2-221-16</inkml:trace>
  <inkml:trace contextRef="#ctx0" brushRef="#br0" timeOffset="1418.5565">3265 12743 777 0,'-2'0'7'0,"-6"1"31"16,-4-1-17-16,-4 0-18 16,-3 0-1-16,1 0-1 15,-1 3 0-15,4 3-1 16,4 2 1-16,5 2-2 15,5 0-1-15,1 2-9 16,1-1-5-16,10-1 0 0,0-1 3 16,3-3 8-16,1-2 6 15,0-2-1-15,-3-2 5 16,3 0-4-16,-4-7 24 16,-1-7-6-16,0-6 1 0,-1-8-9 15,-1-7-1-15,-1-6-2 16,0-5-4-16,-2 0-4 15,3 1 0-15,-4 6 0 16,0 7 0-16,0 10-2 16,-3 6 2-16,0 10-1 0,-1 6 0 15,0 4-7-15,0 12-1 16,0 7 9-16,3 8 0 16,-2 4 0-16,3 4-1 15,-1 1 1-15,2-2 1 16,-1-3-1-16,1-3 0 15,-2-4 0-15,-1-6 1 0,0-3 1 16,1-4-1-16,-3-2-1 16,0-5 1-16,0-2-32 15,0-6-61-15,1 0-379 16</inkml:trace>
  <inkml:trace contextRef="#ctx0" brushRef="#br0" timeOffset="2316.7222">3845 12735 721 0,'0'-2'8'0,"0"-4"5"15,0-1 44-15,0 0-31 16,0 1-16-16,4 2-4 0,3 0-3 16,3 2-3-16,2 2-2 15,4 0 0-15,-3 0 2 16,2 6 0-16,0 2-3 16,-1 3 3-16,-1 2-1 15,-1 3-1-15,-2 2 2 16,-3 1 0-16,-4-1-1 0,-3 1 1 15,0-3 0-15,-6-1-1 16,-5-3 0-16,-4-2 2 16,-1-3 0-16,0-2 0 15,-1-3 0-15,4-2 0 16,1 0 2-16,4-7 1 0,3-2 0 16,5-3 10-16,0-1 3 15,11-5-1-15,6-1-6 16,6-4-5-16,5 0-1 15,0 2-6-15,1 1 5 16,-4 5-1-16,-3 2 2 0,-8 6 0 16,-3 1-4-16,-5 3 0 15,-2 1 0-15,-4 2-14 16,0 0-32-16,0 0-38 16,-5-1-84-16</inkml:trace>
  <inkml:trace contextRef="#ctx0" brushRef="#br0" timeOffset="2807.2794">4246 12664 83 0,'1'-9'704'0,"2"1"-696"0,1-1 36 16,2 2-13-16,0 0-21 16,4 2-5-16,0 1-4 15,2 4-2-15,1 0-1 16,2 2-1-16,1 8 2 16,-2 3 0-16,0 5-1 0,-4 3 1 15,-2 4-1-15,-2 1-1 16,-6 1 2-16,0-2 0 15,-4-1 0-15,-8-2 0 16,-6-4 0-16,-2-7 1 16,-4-1 1-16,-2-5-2 15,-1-4 3-15,0-1-3 0,1-3 4 16,4-7-1-16,4-2 1 16,4-4-2-16,6-2 4 15,6-4 1-15,2-1 4 16,8-3-4-16,8-1-4 15,5 1-2-15,0 3 0 0,3 4-2 16,-1 7-1-16,-3 4 2 16,-1 8-2-16,-2 0-7 15,-4 9-21-15,-3 5-16 16,-2 2-36-16,-2 0-218 16</inkml:trace>
  <inkml:trace contextRef="#ctx0" brushRef="#br0" timeOffset="3051.2679">4477 12934 852 0,'0'1'-1'16,"0"2"23"-16,0 3 7 15,-3 1-22-15,-4 2-7 0,0 3 2 16,-3 2 0-16,-1 2-2 16,-1 1 0-16,-1-2 1 15,-1 0-21-15,1-2-28 16,0-6-87-16</inkml:trace>
  <inkml:trace contextRef="#ctx0" brushRef="#br0" timeOffset="4274.5708">5010 12666 708 0,'0'-2'20'0,"-2"0"13"0,-9 2 4 16,-6 0-20-16,-4 2-7 15,-3 6 3-15,-3 2-1 16,3 2-7-16,3 3-2 16,4 1-5-16,6 3 4 15,5 0-2-15,5-1 0 0,1-1-3 16,3-2-5-16,7-3 0 16,0-3 2-16,3-4 2 15,1-4 3-15,-1-1 3 16,-1-1 2-16,0-9 2 15,-1-4-4-15,-1-4 1 0,-1-3-1 16,-2 0-2-16,0 0 1 16,-3 3 0-16,0 6-2 15,-3 4 0-15,-1 7 0 16,0 1-3-16,0 10-4 16,1 5 5-16,0 4 2 0,2 2 1 15,1 1 0-15,-2-2 0 16,1-2 0-16,-2-4-1 15,0-2 1-15,-1-5-7 16,0-1-11-16,0-4-9 16,1-2-38-16,2 0-97 0</inkml:trace>
  <inkml:trace contextRef="#ctx0" brushRef="#br0" timeOffset="4930.977">5277 12727 421 0,'0'0'157'15,"0"0"-107"-15,0-2 40 16,0 0-33-16,-7-1-28 16,-3-1-6-16,-4 1 0 0,-3 1-7 15,-1 2 0-15,-2 0-7 16,3 1-7-16,1 6-1 16,3 1-1-16,4 5-1 15,4 0 1-15,1 1-1 16,4 0 0-16,0 0-5 0,0-1-5 15,6-3 2-15,0-2 2 16,1-2-2-16,1-2 5 16,-1-4 0-16,1 0 1 15,1 0 3-15,2-8 1 16,1-4 1-16,2-5 0 0,0-5-1 16,2-5 0-16,0-6 1 15,2-3-2-15,0-4 2 16,-2 2 0-16,0 0-1 15,-6 6-1-15,-4 5 1 16,-2 7 4-16,-3 5-1 0,-1 8-1 16,-1 4-2-16,-6 3-3 15,0 6-1-15,1 7 0 16,-1 4 3-16,2 3-2 16,-1 2 2-16,3 2 2 15,0 1-2-15,-1 0 0 0,1 0-2 16,0 1 2-1,-1-2 0-15,1 0 0 0,0-2-1 16,0-2 2-16,0-1-2 16,1-3 2-16,0-1-1 15,-1-1-20-15,2-4-33 16,0-3-82-16,1-3-381 0</inkml:trace>
  <inkml:trace contextRef="#ctx0" brushRef="#br0" timeOffset="5457.7062">5526 12733 759 0,'-10'-3'27'0,"-3"0"0"0,-6 0 14 16,-1 1-24-16,-2 2-14 15,2 0-2-15,1 7 0 16,3 4-2-16,5 3 1 16,4 2 0-16,2 0-6 15,5 1-9-15,0-1-3 0,6-2 4 16,7-2 8-16,3-2 3 16,0-4-1-16,1-3 5 15,2-3-3-15,-5 0 8 16,0-10 0-16,0-8 19 15,-3-6-11-15,2-10-8 0,-3-7-2 16,2-7-3-16,-1-3 0 16,1 1-1-16,-3 3-1 15,-2 8-3-15,-1 8 1 16,-3 8 2-16,-3 10 0 16,0 7 0-16,0 6 0 15,0 2-6-15,-2 14 0 0,-3 6 5 16,2 6 2-16,-4 5 0 15,3 4 0-15,3 0 1 16,1-3-1-16,0-2 0 16,0-3 0-16,0-4 2 15,0-2-2-15,0-5 0 0,1-2 0 16,1-2 0-16,2-4-4 16,1-2-42-16,-2-6-75 15,4-2-387-15</inkml:trace>
  <inkml:trace contextRef="#ctx0" brushRef="#br0" timeOffset="5893.2363">5693 12747 801 0,'2'-4'22'16,"4"-4"7"-16,1 0 14 15,2 3-22-15,5-1-17 16,4 4-4-16,4 2-1 16,1-1-1-16,0 8 2 15,1 3-1-15,-4 6 0 0,-3-1 0 16,-4 0 0-16,-4 0-1 16,-5-1 0-16,-4-1 0 15,0-3-2-15,-4-3 2 16,-5-3 2-16,-3 0-1 15,0-4 1-15,1 0 0 0,0 0 1 16,1-5 0-16,1-2 0 16,6-3 1-16,2-3 0 15,1-1 0-15,0-2 0 16,10-4 1-16,4-1-1 16,5 0 1-16,3-1-3 0,4 2-1 15,3 2 2-15,-1 4 0 16,-4 4-10-16,-3 6 2 15,-4 4-6-15,-5 0-16 16,-7 8-25-16,-2 0-49 16,-3-3-274-16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1-13T11:51:41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13632 7391 186 0,'6'-2'347'0,"-3"-1"-279"15,-1-4-6-15,-1 3 3 16,-1 0-22-16,0 1-24 0,0-2-5 15,0 3-2-15,0-1-3 16,-4 3-5-16,-1 0-1 16,-3 0-1-16,1 0 1 15,-5 0 1-15,-1 5 2 16,-4 1 0-16,0 1 0 0,-1 2-1 16,0-1 0-16,2 2-3 15,2 0 1-15,3 1-2 16,3 0 0-16,2 0-1 15,2 0 0-15,3 0 1 16,1 1 0-16,0-2 0 16,5 0-1-16,4-2 1 0,2-1-1 15,0-1 1-15,4-3 1 16,0-1-1-16,2-1 0 16,-2-1 1-16,0 0-2 15,-1 0 1-15,-2 0-1 16,-2 0-1-16,-3 0-11 0,-1 0-13 15,-2 0-17-15,-1 1-44 16,-3-1-159-16</inkml:trace>
  <inkml:trace contextRef="#ctx0" brushRef="#br0" timeOffset="489.9974">13925 7165 580 0,'0'-1'37'16,"0"1"10"-16,0 0-17 15,-1 4-22-15,1 4 17 16,-3 4-1-16,0 2-4 15,-1 4-4-15,-3 2 1 0,0 3-2 16,-1 1-3-16,-1 0 0 16,0 0 3-16,-1 0-7 15,1-1-3-15,0-2-1 16,1-3-2-16,0 0-1 16,1-3 0-16,2 0-1 0,2-2 1 15,2 0-2 1,0-3-20-16,1-2-17 0,0 0-21 15,1-7-60-15,2-1-288 16</inkml:trace>
  <inkml:trace contextRef="#ctx0" brushRef="#br0" timeOffset="712.0023">14000 7386 660 0,'-10'0'50'0,"-1"-2"-19"15,-6-3 22-15,-4 0-27 16,1 0-18-16,-1 0-6 16,1 2-2-16,3 1 0 0,3 1-21 15,6 1-66-15,4 0-263 16</inkml:trace>
  <inkml:trace contextRef="#ctx0" brushRef="#br0" timeOffset="970.1468">14087 7468 747 0,'2'0'33'0,"2"0"-21"15,1-3 21-15,2 1-3 16,2-1-23-16,1 1-7 0,2 2 1 16,2 0-2-16,0 0-17 15,0 0-29-15,-2 5-55 16,-2-1-144-16</inkml:trace>
  <inkml:trace contextRef="#ctx0" brushRef="#br0" timeOffset="1182.1463">14089 7621 837 0,'0'0'11'16,"0"-3"3"-16,5-1 6 16,2 0-9-16,2 1-10 15,1 0-1-15,1 2-7 16,1 1-32-16,-1 0-43 0,0 0-207 16</inkml:trace>
  <inkml:trace contextRef="#ctx0" brushRef="#br0" timeOffset="2328.1443">14547 7346 391 0,'0'-2'129'0,"0"-1"-95"16,3 0 27-16,2 0-2 15,0-1-17-15,0 1-19 16,2-1-2-16,-2 1 3 15,2 0-9-15,-1 0-4 0,1-1-4 16,2 1-4-16,1 0 0 16,1 3-1-16,1 0-2 15,2 0 0-15,0 0 0 16,-1 2 0-16,0 4 0 16,-1 3 0-16,-2 1-2 0,-3 3 1 15,-1 1 1-15,-4 2 3 16,-2 3 0-16,0 0 3 15,-9 1-3-15,-2 1 1 16,-5 0 1-16,-4 0-3 16,-3-2 1-16,-4-1-2 15,-1-2 0-15,-3-3 0 0,-1-6-1 16,2-3 1-16,3-4-1 16,4 0-2-16,4-9 1 15,6-4 2-15,5-4 0 16,5-4 3-16,3-1 1 0,-1-5 4 15,11 0-3-15,2-4-4 16,5 4 0-16,0 0-1 16,3 6-2-16,1 4 1 15,-1 5-1-15,-1 6 0 16,-1 4 0-16,-1 2 0 16,-3 6-7-16,-2 4-28 0,-2 1-23 15,-2 3-104-15</inkml:trace>
  <inkml:trace contextRef="#ctx0" brushRef="#br0" timeOffset="2712.3513">14805 7444 619 0,'2'-1'56'0,"-1"0"4"15,3 1-7-15,1 0-16 16,0 0-24-16,3 5-6 15,0 2 6-15,2 2-3 16,0 1-3-16,1 1-4 0,-3 0-2 16,1 2 0-16,1-3-1 15,-3 2 2-15,0-3-2 16,-1 1 0-16,-2-1-2 16,1-1-13-16,-1-1-18 15,-2-1-21-15,0-4-64 0,-1 0-264 16</inkml:trace>
  <inkml:trace contextRef="#ctx0" brushRef="#br0" timeOffset="2990.3522">14949 7406 741 0,'0'-3'52'0,"2"0"-32"0,-2 3 22 16,0 0-14-16,-6 0-20 15,-1 9-8-15,-5 0 7 16,-2 5 1-16,-1 2-1 16,-1 3-3-16,-2 0-2 15,0 3-2-15,0-2 1 0,-2 1-1 16,0-1-18-16,1-2-32 15,2-4-62-15,4-1-459 16</inkml:trace>
  <inkml:trace contextRef="#ctx0" brushRef="#br0" timeOffset="4600.5065">15358 7250 513 0,'1'0'82'0,"-1"0"-30"15,-2 0 11-15,-8-3-26 16,-6 1-15-16,-3-2-5 16,-4 1-2-16,-4-1 0 15,2 0-1-15,-1 3-4 0,3 0-3 16,4 1-2-16,2 0-2 16,5 2-2-16,3 5 1 15,3 1-5-15,3 4 2 16,3 2 1-16,0 5-1 15,0 1 2-15,2 1-1 0,2 3 1 16,-1-1-1-16,-3-1 0 16,0 1 0-16,0-3 0 15,-4 0 0-15,-3-2 0 16,0-3 0-16,1 1 0 16,-1-3 0-16,1-2 1 0,0-1 1 15,1-1-28-15,2-2-23 16,2-5-72-16,1-2-276 15</inkml:trace>
  <inkml:trace contextRef="#ctx0" brushRef="#br0" timeOffset="4830.5064">15242 7439 696 0,'-1'1'66'16,"-6"-1"-63"-16,-4 0 30 15,-5 0 1-15,-2 0-19 16,-2 0-14-16,-2 0 1 0,-2 0-2 16,2 0-14-16,1-1-39 15,5-3-136-15</inkml:trace>
  <inkml:trace contextRef="#ctx0" brushRef="#br0" timeOffset="5332.5031">15716 7209 374 0,'0'-7'224'16,"0"0"-186"-16,0 0 25 15,-3 3-17-15,-4 1-20 16,-3 0-16-16,-4 3-5 15,-3 0 4-15,-3 0-1 16,-1 3-2-16,1 3-1 0,1 2-5 16,0 2 2-16,2 0-2 15,3 2-1-15,0 0 2 16,3 2-1-16,4 2-2 16,1 0 2-16,5 4 0 15,1-1-1-15,0 3 1 0,0 0 0 16,3-2 1-16,1-2-1 15,-3 1 0-15,-1-2 2 16,0-2-2-16,0-1 0 16,-5-2 2-16,-3 1 0 15,-1-3-1-15,0-1 3 0,-2 0-4 16,1-1 0-16,1-1 0 16,1 0-20-16,2-2-30 15,2-1-64-15,4-3-266 16</inkml:trace>
  <inkml:trace contextRef="#ctx0" brushRef="#br0" timeOffset="5590.5029">15659 7380 719 0,'0'2'29'0,"-6"-2"-29"15,-6 1 42-15,-6 0 0 0,-4-1-19 16,-4 0-9-16,-1 0-7 16,-2 0-3-16,1 0-3 15,2 1-1-15,5-1-36 16,1 0-124-16</inkml:trace>
  <inkml:trace contextRef="#ctx0" brushRef="#br0" timeOffset="8858.0652">13050 8344 615 0,'0'0'8'0,"0"0"22"15,0-1 20-15,7-3-13 16,1-1-27-16,2-2-1 16,2 0 9-16,1-3 4 15,2 0 1-15,-1-2-5 16,0-4-3-16,-1-4 1 0,-1-3-5 16,-1-3-4-16,-2-4-4 15,-1-1-2-15,-1-1 0 16,-2 2 0-16,-1 1-2 15,-2 5 2-15,-1 4-2 16,-1 5-1-16,0 3-2 16,0 5-2-16,-2 3 1 0,-4 3-1 15,-1 1-2-15,0 3 4 16,-2 5 3-16,1 5 1 16,-1 2-3-16,1 6 2 15,1 1 0-15,1 4 0 16,1 2 1-16,1 0-1 0,0 1 1 15,0-1-1-15,2-2 1 16,-1-1 0-16,-1-2 0 16,-1-3 0-16,0-2 0 15,-2-1 0-15,1-2 1 16,-1-3 0-16,1 0-1 0,2-5 0 16,0-2 1-16,2-1 0 15,1-2 0-15,1-2 2 16,0 0 0-16,0-4 2 15,4-4-4-15,2-3 0 16,1-2 0-16,2-3-1 0,1-1 1 16,2-1-1-16,2-2 0 15,3 0 0-15,0-2 0 16,2 3-1-16,1 3-3 16,1 3-3-16,-2 4 0 15,-2 4 0-15,-1 5 0 0,-3 0 4 16,-3 4 0-16,-3 4-9 15,-1 3 0-15,-6 0-3 16,0 1-3-16,-3-3 5 16,-9 1 2-16,-3-2 7 15,-3-2 2-15,-2-1 2 0,-1-2 0 16,2 0 1-16,1-2-1 16,4 0 2-16,4 0 0 15,4 0-1-15,4-1 4 16,2 2 1-16,0 1-1 15,3 0-1-15,4 2-1 0,1 2 2 16,1 2 6-16,-1 2-1 16,1 0-1-16,-3 3-1 15,1 0-3-15,-2-1 0 16,-2 0-1-16,1 0 0 16,-1-2-2-16,0-1-1 15,1-1-1-15,0-1 2 0,3-1-10 16,3-2-33-16,2-3-68 15,3-2-426-15</inkml:trace>
  <inkml:trace contextRef="#ctx0" brushRef="#br0" timeOffset="9279.5413">13389 8375 599 0,'8'-3'135'0,"3"-2"-134"15,0 0 0-15,2 0 24 16,0-1-1-16,-2-2-19 16,1-1-1-16,-3-3 7 15,0-1-2-15,-2-3-7 0,-4-1-1 16,-2-1-1-16,-1 1-7 15,0 1-4-15,-7 4 5 16,-4 4 3-16,-3 3 0 16,0 6 4-16,-2-1 1 15,0 10 1-15,1 5-2 0,2 2 2 16,1 1 2-16,5 2-1 16,2-1-2-16,5 0-1 15,0-3 0-15,3 0 0 16,6-2 1-16,4-3-2 15,0-2 1-15,3-2 1 0,2-3-4 16,0-3-8-16,2-1-13 16,-1 0-26-16,0-7-47 15,0-5-196-15</inkml:trace>
  <inkml:trace contextRef="#ctx0" brushRef="#br0" timeOffset="9885.128">13677 8217 759 0,'-2'0'40'0,"-1"0"-30"16,0 0 20-16,-3 2-1 15,1 4-21-15,0 1-7 16,0 3-1-16,2 1 1 0,0 1-2 15,2 0 2-15,1 1-1 16,0 0-8-16,5-2-7 16,4-1-1-16,1-1 4 15,3-3 2-15,1-2 7 16,2-3 3-16,0-1 0 0,1 0 1 16,0-8-1-16,-1-2 1 15,0-3 0-15,-3-1 0 16,-2 0-1-16,-2 1-9 15,-5 2-1-15,0 3 8 16,-4 3-3-16,0 5-1 0,-3 0 2 16,-4 7-1-16,-4 6 2 15,1 6 2-15,-2 5 1 16,1 5-2-16,-1 7 3 16,3 2-2-16,0 3 1 15,0 1 0-15,-2-1 0 16,-2-4 0-16,1-1 0 0,-4-4 1 15,0-4-1-15,-2-5 1 16,0-5 0-16,1-5 0 16,0-5 3-16,3-5 7 15,3-3 1-15,2-3 4 16,4-8-2-16,1-6-2 0,4-4-5 16,0-6 0-16,1 0-6 15,7-2 1-15,2 1-2 16,2 4-6-16,3 5 2 15,3 4-4-15,2 4-12 16,3 3-19-16,1 2-44 0,0 0-244 16</inkml:trace>
  <inkml:trace contextRef="#ctx0" brushRef="#br0" timeOffset="10369.1258">13948 8309 650 0,'-3'1'23'0,"2"-1"23"16,-1 1 12-16,1-1-8 16,1 0-19-16,0 0-17 15,4 0 2-15,5 0-11 0,4 0-6 16,3 0 2-16,4 0 0 16,3-1-1-16,0 0 0 15,0-1 0-15,-2 0-6 16,-3 2-9-16,-3-2-7 15,-3 2-7-15,-5 0-34 16,-3 0-95-16</inkml:trace>
  <inkml:trace contextRef="#ctx0" brushRef="#br0" timeOffset="10563.1257">13986 8442 750 0,'6'-8'89'0,"9"-2"-88"0,2 1 0 15,4 2 8-15,2 0-7 16,2 3-13-16,1 0-40 16,-1 1-157-16</inkml:trace>
  <inkml:trace contextRef="#ctx0" brushRef="#br0" timeOffset="12245.1899">14462 8134 609 0,'3'-5'43'0,"2"-2"-25"15,3 2 29-15,3 2-8 16,2 1-24-16,3 2-13 0,3 0-2 16,2 2 0-16,-1 5 0 15,1 4 1-15,-2 2-2 16,-1 4 1-16,-2 1 0 15,-2 2 0-15,-3-1 0 16,-4 0 0-16,-3 1 0 0,-4-2 0 16,0-2 1-16,-11 1 2 15,-5-2 1-15,-4 1 0 16,-5-2-1-16,-3-1-1 16,-2-1 0-16,-3-3-1 15,0-1 0-15,2-4 0 16,0-2 0-16,3-2-1 0,4 1 0 15,5-3 2-15,6-6-1 16,2-3 3-16,6 0 11 16,3-4 4-16,2-2 2 15,1-2-9-15,8-3-6 16,3-3-2-16,2-2-2 16,1-1-2-16,0 3 0 0,0 0 0 15,-3 5 0-15,0 3 0 16,-4 6 0-16,-1 5-3 15,0 0-18-15,0 4-29 16,0 2-92-16</inkml:trace>
  <inkml:trace contextRef="#ctx0" brushRef="#br0" timeOffset="13199.7252">15179 8367 612 0,'-1'0'65'0,"1"-1"-59"16,0 1 29-16,0 0 15 16,0 0-32-16,0 0-15 15,0 0 2-15,0 0 4 16,1-1-6-16,6 1-3 16,3 0 0-16,6 0 1 0,5-1 1 15,8 0 3-15,7 1 3 16,7-1 1-16,8-1 0 15,3 2-1-15,0-1 0 16,-3 0 0-16,-7 0-1 16,-6 1-2-16,-8-3-3 15,-7 1-1-15,-6 0 0 0,-5-1 0 16,-2-1 0-16,-4 0-4 16,-6-2-18-16,0-1-27 15,0-2-99-15</inkml:trace>
  <inkml:trace contextRef="#ctx0" brushRef="#br0" timeOffset="13555.7851">15616 8235 788 0,'-2'0'34'0,"1"0"-28"15,1 0 18-15,0 0 11 16,0 0-20-16,0 1-16 16,4 1-1-16,4 1 1 15,5 4 1-15,1-1-1 0,5 3 2 16,1 1-1-16,2 5-6 16,0 2 1-16,0 2 1 15,-2 5 2-15,-3 1 0 0,-4 0 1 16,-5 0-2-16,-7-2 1 15,-1-4-2-15,-8-2 0 16,-7-5 3-16,-6-1 2 16,-2-3-1-16,-4-1 1 15,-1-2-1-15,-1-2 1 16,2-1-17-16,2-2-52 16,5 0-232-16</inkml:trace>
  <inkml:trace contextRef="#ctx0" brushRef="#br0" timeOffset="19411.3904">16565 8288 594 0,'-2'0'3'16,"2"1"0"-16,0-1 21 16,0 0 38-16,0 0-38 0,0 0-16 15,0 0 5-15,0 0 2 16,0 0-2-16,0 0-1 15,2 0-1-15,1 0 3 16,-1 0 1-16,2 0-1 16,1 0 0-16,0-2-6 15,1-1-1-15,2-2 0 0,0 1-1 16,1-2-1-16,2 1-1 16,0-4 0-16,2 0-1 15,2-5 1-15,0-1-4 16,1-4 1-16,1-3-1 15,-2-4 0-15,2-1 1 0,-2 1 1 16,-2-2-4-16,0 3-2 16,-3 1-2-16,-2 1-2 15,-2 5 2-15,-3 4 1 16,-3 3 3-16,0 2 2 16,0 5-4-16,-3 2 0 0,-6 2 0 15,-1 0 1-15,-3 5 3 16,0 3-2-16,-4 4 2 15,2 0-1-15,-1 5 1 16,0 3-2-16,2 3 1 16,1 3 0-16,1 3 2 0,2 1-2 15,2 1 2-15,1-2 0 16,1 0 1-16,2-3 0 16,1-2 1-16,2-3 0 15,1-3-1-15,0-1-1 16,1-3 0-16,6-1 0 15,0-2 0-15,4-2 1 0,0-2 0 16,1-4 1-16,1-2-2 16,-1-1-13-16,2-1-17 15,0-8-37-15,0-3-131 16</inkml:trace>
  <inkml:trace contextRef="#ctx0" brushRef="#br0" timeOffset="19851.7059">16855 8238 718 0,'0'-9'49'0,"4"-1"-27"15,4 1 5-15,-1 0-9 16,4 2-5-16,0 2-12 0,0 3-2 15,2 2 0-15,1 0-1 16,0 6 1-16,-2 4 0 16,0 2-1-16,-2 3-2 15,-4 0-2-15,-3 2 3 16,-3-1 1-16,0 0 2 16,-9 0-2-16,-2-2 1 0,-4-2 1 15,0-2 1-15,-2-2-1 16,-1-4 2-16,1-2-2 15,0-2 1-15,0 0 2 16,3-3 1-16,1-4 0 16,4-1 3-16,3-4 2 0,3 0-1 15,3-2-3-15,0-1-1 16,3-3-2-16,8 0-1 16,2 0-4-16,0 2-12 15,2 3-4-15,-1 3-3 0,1 4-26 16,0 4-79-16,0 2-411 15</inkml:trace>
  <inkml:trace contextRef="#ctx0" brushRef="#br0" timeOffset="20307.7042">17099 8187 747 0,'6'-4'4'15,"2"0"0"-15,2 3 7 16,1 1 7-16,3 0-15 16,-1 3-4-16,1 6 1 15,0-1 1-15,-1 2-1 0,-3 3-1 16,-2-2-7-16,-4 2 0 15,-2 0 3-15,-2 0 1 16,0-1 2-16,-7 0 2 16,-3-1-2-16,-3-1 0 15,-1-3 2-15,-1-2-1 16,-1-2-1-16,0-2 2 0,1-1 0 16,0 0 1-16,1-3 1 15,2-3 2-15,3-2 3 16,2-1 8-16,4 1 1 15,1-4-2-15,2 1 0 16,2-2-6-16,6 0-5 0,2 1-3 16,0 1 0-16,1 2-1 15,2 3-1-15,-1 3-9 16,-2 3-21-16,1-1-41 16,1 1-159-16</inkml:trace>
  <inkml:trace contextRef="#ctx0" brushRef="#br0" timeOffset="21290.4489">17252 8229 732 0,'-2'0'36'0,"2"0"-34"16,0 0 27-16,0-4 11 15,5-2-19-15,4-1-16 0,0-1-4 16,4-3 2-16,0-1-1 15,2-1 0-15,1-2 1 16,-1-2-2-16,1-3 0 16,-2 1 0-16,0-5 0 15,0-1 0-15,-2 0 0 0,0-2-3 16,-3 0-6-16,-1 0-5 16,-1 1-5-16,-3 1-4 15,-2 3 2-15,-2 2-2 16,0 5 4-16,-3 4 14 15,-4 5-1-15,-3 4 2 0,1 2 1 16,-1 2-1-16,1 6 1 16,0 7-2-16,2 4 1 15,3 5 5-15,0 4 6 16,1 3-1-16,0 5-2 16,0 1-1-16,-2 2 1 0,-3 1 0 15,-1-2 1-15,-2-3-2 16,-1-4-2-16,-2-3-1 15,0-5 0-15,-3-4 0 16,2-4-1-16,1-3 2 0,1-2-2 16,3-5 4-16,3 0 0 15,4-4-1-15,3-1 1 16,0 0 5-16,2-5 3 16,7-3-9-16,4-3-3 15,4-2 0-15,4-2-4 0,1-4-3 16,3-1-4-1,2-1 0-15,-1 0 5 0,2 1 2 16,-2 2 1-16,-1 5 1 16,-2 3 1-16,-2 5 1 15,-4 5-2-15,-3 0 0 16,-3 5 0-16,-4 5 0 16,-4 4 0-16,-3 0 0 0,0 2-1 15,-9-1 2-15,-4 0-2 16,-4-3 2-16,-2-2 0 15,-4-2-4-15,-2-3 0 16,0-2 4-16,1-2 0 0,3-1 2 16,3 0 0-1,3 0 0-15,6-2 0 0,3-2 1 16,5 2 4-16,1 0 4 16,0 2-5-16,2 0-7 15,4 0 2-15,1 1 3 16,0 6 1-16,0 1 0 0,-2 0 0 15,0 3-2-15,0 0 0 16,0 0-1-16,-1 2 1 16,1-2-2-16,0 1 0 15,1-2-29-15,2-2-84 16,2-3-356-16</inkml:trace>
  <inkml:trace contextRef="#ctx0" brushRef="#br0" timeOffset="22544.4397">17533 8292 653 0,'5'-2'16'0,"1"-1"3"16,1 0 28-16,1-1-3 15,1 0-20-15,0-2-8 16,0-1 5-16,1-1 0 16,2-3-7-16,-2 0-5 15,0-1-4-15,0 1-2 0,-2-1-1 16,-3 4 0-16,0 1 2 16,-3 2-2-16,1 3-2 15,-3 0 0-15,1 1 0 16,0 1-1-16,-1 0 1 0,1-1 0 15,0 1 0 1,0-1 0-16,-1 0 0 0,2 1 0 16,-2-2 1-16,0 2-1 15,0 0 0-15,0 0-2 16,-7 2-4-16,-1 7 3 16,-3 3 3-16,-1 3 0 15,-1 2 0-15,2-2 1 0,1 2-1 16,3-2 1-16,4-3-1 15,1 1 0-15,2-3 1 16,0-3-1-16,4 0 0 16,4-4 1-16,2-1 0 15,2-2 1-15,2 0-1 0,2 0-1 16,0-7 1-16,0-1-1 16,2-2 0-16,-1 0-1 15,2-4-3-15,0-2-2 16,0-2-4-16,-2 0-2 0,-2 0-8 15,-2 2-2-15,-4 3 14 16,-3 4 7-16,-4 5 1 16,-2 4 5-16,0 0-1 15,-2 5-10-15,-5 7 9 16,-1 1 2-16,-1 2 0 0,-1 1 0 16,1-1 1-16,3 0-5 15,2-3 0-15,0-1 0 16,4-2 0-16,0-2 0 15,0-1 1-15,4-3-1 16,3-2 2-16,4 0-2 0,4-1 2 16,2 0-3-1,2-4 0-15,3-3 0 0,0-2-4 16,3-4 1-16,-1-2-8 16,-1-3-3-16,-1 0-3 15,-5 1-8-15,-4 0-2 16,-5 4 17-16,-4 3 10 0,-4 4 1 15,0 4 6-15,-6 2 2 16,-4 2-5-16,-2 8 3 16,-1 5 2-16,-1 3 3 15,2 5-2-15,-1-1-3 16,1 5-5-16,1 0 0 0,0 2-1 16,2 1-1-16,-1 1 0 15,1-1 1-15,-2-1-1 16,1-3 0-16,-3-4 0 15,1-3 1-15,-2-4-1 16,1-3 1-16,2-4-1 0,-1-3 1 16,4-3 0-16,2-2 1 15,2-2 2-15,4-8 0 16,0-2 0-16,0-4-1 16,10-6-2-16,4-2-1 15,3-5 0-15,3-3 1 0,5-1-1 16,2-1 1-16,2 0-1 15,3 0 1-15,1 2-1 16,-1 2 0-16,-2 4 0 16,-4 4-1-16,-4 6 1 15,-5 7-1-15,-3 6-1 16,-6 3-1-16,-2 5 0 0,-3 8 0 16,-3 3 0-16,0 4 3 15,0 3-1-15,-7-1 1 16,-3 0 0-16,-1-3-1 15,-2-2 1-15,-2-4 0 16,-1-4 0-16,-1-2 1 0,-3-4 0 16,-1-3 1-16,-1 0-1 15,1-2-18-15,3-5-75 16,4-3-406-16</inkml:trace>
  <inkml:trace contextRef="#ctx0" brushRef="#br0" timeOffset="23452.1864">18831 7866 252 0,'2'0'360'0,"-2"0"-334"0,0 0 15 16,0 0 20-16,-3 0-17 15,-4 0-24-15,-4-1-3 16,-3-1 2-16,-5 2-1 16,-1 0-9-16,-4 0-4 0,-2 0-4 15,-1 3 1-15,0 4 0 16,2 0-1-16,0 1 0 15,3-2-1-15,4 2 0 16,4-3 1-16,5-1-1 16,2-1 1-16,3-1 2 0,3-1 2 15,1 0 1-15,0 0 1 16,0 1-3-16,0 1 1 16,3 0 0-16,1 2-2 15,0 1-2-15,-3 4-1 16,0 1 0-16,0 3 0 15,-1 5 0-15,-3 3 0 0,-4 4 1 16,-2 5-1-16,-1 2 0 16,-2 3 0-16,1 1 0 15,0 1-1-15,-2 1 1 16,2-1 0-16,1 1 1 16,0-3-1-16,1 1 1 0,2-3 1 15,2-6-2-15,0-3 0 16,4-6 0-16,1-4-2 15,0-5 1-15,10-4 1 16,6-5 0-16,4-2 0 16,6 1 1-16,7-3-1 0,5-4 2 15,2 1-4-15,4 2-2 16,-2 2-6-16,-5 2-6 16,-2 0-14-16,-8 0-34 15,-5 0-176-15</inkml:trace>
  <inkml:trace contextRef="#ctx0" brushRef="#br0" timeOffset="24662.1626">18868 8056 729 0,'5'-4'9'0,"0"2"12"15,0 2 1-15,1 0 2 16,1 0-20-16,1 0-2 15,1 1-2-15,3 4 0 0,2 0 0 16,1 3 0-16,3 0 0 16,-3 2 0-16,2 2 0 15,-4 1 0-15,-2 1-2 16,-4 2 2-16,-4 0-2 16,-3 3 0-16,-3 1 1 0,-9-2 0 15,-5 2 1-15,-5-2 1 16,-4-2 1-16,-3-2-2 15,-1-4 2-15,-2-2-2 16,-1-4 1-16,0-4-1 16,1 0 2-16,4-2 5 0,4-6 0 15,6-2 2-15,6-1 6 16,6-2 5-16,4 0-7 16,2-5-1-16,7-1 2 15,6-2-11-15,5-2-3 16,3-1 1-16,4 1-1 0,-1 2 1 15,2 3-2-15,-2 6-5 16,-1 5-4-16,-2 6-5 16,-2 1-14-16,-2 6-12 15,0 3-47-15,-4 2-272 16</inkml:trace>
  <inkml:trace contextRef="#ctx0" brushRef="#br0" timeOffset="24930.1612">19174 8237 830 0,'7'1'11'15,"-1"-1"2"-15,1 5 4 16,1 0 5-16,2 3-18 0,0 4-4 15,1 1 0-15,0 2 0 16,1 0 0-16,0 1 0 16,-1-2 0-16,-1 1-11 15,-2-4-17-15,-2-2-12 16,-1-4-37-16,-4-4-62 0,-1-1-319 16</inkml:trace>
  <inkml:trace contextRef="#ctx0" brushRef="#br0" timeOffset="25176.1601">19337 8198 743 0,'-10'9'-8'15,"-3"1"40"-15,-5 4 13 16,-3 3-3-16,-1 0-15 0,1 3-14 15,0 0-6-15,3-1-5 16,3 1-1-16,4-1-1 16,1-1 0-16,1-1-12 15,3-3-21-15,4-4-23 0,0-6-61 16,2-4-232-16</inkml:trace>
  <inkml:trace contextRef="#ctx0" brushRef="#br0" timeOffset="25616.1622">19771 7930 657 0,'7'0'24'0,"-1"-1"9"16,-1 1 6-16,-4 0-4 15,-1 0-15-15,0 0-15 16,-8 0-2-16,-3 0 3 0,-6 0 6 16,-5 0-2-16,-4 1-3 15,-2-1 0-15,3 1-3 16,-1 3 1-16,3 3-2 15,4 4-3-15,3 5 0 16,5 4-1-16,5 7 1 0,4 3 0 16,3 6 0-16,-1 4 1 15,0-1-1-15,1 0 0 16,-1-3 0-16,0-4 0 16,-1-4 0-16,-6-4 1 15,-3-5-1-15,2-3 0 0,-2-4-1 16,0-2-11-16,1-4-20 15,4-3-29-15,4-3-98 16</inkml:trace>
  <inkml:trace contextRef="#ctx0" brushRef="#br0" timeOffset="25822.1585">19703 8251 739 0,'-13'0'55'16,"0"0"-43"-16,-4 1 29 15,-5-5-17-15,0 1-9 16,1-1-13-16,-3-1-1 16,1-1-20-16,5-1-57 15,2-3-195-15</inkml:trace>
  <inkml:trace contextRef="#ctx0" brushRef="#br0" timeOffset="26192.163">20185 7956 704 0,'-4'-8'22'0,"-14"-3"-26"16,-5 3 26-16,-4 2 3 15,-5 0-4-15,2 6-12 16,1 0-5-16,3 8-3 16,5 7-1-16,6 9 0 0,5 4 0 15,3 4 2-15,5 7 0 16,2 2-1-16,0 0-1 15,0 0 0-15,2-3 1 16,-2-4 0-16,0-5 0 16,0-4 4-16,-7-6-1 0,-2-2 0 15,-2-3-4-15,0-5 2 16,0-2-2-16,-1-4-21 16,4-3-37-16,3 0-120 15</inkml:trace>
  <inkml:trace contextRef="#ctx0" brushRef="#br0" timeOffset="26400.1582">20111 8210 810 0,'-9'0'13'16,"-2"-3"-5"-16,-6 0 22 15,-5-1-4-15,-2-2-18 16,-2 1-7-16,-1 0 1 0,0-1-11 16,6 0-41-16,0-3-108 15</inkml:trace>
  <inkml:trace contextRef="#ctx0" brushRef="#br0" timeOffset="26948.4356">20289 7714 763 0,'4'0'23'16,"2"-1"-10"-16,1 0 22 0,2 1 2 16,3-1-21-16,4 1-12 15,3 0-4-15,8 0 3 16,2 0-2-16,6 2 0 16,3 2-2-16,4 1 3 15,0-1-2-15,-1-1 0 0,-1 1 0 16,-7-1 1-16,-2 1-1 15,-8 2 0-15,-7 2 0 16,-7 2-1-16,-6 7-2 16,-3 4 1-16,-3 5-1 15,-14 6 2-15,-3 6 1 16,-2 3 0-16,-3 8 0 0,-1 3 1 16,2 5-1-16,2 1 0 15,2 2 0-15,0 2 0 16,2-2 0-16,1-1 0 15,1-6 0-15,0-2-1 16,3-6 2-16,-2-9-1 0,-1-7 0 16,-1-7 0-16,-3-5-2 15,-3-8 2-15,-3-3 1 16,-2-5 0-16,-3-1-8 16,-1 0-13-16,1-7-38 15,1-2-175-15</inkml:trace>
  <inkml:trace contextRef="#ctx0" brushRef="#br0" timeOffset="28948.4754">12936 9131 722 0,'1'0'33'0,"0"0"-20"15,-1 0 31-15,0 0 10 16,0 0-32-16,1-6-12 0,1-1 3 16,1-1-2-16,1-4-3 15,3-3-2-15,3-1-2 16,1-3-2-16,1-4 2 16,3-1-2-16,-1-3 0 15,0-1 0-15,0-1-1 0,-2 0-1 16,-2 1 0-16,-3 1 1 15,-2 2-5-15,-4 6-3 16,-1 3-1-16,0 3 0 16,-1 6-1-16,-6 4 0 15,0 3 0-15,0 0 5 0,-2 5 1 16,1 5 1-16,1 3-1 16,1 3 2-16,1 2-1 15,2 4 1-15,0 2 0 16,-1 1 0-16,-1 4 1 15,-1 0 1-15,-2 1 1 0,-1-2 1 16,-1 1 0-16,-2-2-3 16,-2-4 1-16,1-2-1 15,-1-4 0-15,1 0 2 16,2-6-1-16,4-2 2 16,2-4 1-16,2-2-2 0,3-3 2 15,0 0 3-15,2-2 5 16,4-5-9-16,3-4-2 15,2-3 1-15,2-3-2 16,2-3 0-16,2-3 0 16,2-2 0-16,1-1-7 15,2 2 0-15,1 1-1 0,-1 4 3 16,-2 3 2-16,-2 6 2 16,-3 3-2-16,-2 5 2 15,-3 2 0-15,-3 0-2 16,-1 5 0-16,-3 3-6 0,-3 3 0 15,0-1 0-15,-8 2 3 16,-4 0-1-16,-1-1-1 16,-5-1 6-16,1-1 2 15,0-1 1-15,1-2-1 16,1-1 1-16,5 0-1 16,2 0 1-16,3-1 1 0,3 1 0 15,2 2 1-15,0 0 1 16,0 3 0-16,6 3 3 15,0 2-2-15,1 2-1 16,2 1 1-16,-2 0 1 16,0 1-1-16,0-2-1 0,-2-2-2 15,1-2-1-15,-1-1 1 16,0-4 0-16,1-2-7 16,0-3-25-16,1-3-39 15,3 0-107-15</inkml:trace>
  <inkml:trace contextRef="#ctx0" brushRef="#br0" timeOffset="29370.5187">13192 9121 715 0,'1'0'56'15,"2"0"-20"-15,0 0 5 16,2 0-10-16,3 0-23 15,1 0-7-15,2-1 2 16,1-3-2-16,-1-2 2 0,0 0 0 16,1-1 0-16,-3-2-1 15,0-2 2-15,-2-1-2 16,-2-1-1-16,-3 0 0 16,-2 0-1-16,0 2-2 15,-10 3-2-15,-3 4-1 16,-3 4 3-16,-1 0 0 0,-1 7 0 15,1 7 0-15,3 1 1 16,3 4-1-16,4 0 1 16,6 1 1-16,1-1-1 15,6-2 2-15,6-2 0 16,3-3 1-16,4-2-1 0,-1-4 0 16,4-3 1-16,-1-1 0 15,0-2-1-15,0-2 0 16,-2-5-6-16,-2-2-10 15,-2-3-24-15,-5 2-40 16,-2-3-269-16</inkml:trace>
  <inkml:trace contextRef="#ctx0" brushRef="#br0" timeOffset="30225.5013">13493 9011 747 0,'0'-6'36'0,"0"2"3"0,1 0 11 16,0 2-16-16,0 2-20 16,-1 0-12-16,0 2-2 15,0 6-2-15,0 1 1 16,0 3 0-16,0 0 1 15,0 0 1-15,0 0 0 0,0-1-1 16,2-2 0-16,3-2 1 16,-1-1-2-16,3-1-2 15,0-3 0-15,3-2 2 16,0-1 1-16,1 1 0 16,0-7 0-16,0-2 2 0,0-2-2 15,-1-1 2-15,-2-1-1 16,0-1 0-16,-2 4 0 15,-2 3-1-15,-1 3-2 16,0 4 1-16,-3 4-7 16,0 10-6-16,0 6 11 0,0 6 2 15,0 6 1-15,0 4 0 16,0 1-2-16,-6 3 4 16,0-1-2-16,-2-3-2 15,-3-2 4-15,-2-4-4 16,-1-5 2-16,-2-3 0 0,-1-4 0 15,1-6 2-15,0-3-2 16,2-5 0-16,3-3 0 16,3-1 2-16,2-3-1 15,4-7 2-15,2-3 0 16,0-4 0-16,8-3-2 16,3-4 0-16,3-3-1 0,3-2-8 15,1 2-14-15,0 0-37 16,5 4-45-16,1 3-231 15</inkml:trace>
  <inkml:trace contextRef="#ctx0" brushRef="#br0" timeOffset="30447.5037">13798 9083 802 0,'0'-5'51'16,"0"0"-9"-16,3 1-3 16,4 0-19-16,4 1-16 15,3 0-5-15,2 2 1 16,1 1-4-16,0 0-25 0,-2 0-16 16,-5 4-42-16,-5 0-168 15</inkml:trace>
  <inkml:trace contextRef="#ctx0" brushRef="#br0" timeOffset="30645.4722">13822 9198 882 0,'0'0'12'0,"0"0"14"16,6-3-1-16,3-1-13 0,3-2-10 15,1 0-3-15,2 2-2 16,1-2-18-16,-2 1-28 16,3-1-54-16,-1 0-331 15</inkml:trace>
  <inkml:trace contextRef="#ctx0" brushRef="#br0" timeOffset="31365.81">14238 8910 695 0,'0'-4'50'0,"0"0"-2"15,0 0 5-15,0-2-11 16,6 1-24-16,2 0-11 16,0 0 0-16,4 0-3 15,2 2-2-15,-1 0-2 0,2 3 0 16,0 0-1-16,0 1 0 15,0 7 1-15,-3 2-2 16,-1 4 1-16,-4 4-3 16,-3 2 1-16,-4 4 0 15,0 3 2-15,-9 0-1 0,-4 0 2 16,-5-2-2-16,-4-3 1 16,-3-3-1-16,-3-4-7 15,-3-4 4-15,-2-4 4 16,1-3 1-16,0-4 0 15,4 0 1-15,2-4 1 0,8-6-2 16,2-2 1-16,7-2 2 16,5-3 1-16,4-2 4 15,1-2-1-15,10-3-2 16,4-1 0-16,5-2-5 16,4 1 0-16,2 3-2 0,3 2-1 15,-1 6-5-15,0 5-6 16,-3 6-4-16,-2 4-26 15,-5 0-31-15,-1 6-105 16</inkml:trace>
  <inkml:trace contextRef="#ctx0" brushRef="#br0" timeOffset="31651.7994">14466 9069 871 0,'2'0'10'15,"-2"0"28"-15,2 0-4 16,1 2-16-16,3 3-19 16,2 1-1-16,3 2 2 0,3 3-1 15,1 1 2-15,0 0-1 16,1 3 0-16,0-1-1 15,-2-2-11-15,0 0 0 16,-2-1-7-16,-4-4-13 16,-1-1-20-16,-4-4-37 0,-3-2-145 15</inkml:trace>
  <inkml:trace contextRef="#ctx0" brushRef="#br0" timeOffset="31885.7962">14631 9030 753 0,'0'2'55'0,"-5"8"-60"0,-4 2 37 16,-2 4 4 0,-3 4-14-16,-1 0-9 0,0 1-4 15,-2 0-4-15,2 1-3 16,0-2-2-16,1 0 2 15,0-2-1-15,3-1-11 16,0-3-24-16,3-3-34 16,3-4-111-16</inkml:trace>
  <inkml:trace contextRef="#ctx0" brushRef="#br0" timeOffset="32740.0016">14812 8843 272 0,'3'-3'432'16,"-1"-1"-395"-16,-1 2 28 16,-1 2-13-16,0 0-22 15,0 5-29-15,0 5-2 16,0 6 9-16,0 4 6 15,-1 2-4-15,-2 4-3 0,-1 1-4 16,1 0-1-16,-2 0-1 16,1-2-1-16,-1-2 1 15,0-2-1-15,-1-4 1 16,0-3 0-16,0-3-1 16,-1-5 3-16,1-2-2 0,1-4 0 15,1 0 4-15,2-4-2 16,2-7 1-16,0-2 0 15,1-3-3-15,7-4 1 16,3-3-1-16,3-3-1 16,2-3 1-16,2-2 0 0,0 1-1 15,-1-2 0 1,0 4 0-16,-1 2 0 0,-2 3 0 16,-3 4 1-16,-1 5-2 15,-2 4-1-15,-2 4 0 16,0 6-4-16,-1 0 1 15,1 9-1-15,1 6-2 0,-1 5 5 16,0 6 2-16,-1 5-1 16,1 2 2-16,-2 4 0 15,0-2 0-15,-1-2 0 16,-1-2-1-16,-1-6 1 16,0-4 0-16,-1-4 0 0,0-3 0 15,0-4 1-15,0-2-5 16,0-5-26-16,0-2-34 15,-2-1-64-15,0-2-550 16</inkml:trace>
  <inkml:trace contextRef="#ctx0" brushRef="#br0" timeOffset="32928.0057">14993 9026 759 0,'-12'0'22'16,"-4"0"22"-16,-2 0-18 16,-2 0-12-16,1 0-12 15,-1 1-2-15,3-1-27 16,4-3-70-16,3-2-511 16</inkml:trace>
  <inkml:trace contextRef="#ctx0" brushRef="#br0" timeOffset="33480.3352">15180 8842 771 0,'4'0'49'0,"-2"0"-48"16,-2 7 11-16,0 6 21 0,-4 4-4 15,-1 4-18-15,0 5-3 16,-2 1-3-16,2 1-3 16,0-1 1-16,1-1-3 15,-2-1 0-15,2-4 1 16,-1-3-1-16,0-3 0 0,0-4 1 16,1-2-1-16,0-4 1 15,0-5 1-15,2 0 2 16,0-1 1-16,2-7 1 15,0-4-2-15,0-2 2 16,3-6-2-16,4-3 0 16,2-5-2-16,3-3-2 0,1-3 1 15,3-2-1-15,1 0 1 16,3 1-1-16,-2 3 1 16,1 3-1-16,-1 6-4 15,-4 6-2-15,-1 6 2 0,-2 6 0 16,-1 5 0-16,-3 9-7 15,0 9 4-15,1 7 4 16,-1 6 0-16,-1 7 3 16,0 2 0-16,-1 2 0 15,1-1-1-15,-3-2 1 16,1-5 0-16,-1-5 0 0,0-5 0 16,-2-6 1-16,0-4-1 15,0-3 0-15,-1-3-2 16,0-5-28-16,0-3-40 15,-1 0-71-15</inkml:trace>
  <inkml:trace contextRef="#ctx0" brushRef="#br0" timeOffset="33674.3405">15393 9046 561 0,'-13'0'235'16,"-5"0"-227"-16,-6-3 32 16,-4-3-14-16,-4 1-11 15,0-1-14-15,0 0-2 0,4 0-30 16,4-1-92-16</inkml:trace>
  <inkml:trace contextRef="#ctx0" brushRef="#br0" timeOffset="34314.3483">15626 8980 539 0,'-7'1'209'0,"2"0"-201"16,2 0 40-16,2 0 1 0,0-1-20 15,1 0-20-15,1 1-1 16,9-1 6-16,4 0-6 16,4 0-5-16,7 0-3 15,4 0 5-15,7-1-1 16,4-1-1-16,5 0 1 15,4-1-3-15,0 0 1 0,-3 0 0 16,-5 0-1-16,-6 1-1 16,-8 0 1-16,-8 0-1 15,-6 0 0-15,-5 0-10 16,-5 1-6-16,-3 0-12 16,-5-4-34-16,-7-1-92 0</inkml:trace>
  <inkml:trace contextRef="#ctx0" brushRef="#br0" timeOffset="34628.3058">15989 8817 792 0,'4'0'54'15,"2"-2"-27"-15,-1 2 10 16,3 0-8-16,0 0-18 0,6 2-10 15,0 3 0-15,2 2-1 16,2 4 0-16,3 1 0 16,-1 5 0-16,-1 2-2 15,-2 4 2-15,-4 1-7 16,-6 1-1-16,-5 1 2 16,-2-3 1-16,-11-2 3 0,-5-2 1 15,-5-3 0-15,-4-4 2 16,-1-2-3-16,-1-2-7 15,-1-2-13-15,1-2-26 16,5-3-54-16,4-1-320 16</inkml:trace>
  <inkml:trace contextRef="#ctx0" brushRef="#br0" timeOffset="36823.0818">16545 9074 715 0,'-4'2'15'0,"3"-2"39"15,1 0-2-15,0 0 4 16,5 0-36-16,3-7-17 16,2-1 3-16,4-3 4 15,0-3-2-15,3-3-4 16,2-3-1-16,2-2 0 0,2-4-2 15,0-2 1-15,0-3-1 16,1-3-1-16,-3-2 1 16,-2 0-1-16,-4 1-6 15,-1 5-2-15,-4 4 1 16,-3 6 0-16,-4 9 3 0,-3 6 2 16,0 5-3-16,-6 6-3 15,-6 11 4-15,-1 6 3 16,-3 5-1-16,-2 6 1 15,3 3 1-15,0 0 0 16,1 1 0-16,3 0 0 0,0-1-1 16,1-2 1-16,2-2 0 15,1-4 0-15,1-2 0 16,2-3 0-16,2-6 1 16,2-2-1-16,0-5 0 15,1-3 0-15,8-4 1 0,2-4-1 16,3 0 1-16,4-3 1 15,2-7-1-15,1-3 1 16,1-2-2-16,0-3 2 16,1-4-1-16,-2 0 0 15,-3-1-1-15,-3 3 1 0,-5 4-3 16,-3 3 2-16,-5 8-1 16,-2 5 0-16,-1 2-5 15,-7 9 4-15,-2 4 5 16,0 2-2-16,-1 1 6 15,1-1 0-15,2 1-3 16,3-4-1-16,2-1-3 0,1-2 0 16,2-2 2-16,0-3-1 15,0-3 1-15,6-2 0 16,4-1 0-16,2 0 0 16,3-3-1-16,3-4-3 0,2-1 1 15,1-4 1-15,1-2 0 16,0-2 2-16,-2-4-1 15,-3-2-2-15,-2-3 0 16,-5 0-1-16,-5 1-4 16,-5 4 2-16,0 2 0 15,-10 5 0-15,-4 5 0 0,-2 4 1 16,-3 1 2-16,2 3-1 16,1 0 2-16,2 4 0 15,3 5 0-15,3-1 0 16,3 3 0-16,4-1 0 15,1-1 0-15,0-1 0 0,4-2 0 16,4-2 0-16,2-1 0 16,0-3 0-16,2 0 2 15,0 0-2-15,1 0 2 16,1-6-1-16,0 0 1 16,0-1-2-16,1 0 0 15,-1 1 1-15,-3 0 0 0,0 1-1 16,-5 2 0-16,-2 2 0 15,-3 1-2-15,-1 0-2 16,0 6-3-16,-6 4 5 16,-2 4 1-16,0 1 2 15,-1 2 3-15,1 0 0 0,3 0 0 16,0-1-1-16,4-2-3 16,1-1 1-16,0-3 0 15,0-1-1-15,4-2 1 16,3-3 0-16,4-2 1 15,0-1-5-15,2-1-2 0,4 0-3 16,0-3-1-16,2-4 3 16,-1-3 6-16,0-3 1 15,0-4 1-15,-1-3-2 16,-3-3 0-16,-2-2 1 16,-4 0-1-16,-6 2-3 0,-2 3 1 15,-3 4-2-15,-8 4-1 16,-4 5 2-16,1 4 2 15,0 3 0-15,-1 0 0 16,3 4-1-16,3 7 1 16,2 1 0-16,5 1 0 0,2 1 1 15,0-1 0-15,3-2-1 16,5-1 1-16,2-4 0 16,3-1-1-16,1-3 1 15,3-2 1-15,1 0 1 16,3 0 2-16,2-6 3 0,-1-1 0 15,3-2 0-15,-2-2-2 16,-2-3 0-16,0-2-2 16,1-3 1-16,-2-4 0 15,0-4 0-15,-2-3-3 16,0-4-1-16,-5-1 0 0,-2 1-1 16,-5 2 0-16,-4 6-3 15,-2 6 0-15,0 6 1 16,-4 7 0-16,-6 6 0 15,0 1-2-15,-2 7 3 16,-1 7 1-16,-2 5 0 0,1 5-1 16,1 4 1-16,3 3 1 15,-2 0 0-15,4 2-1 16,1 1 1-16,2 1 0 16,1 0-1-16,0 0 1 15,1 0-1-15,-1-1 1 0,-1-3 1 16,-1-2-2-16,-3-5 2 15,-1-2-1-15,-3-6 1 16,-1-1-1-16,-2-7 0 16,0-1 1-16,2-4 0 15,1-2 1-15,5-1-2 0,3 0 2 16,3-6 1-16,2-2 0 16,0-3-2-16,9 0 1 15,3-4-2-15,6-1 0 16,4-3 0-16,3-1 0 15,3-4 0-15,4 1 0 16,0-2-1-16,0 1 0 16,1 4-2-16,-4 2-1 0,-2 4 2 15,-5 5-1-15,-3 5 2 16,-5 4-4-16,-4 0 2 16,-5 6-2-16,-2 3 1 15,-3 6-2-15,0 0 3 0,-10 1 0 16,-5 1 3-16,-1-1-3 15,-2-1-11-15,-2-4-2 16,-1-2 2-16,2-4 1 16,0-3 3-16,2-2 6 15,2 0 5-15,3-1 0 16,4-4-1-16,2-1 2 0,2 1 0 16,4 0 0-16,0 2 0 15,1 1 2-15,5 2 0 16,1 0-3-16,0 4-1 15,0 6 2-15,1 3 1 0,-1 3-1 16,-1 1 1-16,-1 1 2 16,2 0 5-16,0 0-4 15,0 1-2-15,1-2-2 16,4-2 0-16,0-1 0 16,0-3-15-16,0-3-37 0,2-4-137 15</inkml:trace>
  <inkml:trace contextRef="#ctx0" brushRef="#br0" timeOffset="37863.3619">17661 8941 797 0,'0'0'33'0,"0"2"-35"0,0 6 9 16,0 2 17-16,0 3-10 16,1 2-11-16,0-2-3 15,1 1 2-15,0-1-3 16,1-1 2-16,-1-4 0 16,2-1 0-16,0-1 0 0,2-3 0 15,1-2 2-15,3-1-2 16,1 0 0-16,2-1-2 15,2-6 1-15,0-2-1 16,2-3-1-16,-1-3 4 16,1 0-2-16,-1-5 2 0,-2 0-2 15,-2 1 0-15,-3 2 0 16,-3 4 0-16,-2 4 0 16,-3 3-3-16,-1 6 0 15,0 0-3-15,-4 3 2 16,-1 6 2-16,-1 3 2 0,1 2 0 15,2 1 0-15,1 0 1 16,2-2-1-16,0-1 1 16,0-1-1-16,2-3 0 15,3-2 0-15,0-1 0 16,2-3 1-16,2-1 0 0,0-1 0 16,1 0-1-16,2-2 0 15,-1-4 1-15,2-3-1 16,1-2 0-16,-1-1 1 15,1-3-1-15,1-1 2 16,-2 1-2-16,-3 0 0 0,-1 3 0 16,-3 3 0-1,-3 4 0-15,-2 3-1 0,-1 2-2 16,0 5-5-16,-7 9 4 16,-1 6 4-16,-1 5 1 15,0 4-1-15,-1 4 0 16,0 3 0-16,-1 1 1 15,1 0-1-15,-1 1-1 0,-1-1 3 16,1-1 0-16,-1-2-1 16,-1-2 1-16,2-2-1 15,0-4 0-15,0-4 0 16,0-5-1-16,-1-5 1 0,3-4 0 16,0-5 0-16,3-3 1 15,1 0 2-15,4-10 0 16,1-1 2-16,0-5 6 15,6-4-2-15,4-5-3 16,5-4-4-16,1-6 0 0,3-3-1 16,3-4-1-16,2-2-1 15,2 1 0-15,3-1 1 16,0 4-1-16,-1 4 1 16,0 4-1-16,-2 6 0 15,-4 6-1-15,-2 7-3 0,-5 5 3 16,-4 6-3-16,-2 2-1 15,-3 1-1-15,-2 10 0 16,-3 2 3-16,-1 5 0 16,0 3 3-16,0 0 0 15,-9 1-1-15,-1-2 0 0,-2-5 1 16,-4-4-1-16,-2-4 0 16,-2-5 2-16,-2-1 0 15,-1-1 1-15,0-6-2 16,1-3-1-16,4-1-36 15,1-1-45-15,6-4-194 16</inkml:trace>
  <inkml:trace contextRef="#ctx0" brushRef="#br0" timeOffset="38675.2378">18755 8761 689 0,'10'-4'42'0,"-4"0"13"16,-2 1-6-16,-4 2-8 16,0 0-21-16,0-1-11 15,-10 1-5-15,-4-1 1 0,-1 0-1 16,-6 0-1-16,-2 0 1 16,-2 0 0-16,1 0-1 15,1 2-1-15,2 0-1 16,3 0 1-16,4 4 0 15,2 2-2-15,5 2 0 0,3 2 0 16,1 1 0-16,0 1 1 16,-1 3 0-16,1 3 1 15,-1 2 1-15,-2 5 0 16,-2 2-2-16,1 4 1 16,-3 4 1-16,2 1-1 0,-1 2-1 15,2 2 1-15,0 1-1 16,2 0-1-16,0 0 1 15,1-1-1-15,1-2 1 16,0-3 0-16,1-6-1 16,2-4 0-16,0-7 1 0,0-2-1 15,4-5 1-15,2-4 1 16,2-2-1-16,3-2 2 16,2-3 2-16,1 0 2 15,5 0-5-15,4-2 0 16,4-3-2-16,5 0 2 0,2-2-2 15,-3 2 0-15,-1 0 0 16,-5 1 0-16,-8 0 0 16,-4 2-3-16,-8 0-6 15,-5 0-5-15,-1-1-22 16,-10-1-57-16,-4-6-132 16</inkml:trace>
  <inkml:trace contextRef="#ctx0" brushRef="#br0" timeOffset="39195.2295">18806 8902 858 0,'9'-2'4'0,"-1"2"5"16,2 0 5-16,1 0 4 15,0 6-16-15,1 0-2 16,1 2 0-16,1 2-1 0,2 0 1 16,-3 1-2-16,0 2-4 15,-3 2 4-15,-4 0 0 16,-5 2-2-16,-1 2 0 15,-6 0 0-15,-9 0 2 16,-4-1 2-16,-3 0 0 16,-5-2 1-16,0-2-1 0,0-5 1 15,-1-1-1-15,-1-5 2 16,0-3-2-16,2 0 1 16,1-3 0-16,2-7 0 15,4-1 2-15,5-4-2 16,2-2 2-16,6-1 4 0,5-3 2 15,2-1-1-15,6-2 0 16,9 0-4-16,6-1-3 16,5 1-1-16,2 3 0 15,2 4-3-15,-3 5-4 16,-1 4-2-16,-3 7-6 16,-2 1-19-16,-4 4-27 0,-2 4-84 15</inkml:trace>
  <inkml:trace contextRef="#ctx0" brushRef="#br0" timeOffset="39487.9247">19047 9009 782 0,'7'0'83'16,"6"6"-86"-16,3 3 9 16,2 2 7-16,1 4 5 0,1 2-14 15,-3 0-3 1,-2 0 0-16,-2-1 0 0,1 0-1 16,-6-4 0-16,-2 0 0 15,0-4-4-15,-3-2-13 16,-3-2-10-16,0-3-21 15,0-1-29-15,0 0-101 0</inkml:trace>
  <inkml:trace contextRef="#ctx0" brushRef="#br0" timeOffset="39751.4314">19234 9022 796 0,'0'0'33'16,"0"0"4"-16,0 3-25 16,-7 8 2-16,-1 2 0 15,-4 5 2-15,-3 3-6 16,1 1-6-16,-1 1 1 0,0-2-3 16,-1 0-1-16,-1-1 0 15,1-3 0-15,-1-2 0 16,0-3-3-16,1-2-11 0,4-2-15 15,2-3-29 1,5-3-43-16,5-2-271 0</inkml:trace>
  <inkml:trace contextRef="#ctx0" brushRef="#br0" timeOffset="40329.6053">19496 8897 462 0,'-4'3'88'16,"4"2"23"-16,0-3-33 15,0-1-10-15,0 0-14 16,0 0-12-16,0-1-6 16,0 1-14-16,4 0-9 0,-1 0-4 15,2 1-6-15,1 1-2 16,0 1-1-16,-2 1-1 15,0 1 0-15,2 1 1 16,-2 0-1-16,2-1 1 0,1 1 1 16,0 0-1-1,3-1 0-15,2 1-1 0,2 1 0 16,2 1-1-16,-1 1 2 16,0 0-1-16,-3 2 2 15,1 1-2-15,-6 2-1 16,-2 1 1-16,-5 1-1 15,0 1 0-15,-5 0 2 0,-5-1-1 16,-4-1 1-16,-2-2 2 16,-1-4 0-16,-2-1-2 15,-2-5 2-15,1-1-1 16,-1-3 0-16,1 0-6 16,2-7-22-16,8-2-32 0,0-5-56 15,7 0-361-15</inkml:trace>
  <inkml:trace contextRef="#ctx0" brushRef="#br0" timeOffset="40585.9478">19609 8893 773 0,'2'-4'60'0,"1"-2"-5"0,1 1-5 16,1-1-22-16,2 1-13 15,1-1-8-15,5-1-4 16,4-1 0-16,0 0-2 16,4-1 0-16,1 1-1 15,0-1 0-15,-1 3-1 16,0-1-2-16,-2 1-7 0,-2 4-3 16,-3 2-7-16,-2 0-21 15,-3 0-46-15,-1 5-121 16</inkml:trace>
  <inkml:trace contextRef="#ctx0" brushRef="#br0" timeOffset="41062.0295">19980 8884 871 0,'2'1'23'16,"-2"-1"7"-16,0 4-11 16,0 0-8-16,-6 3-8 15,-2 1-1-15,1 3 0 16,-3 0-1-16,1 0-1 0,-1 2 0 16,-1-1 0-16,1 0-3 15,0-1-8-15,3-2 0 16,1-2-1-16,3-1 5 15,3-3 6-15,0-1 1 0,3 1 2 16,7-1 1-16,5-1-3 16,2 2 0-16,3 0 2 15,0 1-2-15,0 0 0 16,-1 1 2-16,-2 2 0 16,-4 1-1-16,-1 3 1 15,-3 1-1-15,-4 2-3 16,-4 3 2-16,-1 0-1 0,-4 1 0 15,-6-1 1-15,-3-2 1 16,-3-3-1-16,-1-2 1 16,-2-4 2-16,-2-3-1 15,-1-3 0-15,1 1 0 16,0-2-7-16,3-8-38 0,5-1-70 16,3-1-401-16</inkml:trace>
  <inkml:trace contextRef="#ctx0" brushRef="#br0" timeOffset="41290.1175">20075 8892 848 0,'14'-3'36'0,"3"-1"1"15,-2 1-4-15,2 1-11 16,1 0-11-16,1 1-7 15,1-1-4-15,0 0 2 16,-1 0-2-16,1 0 0 16,-4-1-3-16,-1 1-12 0,-4-3-20 15,-2-2-29 1,-2-1-68-16</inkml:trace>
  <inkml:trace contextRef="#ctx0" brushRef="#br0" timeOffset="41824.3695">20319 8740 835 0,'8'0'19'0,"0"-1"20"16,1-1-17-16,1 0-8 0,3-1-10 15,-1 3-3-15,1 0-1 16,4 0 0-16,-2 0 1 15,2 0-1-15,3 0-1 16,-2 0 2-16,1 1-1 0,-1 2-1 16,0-1 1-16,-2 0 0 15,-2 1-1-15,-1 0 1 16,-3 0-1-16,-2 0 1 16,-2 1 0-16,-2 0-2 15,-3 0 1-15,-1 1-1 16,0 0 0-16,1 3 1 0,-2 1 1 15,-4 4-2-15,-1 4 1 16,-2 4 1-16,1 6 3 16,-2 6-2-16,0 5 0 15,-1 3 0-15,0 6 0 16,0 2 0-16,0 2-1 0,1 0 0 16,-1 0 0-16,5-5 0 15,-2-4 1-15,1-4-2 16,0-7 2-16,-2-6-1 15,-2-5 0-15,-1-6-1 16,-6-3 2-16,-2-6 1 0,-6-2 0 16,-3-3 0-16,-4 0 0 15,-3-9 0-15,-4-2 0 16,0-1-1-16,1 1 0 16,3-1-24-16,8 1-63 15,8 1-338-15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CDD6-C972-5941-B251-6204D034025E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A5-755D-B344-865D-C5236C633466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ADF-E228-8647-A2DE-969CC13CCE45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FE5D-3E3D-7A4B-9607-3938984114EA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73B4-FD49-CF47-B2C7-0294D9AA2E48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1EA3-7D34-E24C-B111-3515F3493CEB}" type="datetime1">
              <a:rPr lang="en-IN" smtClean="0"/>
              <a:t>13-11-2018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009-7951-6340-9516-E78EEDF7D38A}" type="datetime1">
              <a:rPr lang="en-IN" smtClean="0"/>
              <a:t>13-11-2018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CDF1-53DE-2E46-AD47-9EC30415E03E}" type="datetime1">
              <a:rPr lang="en-IN" smtClean="0"/>
              <a:t>13-11-2018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5EB7-8134-3345-8563-5E8422D9DF93}" type="datetime1">
              <a:rPr lang="en-IN" smtClean="0"/>
              <a:t>13-11-2018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B09F-CAF4-3F4D-8A70-9BDAEDD9F767}" type="datetime1">
              <a:rPr lang="en-IN" smtClean="0"/>
              <a:t>13-11-2018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0081-9352-2348-85D5-60EA03FAF750}" type="datetime1">
              <a:rPr lang="en-IN" smtClean="0"/>
              <a:t>13-11-2018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B253-D2E5-7244-A928-C1D8F6727E90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510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22.jpe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2875"/>
            <a:ext cx="8229600" cy="857250"/>
          </a:xfrm>
        </p:spPr>
        <p:txBody>
          <a:bodyPr/>
          <a:lstStyle/>
          <a:p>
            <a:r>
              <a:rPr lang="en-US" dirty="0" smtClean="0"/>
              <a:t>Micro-architectural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0863" y="3158482"/>
            <a:ext cx="219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Chester Rebeiro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IIT Madras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76690" y="1363437"/>
            <a:ext cx="897736" cy="496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69704" y="327801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3469703" y="3278018"/>
            <a:ext cx="1053907" cy="222914"/>
          </a:xfrm>
          <a:prstGeom prst="rect">
            <a:avLst/>
          </a:prstGeom>
          <a:solidFill>
            <a:srgbClr val="008000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882317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469703" y="36006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676010" y="359496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882317" y="3617635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7088624" y="358767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613093" y="3295001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26130" y="3562888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Set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2991" y="2074152"/>
            <a:ext cx="1313846" cy="1200329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(bit == 1)</a:t>
            </a:r>
            <a:br>
              <a:rPr lang="en-US" dirty="0" smtClean="0"/>
            </a:br>
            <a:r>
              <a:rPr lang="en-US" dirty="0" smtClean="0"/>
              <a:t>     load A</a:t>
            </a:r>
            <a:r>
              <a:rPr lang="en-US" baseline="-25000" dirty="0" smtClean="0"/>
              <a:t>P1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load B</a:t>
            </a:r>
            <a:r>
              <a:rPr lang="en-US" baseline="-25000" dirty="0" smtClean="0"/>
              <a:t>P1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437913" y="1860146"/>
            <a:ext cx="182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 A &gt; time B</a:t>
            </a:r>
          </a:p>
          <a:p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4711891" y="788272"/>
            <a:ext cx="2224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while(1){</a:t>
            </a:r>
          </a:p>
          <a:p>
            <a:r>
              <a:rPr lang="en-US" dirty="0"/>
              <a:t> </a:t>
            </a:r>
            <a:r>
              <a:rPr lang="en-US" dirty="0" smtClean="0"/>
              <a:t>  load A1</a:t>
            </a:r>
            <a:r>
              <a:rPr lang="en-US" baseline="-25000" dirty="0" smtClean="0"/>
              <a:t>p2</a:t>
            </a:r>
            <a:r>
              <a:rPr lang="en-US" dirty="0" smtClean="0"/>
              <a:t>; load A2</a:t>
            </a:r>
            <a:r>
              <a:rPr lang="en-US" baseline="-25000" dirty="0" smtClean="0"/>
              <a:t>p2</a:t>
            </a:r>
          </a:p>
          <a:p>
            <a:r>
              <a:rPr lang="en-US" dirty="0"/>
              <a:t> </a:t>
            </a:r>
            <a:r>
              <a:rPr lang="en-US" dirty="0" smtClean="0"/>
              <a:t>  load A3</a:t>
            </a:r>
            <a:r>
              <a:rPr lang="en-US" baseline="-25000" dirty="0" smtClean="0"/>
              <a:t>p2</a:t>
            </a:r>
            <a:r>
              <a:rPr lang="en-US" dirty="0" smtClean="0"/>
              <a:t>; load A4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B1</a:t>
            </a:r>
            <a:r>
              <a:rPr lang="en-US" baseline="-25000" dirty="0"/>
              <a:t>p2</a:t>
            </a:r>
            <a:r>
              <a:rPr lang="en-US" dirty="0" smtClean="0"/>
              <a:t>; load B2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B3</a:t>
            </a:r>
            <a:r>
              <a:rPr lang="en-US" baseline="-25000" dirty="0"/>
              <a:t>p2</a:t>
            </a:r>
            <a:r>
              <a:rPr lang="en-US" dirty="0" smtClean="0"/>
              <a:t>; load B4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2849502" y="856553"/>
            <a:ext cx="3981813" cy="1377132"/>
            <a:chOff x="2849501" y="1057803"/>
            <a:chExt cx="3981813" cy="1836175"/>
          </a:xfrm>
        </p:grpSpPr>
        <p:pic>
          <p:nvPicPr>
            <p:cNvPr id="83" name="Picture 82" descr="SP00289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01" y="1057803"/>
              <a:ext cx="1100087" cy="1520228"/>
            </a:xfrm>
            <a:prstGeom prst="rect">
              <a:avLst/>
            </a:prstGeom>
          </p:spPr>
        </p:pic>
        <p:sp>
          <p:nvSpPr>
            <p:cNvPr id="84" name="Rectangle 83"/>
            <p:cNvSpPr/>
            <p:nvPr/>
          </p:nvSpPr>
          <p:spPr>
            <a:xfrm>
              <a:off x="4831596" y="1456596"/>
              <a:ext cx="1999282" cy="75915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32032" y="2204476"/>
              <a:ext cx="1999282" cy="6895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3949588" y="1985499"/>
              <a:ext cx="8824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5" idx="1"/>
            </p:cNvCxnSpPr>
            <p:nvPr/>
          </p:nvCxnSpPr>
          <p:spPr>
            <a:xfrm>
              <a:off x="3949588" y="1970899"/>
              <a:ext cx="882444" cy="578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2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76690" y="1363437"/>
            <a:ext cx="897736" cy="496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69704" y="327801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solidFill>
            <a:srgbClr val="008000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882317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469703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676010" y="359496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882317" y="3617635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7088624" y="358767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613093" y="3295001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26130" y="3562888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Set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2991" y="2074152"/>
            <a:ext cx="1313846" cy="1200329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(bit == 1)</a:t>
            </a:r>
            <a:br>
              <a:rPr lang="en-US" dirty="0" smtClean="0"/>
            </a:br>
            <a:r>
              <a:rPr lang="en-US" dirty="0" smtClean="0"/>
              <a:t>     load A</a:t>
            </a:r>
            <a:r>
              <a:rPr lang="en-US" baseline="-25000" dirty="0" smtClean="0"/>
              <a:t>P1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load B</a:t>
            </a:r>
            <a:r>
              <a:rPr lang="en-US" baseline="-25000" dirty="0" smtClean="0"/>
              <a:t>P1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437913" y="1860146"/>
            <a:ext cx="182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 A &lt; time B</a:t>
            </a:r>
          </a:p>
          <a:p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711891" y="788272"/>
            <a:ext cx="2224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while(1){</a:t>
            </a:r>
          </a:p>
          <a:p>
            <a:r>
              <a:rPr lang="en-US" dirty="0"/>
              <a:t> </a:t>
            </a:r>
            <a:r>
              <a:rPr lang="en-US" dirty="0" smtClean="0"/>
              <a:t>  load A1</a:t>
            </a:r>
            <a:r>
              <a:rPr lang="en-US" baseline="-25000" dirty="0" smtClean="0"/>
              <a:t>p2</a:t>
            </a:r>
            <a:r>
              <a:rPr lang="en-US" dirty="0" smtClean="0"/>
              <a:t>; load A2</a:t>
            </a:r>
            <a:r>
              <a:rPr lang="en-US" baseline="-25000" dirty="0" smtClean="0"/>
              <a:t>p2</a:t>
            </a:r>
          </a:p>
          <a:p>
            <a:r>
              <a:rPr lang="en-US" dirty="0"/>
              <a:t> </a:t>
            </a:r>
            <a:r>
              <a:rPr lang="en-US" dirty="0" smtClean="0"/>
              <a:t>  load A3</a:t>
            </a:r>
            <a:r>
              <a:rPr lang="en-US" baseline="-25000" dirty="0" smtClean="0"/>
              <a:t>p2</a:t>
            </a:r>
            <a:r>
              <a:rPr lang="en-US" dirty="0" smtClean="0"/>
              <a:t>; load A4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B1</a:t>
            </a:r>
            <a:r>
              <a:rPr lang="en-US" baseline="-25000" dirty="0"/>
              <a:t>p2</a:t>
            </a:r>
            <a:r>
              <a:rPr lang="en-US" dirty="0" smtClean="0"/>
              <a:t>; load B2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B3</a:t>
            </a:r>
            <a:r>
              <a:rPr lang="en-US" baseline="-25000" dirty="0"/>
              <a:t>p2</a:t>
            </a:r>
            <a:r>
              <a:rPr lang="en-US" dirty="0" smtClean="0"/>
              <a:t>; load B4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849502" y="856553"/>
            <a:ext cx="3981813" cy="1377132"/>
            <a:chOff x="2849501" y="1057803"/>
            <a:chExt cx="3981813" cy="1836175"/>
          </a:xfrm>
        </p:grpSpPr>
        <p:pic>
          <p:nvPicPr>
            <p:cNvPr id="74" name="Picture 73" descr="SP00289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01" y="1057803"/>
              <a:ext cx="1100087" cy="1520228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4831596" y="1456596"/>
              <a:ext cx="1999282" cy="75915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832032" y="2204476"/>
              <a:ext cx="1999282" cy="6895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3949588" y="1985499"/>
              <a:ext cx="8824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8" idx="1"/>
            </p:cNvCxnSpPr>
            <p:nvPr/>
          </p:nvCxnSpPr>
          <p:spPr>
            <a:xfrm>
              <a:off x="3949588" y="1970899"/>
              <a:ext cx="882444" cy="578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7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76690" y="1363437"/>
            <a:ext cx="897736" cy="496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69704" y="327801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solidFill>
            <a:srgbClr val="008000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882317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469703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676010" y="359496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882317" y="3617635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7088624" y="358767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711891" y="788272"/>
            <a:ext cx="2224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while(1){</a:t>
            </a:r>
          </a:p>
          <a:p>
            <a:r>
              <a:rPr lang="en-US" dirty="0"/>
              <a:t> </a:t>
            </a:r>
            <a:r>
              <a:rPr lang="en-US" dirty="0" smtClean="0"/>
              <a:t>  load A1</a:t>
            </a:r>
            <a:r>
              <a:rPr lang="en-US" baseline="-25000" dirty="0" smtClean="0"/>
              <a:t>p2</a:t>
            </a:r>
            <a:r>
              <a:rPr lang="en-US" dirty="0" smtClean="0"/>
              <a:t>; load A2</a:t>
            </a:r>
            <a:r>
              <a:rPr lang="en-US" baseline="-25000" dirty="0" smtClean="0"/>
              <a:t>p2</a:t>
            </a:r>
          </a:p>
          <a:p>
            <a:r>
              <a:rPr lang="en-US" dirty="0"/>
              <a:t> </a:t>
            </a:r>
            <a:r>
              <a:rPr lang="en-US" dirty="0" smtClean="0"/>
              <a:t>  load A3</a:t>
            </a:r>
            <a:r>
              <a:rPr lang="en-US" baseline="-25000" dirty="0" smtClean="0"/>
              <a:t>p2</a:t>
            </a:r>
            <a:r>
              <a:rPr lang="en-US" dirty="0" smtClean="0"/>
              <a:t>; load A4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B1</a:t>
            </a:r>
            <a:r>
              <a:rPr lang="en-US" baseline="-25000" dirty="0"/>
              <a:t>p2</a:t>
            </a:r>
            <a:r>
              <a:rPr lang="en-US" dirty="0" smtClean="0"/>
              <a:t>; load B2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B3</a:t>
            </a:r>
            <a:r>
              <a:rPr lang="en-US" baseline="-25000" dirty="0"/>
              <a:t>p2</a:t>
            </a:r>
            <a:r>
              <a:rPr lang="en-US" dirty="0" smtClean="0"/>
              <a:t>; load B4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-1" y="2729778"/>
            <a:ext cx="3469703" cy="2031325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bit = message</a:t>
            </a:r>
          </a:p>
          <a:p>
            <a:r>
              <a:rPr lang="en-US" dirty="0" smtClean="0"/>
              <a:t>while(bit[</a:t>
            </a:r>
            <a:r>
              <a:rPr lang="en-US" dirty="0" err="1" smtClean="0"/>
              <a:t>i</a:t>
            </a:r>
            <a:r>
              <a:rPr lang="en-US" dirty="0" smtClean="0"/>
              <a:t>] != ‘\0’)</a:t>
            </a:r>
          </a:p>
          <a:p>
            <a:r>
              <a:rPr lang="en-US" dirty="0"/>
              <a:t> </a:t>
            </a:r>
            <a:r>
              <a:rPr lang="en-US" dirty="0" smtClean="0"/>
              <a:t>    for(some number of iterations)</a:t>
            </a:r>
          </a:p>
          <a:p>
            <a:r>
              <a:rPr lang="en-US" dirty="0" smtClean="0"/>
              <a:t>        If (bit[</a:t>
            </a:r>
            <a:r>
              <a:rPr lang="en-US" dirty="0" err="1" smtClean="0"/>
              <a:t>i</a:t>
            </a:r>
            <a:r>
              <a:rPr lang="en-US" dirty="0" smtClean="0"/>
              <a:t>] == 1)</a:t>
            </a:r>
            <a:br>
              <a:rPr lang="en-US" dirty="0" smtClean="0"/>
            </a:br>
            <a:r>
              <a:rPr lang="en-US" dirty="0" smtClean="0"/>
              <a:t>           load A</a:t>
            </a:r>
            <a:r>
              <a:rPr lang="en-US" baseline="-25000" dirty="0" smtClean="0"/>
              <a:t>P1</a:t>
            </a:r>
          </a:p>
          <a:p>
            <a:r>
              <a:rPr lang="en-US" dirty="0" smtClean="0"/>
              <a:t>       else</a:t>
            </a:r>
          </a:p>
          <a:p>
            <a:r>
              <a:rPr lang="en-US" dirty="0"/>
              <a:t> </a:t>
            </a:r>
            <a:r>
              <a:rPr lang="en-US" dirty="0" smtClean="0"/>
              <a:t>         load B</a:t>
            </a:r>
            <a:r>
              <a:rPr lang="en-US" baseline="-25000" dirty="0" smtClean="0"/>
              <a:t>P1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437913" y="1860146"/>
            <a:ext cx="182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 A &lt; time B</a:t>
            </a:r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849502" y="856553"/>
            <a:ext cx="3981813" cy="1377132"/>
            <a:chOff x="2849501" y="1057803"/>
            <a:chExt cx="3981813" cy="1836175"/>
          </a:xfrm>
        </p:grpSpPr>
        <p:pic>
          <p:nvPicPr>
            <p:cNvPr id="69" name="Picture 68" descr="SP00289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01" y="1057803"/>
              <a:ext cx="1100087" cy="1520228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4831596" y="1456596"/>
              <a:ext cx="1999282" cy="75915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32032" y="2204476"/>
              <a:ext cx="1999282" cy="6895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949588" y="1985499"/>
              <a:ext cx="8824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1" idx="1"/>
            </p:cNvCxnSpPr>
            <p:nvPr/>
          </p:nvCxnSpPr>
          <p:spPr>
            <a:xfrm>
              <a:off x="3949588" y="1970899"/>
              <a:ext cx="882444" cy="578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6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Identifying: Not easy because simple things like the existence of a file, time, etc. could be a source for a covert channel.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Quantification: communication rate (bps)</a:t>
            </a:r>
          </a:p>
          <a:p>
            <a:endParaRPr lang="en-US" sz="2000" dirty="0" smtClean="0"/>
          </a:p>
          <a:p>
            <a:r>
              <a:rPr lang="en-US" sz="2000" dirty="0" smtClean="0"/>
              <a:t>Elimination: Careful design, separation, characteristics of operation (</a:t>
            </a:r>
            <a:r>
              <a:rPr lang="en-US" sz="2000" dirty="0" err="1" smtClean="0"/>
              <a:t>eg</a:t>
            </a:r>
            <a:r>
              <a:rPr lang="en-US" sz="2000" dirty="0" smtClean="0"/>
              <a:t>. rate of  opening / closing a file)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2875"/>
            <a:ext cx="8229600" cy="857250"/>
          </a:xfrm>
        </p:spPr>
        <p:txBody>
          <a:bodyPr/>
          <a:lstStyle/>
          <a:p>
            <a:r>
              <a:rPr lang="en-US" dirty="0" err="1" smtClean="0"/>
              <a:t>Flush+Reload</a:t>
            </a:r>
            <a:r>
              <a:rPr lang="en-US" dirty="0" smtClean="0"/>
              <a:t>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0863" y="3158482"/>
            <a:ext cx="219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Chester Rebeiro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IIT Madras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00151"/>
            <a:ext cx="2554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(fork() &gt; 0){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1F497D"/>
                </a:solidFill>
                <a:latin typeface="Courier New"/>
                <a:cs typeface="Courier New"/>
              </a:rPr>
              <a:t>// in parent process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 else{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/>
                <a:cs typeface="Courier New"/>
              </a:rPr>
              <a:t>// in child process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13" y="1042242"/>
            <a:ext cx="2420269" cy="312886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6404" y="2627669"/>
            <a:ext cx="6186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created is an exact replica of the parent process.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Page tables of the parent duplicated in the child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New pages created only when parent (or child) modifies data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Postpone copying of pages as much as possible, thus</a:t>
            </a:r>
            <a:br>
              <a:rPr lang="en-US" dirty="0" smtClean="0"/>
            </a:br>
            <a:r>
              <a:rPr lang="en-US" dirty="0" smtClean="0"/>
              <a:t>optimizing performance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Thus, common code sections (like libraries) would be </a:t>
            </a:r>
            <a:br>
              <a:rPr lang="en-US" dirty="0" smtClean="0"/>
            </a:br>
            <a:r>
              <a:rPr lang="en-US" dirty="0" smtClean="0"/>
              <a:t>shared across processes.</a:t>
            </a:r>
            <a:endParaRPr lang="en-US" dirty="0"/>
          </a:p>
          <a:p>
            <a:pPr lvl="1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47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451" y="3654400"/>
            <a:ext cx="1800756" cy="738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b="1" dirty="0" err="1" smtClean="0">
                <a:latin typeface="Courier New"/>
                <a:cs typeface="Courier New"/>
              </a:rPr>
              <a:t>SSLEncryption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: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36917" y="1081185"/>
            <a:ext cx="419811" cy="3778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6728" y="89651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07715" y="1611474"/>
            <a:ext cx="419811" cy="3778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39265" y="1611474"/>
            <a:ext cx="419811" cy="3778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61949" y="2426606"/>
            <a:ext cx="419811" cy="3778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293" y="2417730"/>
            <a:ext cx="419811" cy="3778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5504" y="3168455"/>
            <a:ext cx="419811" cy="37788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597" y="2381185"/>
            <a:ext cx="419811" cy="3778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7294" y="3159423"/>
            <a:ext cx="419811" cy="3778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5"/>
            <a:endCxn id="11" idx="2"/>
          </p:cNvCxnSpPr>
          <p:nvPr/>
        </p:nvCxnSpPr>
        <p:spPr>
          <a:xfrm>
            <a:off x="2395248" y="1403733"/>
            <a:ext cx="344017" cy="396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4"/>
            <a:endCxn id="13" idx="0"/>
          </p:cNvCxnSpPr>
          <p:nvPr/>
        </p:nvCxnSpPr>
        <p:spPr>
          <a:xfrm>
            <a:off x="2949171" y="1989363"/>
            <a:ext cx="654028" cy="428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  <a:endCxn id="12" idx="0"/>
          </p:cNvCxnSpPr>
          <p:nvPr/>
        </p:nvCxnSpPr>
        <p:spPr>
          <a:xfrm flipH="1">
            <a:off x="2471855" y="1989363"/>
            <a:ext cx="477316" cy="437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4"/>
            <a:endCxn id="14" idx="1"/>
          </p:cNvCxnSpPr>
          <p:nvPr/>
        </p:nvCxnSpPr>
        <p:spPr>
          <a:xfrm>
            <a:off x="3603199" y="2795619"/>
            <a:ext cx="423785" cy="428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6"/>
          </p:cNvCxnSpPr>
          <p:nvPr/>
        </p:nvCxnSpPr>
        <p:spPr>
          <a:xfrm flipH="1">
            <a:off x="1727526" y="1392852"/>
            <a:ext cx="424006" cy="407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5" idx="7"/>
          </p:cNvCxnSpPr>
          <p:nvPr/>
        </p:nvCxnSpPr>
        <p:spPr>
          <a:xfrm flipH="1">
            <a:off x="1094928" y="1989363"/>
            <a:ext cx="422693" cy="447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6" idx="0"/>
          </p:cNvCxnSpPr>
          <p:nvPr/>
        </p:nvCxnSpPr>
        <p:spPr>
          <a:xfrm flipH="1">
            <a:off x="457200" y="2710640"/>
            <a:ext cx="421252" cy="44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4550" y="3661308"/>
            <a:ext cx="1800756" cy="738664"/>
          </a:xfrm>
          <a:prstGeom prst="rect">
            <a:avLst/>
          </a:prstGeom>
          <a:solidFill>
            <a:srgbClr val="B3A2C7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b="1" dirty="0" err="1" smtClean="0">
                <a:latin typeface="Courier New"/>
                <a:cs typeface="Courier New"/>
              </a:rPr>
              <a:t>SSLEncryption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: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74826" y="1270245"/>
            <a:ext cx="1332898" cy="345623"/>
          </a:xfrm>
          <a:prstGeom prst="rect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72136" y="1624827"/>
            <a:ext cx="1332898" cy="3456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67741" y="1964053"/>
            <a:ext cx="1332898" cy="3456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769446" y="2323029"/>
            <a:ext cx="1332898" cy="345623"/>
          </a:xfrm>
          <a:prstGeom prst="rect">
            <a:avLst/>
          </a:prstGeom>
          <a:solidFill>
            <a:srgbClr val="953735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76531" y="2665678"/>
            <a:ext cx="1332898" cy="3456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69446" y="3024654"/>
            <a:ext cx="1332898" cy="345623"/>
          </a:xfrm>
          <a:prstGeom prst="rect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69446" y="3363880"/>
            <a:ext cx="1332898" cy="3456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79941" y="3722856"/>
            <a:ext cx="1332898" cy="3456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5901207" y="2540588"/>
            <a:ext cx="868239" cy="152789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3" idx="3"/>
          </p:cNvCxnSpPr>
          <p:nvPr/>
        </p:nvCxnSpPr>
        <p:spPr>
          <a:xfrm flipV="1">
            <a:off x="1995306" y="2381187"/>
            <a:ext cx="4784635" cy="1649453"/>
          </a:xfrm>
          <a:prstGeom prst="curvedConnector3">
            <a:avLst>
              <a:gd name="adj1" fmla="val 35303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28301" y="962265"/>
            <a:ext cx="178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100451" y="4424431"/>
            <a:ext cx="195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Virtual Memory</a:t>
            </a:r>
          </a:p>
          <a:p>
            <a:r>
              <a:rPr lang="en-US" sz="1400" dirty="0" smtClean="0"/>
              <a:t>(process 1)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127" y="4399972"/>
            <a:ext cx="195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Virtual Memory</a:t>
            </a:r>
          </a:p>
          <a:p>
            <a:r>
              <a:rPr lang="en-US" sz="1400" dirty="0" smtClean="0"/>
              <a:t>(process 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31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with the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111" y="1239664"/>
            <a:ext cx="770163" cy="4964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510" y="1353964"/>
            <a:ext cx="897736" cy="4964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023288"/>
            <a:ext cx="776315" cy="4964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749980"/>
            <a:ext cx="1449606" cy="4964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LLC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706377" y="2519780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solidFill>
            <a:srgbClr val="95373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3269490"/>
            <a:ext cx="1053907" cy="222914"/>
          </a:xfrm>
          <a:prstGeom prst="rect">
            <a:avLst/>
          </a:prstGeom>
          <a:solidFill>
            <a:srgbClr val="95373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359780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906806" y="2618536"/>
            <a:ext cx="1400756" cy="113144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06806" y="4193794"/>
            <a:ext cx="1400756" cy="58163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07562" y="1111792"/>
            <a:ext cx="1800756" cy="738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SSLEncryption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:</a:t>
            </a:r>
            <a:endParaRPr lang="en-US" sz="1400" b="1" dirty="0">
              <a:latin typeface="Courier New"/>
              <a:cs typeface="Courier New"/>
            </a:endParaRPr>
          </a:p>
        </p:txBody>
      </p:sp>
      <p:cxnSp>
        <p:nvCxnSpPr>
          <p:cNvPr id="42" name="Straight Arrow Connector 41"/>
          <p:cNvCxnSpPr>
            <a:stCxn id="49" idx="2"/>
          </p:cNvCxnSpPr>
          <p:nvPr/>
        </p:nvCxnSpPr>
        <p:spPr>
          <a:xfrm>
            <a:off x="4207940" y="1850456"/>
            <a:ext cx="745825" cy="17429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74755" y="194980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misses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22" idx="0"/>
          </p:cNvCxnSpPr>
          <p:nvPr/>
        </p:nvCxnSpPr>
        <p:spPr>
          <a:xfrm flipH="1">
            <a:off x="3996657" y="1850456"/>
            <a:ext cx="1" cy="14190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0852" y="1860588"/>
            <a:ext cx="1453926" cy="10862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955" y="1082389"/>
            <a:ext cx="901872" cy="88854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279831" y="1949809"/>
            <a:ext cx="61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485678" y="2017877"/>
            <a:ext cx="776315" cy="4964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Up-Down Arrow 53"/>
          <p:cNvSpPr/>
          <p:nvPr/>
        </p:nvSpPr>
        <p:spPr>
          <a:xfrm>
            <a:off x="1680313" y="2514369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31059" y="1249796"/>
            <a:ext cx="770163" cy="496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83458" y="1364096"/>
            <a:ext cx="897736" cy="496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105111" y="1936807"/>
            <a:ext cx="2462427" cy="721698"/>
          </a:xfrm>
          <a:prstGeom prst="round2Diag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with the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18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solidFill>
            <a:srgbClr val="95373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3269490"/>
            <a:ext cx="1053907" cy="222914"/>
          </a:xfrm>
          <a:prstGeom prst="rect">
            <a:avLst/>
          </a:prstGeom>
          <a:solidFill>
            <a:srgbClr val="95373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359780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906806" y="2514370"/>
            <a:ext cx="1562897" cy="123561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06806" y="4193794"/>
            <a:ext cx="1400756" cy="58163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07562" y="1111792"/>
            <a:ext cx="1800756" cy="738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SSLEncryption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:</a:t>
            </a:r>
            <a:endParaRPr lang="en-US" sz="1400" b="1" dirty="0">
              <a:latin typeface="Courier New"/>
              <a:cs typeface="Courier New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953765" y="1859930"/>
            <a:ext cx="1414974" cy="17334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48018" y="196762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hits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22" idx="0"/>
          </p:cNvCxnSpPr>
          <p:nvPr/>
        </p:nvCxnSpPr>
        <p:spPr>
          <a:xfrm flipH="1">
            <a:off x="3996657" y="1850456"/>
            <a:ext cx="2038121" cy="14190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034778" y="1850456"/>
            <a:ext cx="901446" cy="1096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74345" y="1111792"/>
            <a:ext cx="1800756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SSLEncryption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:</a:t>
            </a:r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955" y="1082389"/>
            <a:ext cx="901872" cy="88854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279831" y="1949809"/>
            <a:ext cx="53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497" y="4382792"/>
            <a:ext cx="349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process can affect the execution time of another process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5111" y="1239664"/>
            <a:ext cx="770163" cy="4964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7510" y="1353964"/>
            <a:ext cx="897736" cy="4964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7200" y="2023288"/>
            <a:ext cx="776315" cy="4964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200" y="3749980"/>
            <a:ext cx="1449606" cy="4964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LLC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Up-Down Arrow 58"/>
          <p:cNvSpPr/>
          <p:nvPr/>
        </p:nvSpPr>
        <p:spPr>
          <a:xfrm>
            <a:off x="706377" y="2519780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85678" y="2017877"/>
            <a:ext cx="776315" cy="4964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Up-Down Arrow 60"/>
          <p:cNvSpPr/>
          <p:nvPr/>
        </p:nvSpPr>
        <p:spPr>
          <a:xfrm>
            <a:off x="1680313" y="2514369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31059" y="1249796"/>
            <a:ext cx="770163" cy="496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83458" y="1364096"/>
            <a:ext cx="897736" cy="496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 Diagonal Corner Rectangle 65"/>
          <p:cNvSpPr/>
          <p:nvPr/>
        </p:nvSpPr>
        <p:spPr>
          <a:xfrm>
            <a:off x="105111" y="1936807"/>
            <a:ext cx="2462427" cy="721698"/>
          </a:xfrm>
          <a:prstGeom prst="round2Diag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 + Reload Attack on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63229"/>
            <a:ext cx="312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of an encryption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2561"/>
            <a:ext cx="3989185" cy="2378736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1907090" y="2721965"/>
            <a:ext cx="190295" cy="306117"/>
          </a:xfrm>
          <a:prstGeom prst="righ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5330" y="2726102"/>
            <a:ext cx="1679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executed only when </a:t>
            </a:r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sz="1100" baseline="-25000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 = 1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6957" y="1156360"/>
            <a:ext cx="214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clflush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4242" y="1525692"/>
            <a:ext cx="31523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Takes an address as input.</a:t>
            </a:r>
          </a:p>
          <a:p>
            <a:r>
              <a:rPr lang="en-US" sz="1600" dirty="0" smtClean="0"/>
              <a:t>Flushes that address from all caches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clflush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(line 8)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44" y="4806631"/>
            <a:ext cx="6935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Flush+Reload</a:t>
            </a:r>
            <a:r>
              <a:rPr lang="en-US" sz="1400" dirty="0" smtClean="0"/>
              <a:t> Attack, Yuval </a:t>
            </a:r>
            <a:r>
              <a:rPr lang="en-US" sz="1400" dirty="0" err="1" smtClean="0"/>
              <a:t>Yarom</a:t>
            </a:r>
            <a:r>
              <a:rPr lang="en-US" sz="1400" dirty="0" smtClean="0"/>
              <a:t> and </a:t>
            </a:r>
            <a:r>
              <a:rPr lang="en-US" sz="1400" dirty="0"/>
              <a:t>Katrina </a:t>
            </a:r>
            <a:r>
              <a:rPr lang="en-US" sz="1400" dirty="0" smtClean="0"/>
              <a:t>Falkner (https</a:t>
            </a:r>
            <a:r>
              <a:rPr lang="en-US" sz="1400" dirty="0"/>
              <a:t>://</a:t>
            </a:r>
            <a:r>
              <a:rPr lang="en-US" sz="1400" dirty="0" err="1"/>
              <a:t>eprint.iacr.org</a:t>
            </a:r>
            <a:r>
              <a:rPr lang="en-US" sz="1400" dirty="0"/>
              <a:t>/2013/448.</a:t>
            </a:r>
            <a:r>
              <a:rPr lang="en-US" sz="1400" dirty="0" smtClean="0"/>
              <a:t>pdf)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12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we thought </a:t>
            </a:r>
            <a:br>
              <a:rPr lang="en-US" dirty="0" smtClean="0"/>
            </a:br>
            <a:r>
              <a:rPr lang="en-US" dirty="0" smtClean="0"/>
              <a:t>gave us security!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121"/>
            <a:ext cx="4087250" cy="2914648"/>
          </a:xfrm>
          <a:ln>
            <a:solidFill>
              <a:srgbClr val="4F81BD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Cryptography</a:t>
            </a:r>
          </a:p>
          <a:p>
            <a:r>
              <a:rPr lang="en-US" sz="2000" dirty="0" smtClean="0"/>
              <a:t>Passwords</a:t>
            </a:r>
          </a:p>
          <a:p>
            <a:r>
              <a:rPr lang="en-US" sz="2000" dirty="0" smtClean="0"/>
              <a:t>Information Flow Policies</a:t>
            </a:r>
          </a:p>
          <a:p>
            <a:r>
              <a:rPr lang="en-US" sz="2000" dirty="0" smtClean="0"/>
              <a:t>Privileged Rings</a:t>
            </a:r>
          </a:p>
          <a:p>
            <a:r>
              <a:rPr lang="en-US" sz="2000" dirty="0" smtClean="0"/>
              <a:t>ASLR</a:t>
            </a:r>
          </a:p>
          <a:p>
            <a:r>
              <a:rPr lang="en-US" sz="2000" dirty="0" smtClean="0"/>
              <a:t>Virtual Machines and confinement</a:t>
            </a:r>
          </a:p>
          <a:p>
            <a:r>
              <a:rPr lang="en-US" sz="2000" dirty="0" err="1" smtClean="0"/>
              <a:t>Javascript</a:t>
            </a:r>
            <a:r>
              <a:rPr lang="en-US" sz="2000" dirty="0" smtClean="0"/>
              <a:t> and HTML5 </a:t>
            </a:r>
            <a:br>
              <a:rPr lang="en-US" sz="2000" dirty="0" smtClean="0"/>
            </a:br>
            <a:r>
              <a:rPr lang="en-US" sz="2000" dirty="0" smtClean="0"/>
              <a:t>(due to restricted access to system </a:t>
            </a:r>
            <a:r>
              <a:rPr lang="en-US" sz="2000" dirty="0" err="1" smtClean="0"/>
              <a:t>resouces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Enclaves (SGX and </a:t>
            </a:r>
            <a:r>
              <a:rPr lang="en-US" sz="2000" dirty="0" err="1" smtClean="0"/>
              <a:t>Trustzone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73"/>
            <a:ext cx="1200151" cy="12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 + Reload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62" y="2002099"/>
            <a:ext cx="3485397" cy="28630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07562" y="1111792"/>
            <a:ext cx="1800756" cy="738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SSLEncryption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: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4345" y="1111792"/>
            <a:ext cx="1800756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Clflush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(line 8)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: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91188" y="2150448"/>
            <a:ext cx="640921" cy="369332"/>
          </a:xfrm>
          <a:prstGeom prst="rect">
            <a:avLst/>
          </a:prstGeom>
          <a:solidFill>
            <a:srgbClr val="00009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91188" y="2658504"/>
            <a:ext cx="78654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reload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1188" y="3207308"/>
            <a:ext cx="787395" cy="369332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93546" y="3205585"/>
            <a:ext cx="75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victim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72849" y="2373342"/>
            <a:ext cx="95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>
            <a:off x="8078583" y="2150448"/>
            <a:ext cx="272769" cy="8773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5111" y="1239664"/>
            <a:ext cx="770163" cy="4964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7510" y="1353964"/>
            <a:ext cx="897736" cy="4964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200" y="2023288"/>
            <a:ext cx="776315" cy="4964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" y="3749980"/>
            <a:ext cx="1449606" cy="4964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LLC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Up-Down Arrow 42"/>
          <p:cNvSpPr/>
          <p:nvPr/>
        </p:nvSpPr>
        <p:spPr>
          <a:xfrm>
            <a:off x="706377" y="2519780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85678" y="2017877"/>
            <a:ext cx="776315" cy="4964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Up-Down Arrow 44"/>
          <p:cNvSpPr/>
          <p:nvPr/>
        </p:nvSpPr>
        <p:spPr>
          <a:xfrm>
            <a:off x="1680313" y="2514369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31059" y="1249796"/>
            <a:ext cx="770163" cy="496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83458" y="1364096"/>
            <a:ext cx="897736" cy="496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 Diagonal Corner Rectangle 47"/>
          <p:cNvSpPr/>
          <p:nvPr/>
        </p:nvSpPr>
        <p:spPr>
          <a:xfrm>
            <a:off x="105111" y="1936807"/>
            <a:ext cx="2462427" cy="721698"/>
          </a:xfrm>
          <a:prstGeom prst="round2Diag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Flush+Reload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487"/>
            <a:ext cx="7010400" cy="2970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22" y="3156794"/>
            <a:ext cx="4169433" cy="17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Do not use copy-on-write</a:t>
            </a:r>
          </a:p>
          <a:p>
            <a:pPr lvl="1"/>
            <a:r>
              <a:rPr lang="en-US" sz="1800" dirty="0" smtClean="0"/>
              <a:t>Implemented by cloud providers</a:t>
            </a:r>
          </a:p>
          <a:p>
            <a:r>
              <a:rPr lang="en-US" sz="2000" dirty="0" smtClean="0"/>
              <a:t>Permission checks for </a:t>
            </a:r>
            <a:r>
              <a:rPr lang="en-US" sz="2000" dirty="0" err="1" smtClean="0"/>
              <a:t>clflush</a:t>
            </a:r>
            <a:endParaRPr lang="en-US" sz="2000" dirty="0" smtClean="0"/>
          </a:p>
          <a:p>
            <a:pPr lvl="1"/>
            <a:r>
              <a:rPr lang="en-US" sz="1800" dirty="0" smtClean="0"/>
              <a:t>Do we need </a:t>
            </a:r>
            <a:r>
              <a:rPr lang="en-US" sz="1800" dirty="0" err="1" smtClean="0"/>
              <a:t>clflush</a:t>
            </a:r>
            <a:r>
              <a:rPr lang="en-US" sz="1800" dirty="0" smtClean="0"/>
              <a:t>?</a:t>
            </a:r>
          </a:p>
          <a:p>
            <a:r>
              <a:rPr lang="en-US" sz="2000" dirty="0" smtClean="0"/>
              <a:t>Non-inclusive cache memories</a:t>
            </a:r>
          </a:p>
          <a:p>
            <a:pPr lvl="1"/>
            <a:r>
              <a:rPr lang="en-US" sz="1800" dirty="0" smtClean="0"/>
              <a:t>AMD</a:t>
            </a:r>
          </a:p>
          <a:p>
            <a:pPr lvl="1"/>
            <a:r>
              <a:rPr lang="en-US" sz="1800" dirty="0" smtClean="0"/>
              <a:t>Intel i9 versions</a:t>
            </a:r>
          </a:p>
          <a:p>
            <a:r>
              <a:rPr lang="en-US" sz="2200" dirty="0" smtClean="0"/>
              <a:t>Fuzzing Clocks</a:t>
            </a:r>
          </a:p>
          <a:p>
            <a:r>
              <a:rPr lang="en-US" sz="2200" dirty="0" smtClean="0"/>
              <a:t>Software Diversification</a:t>
            </a:r>
          </a:p>
          <a:p>
            <a:pPr lvl="1"/>
            <a:r>
              <a:rPr lang="en-US" sz="1800" dirty="0" smtClean="0"/>
              <a:t>Permute location of objects in memory (statically and dynamically)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2875"/>
            <a:ext cx="8229600" cy="857250"/>
          </a:xfrm>
        </p:spPr>
        <p:txBody>
          <a:bodyPr/>
          <a:lstStyle/>
          <a:p>
            <a:r>
              <a:rPr lang="en-US" dirty="0" smtClean="0"/>
              <a:t>Cache Collision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0863" y="3158482"/>
            <a:ext cx="219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Chester Rebeiro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IIT Madras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Collision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External Collision Attacks</a:t>
            </a:r>
          </a:p>
          <a:p>
            <a:pPr lvl="1"/>
            <a:r>
              <a:rPr lang="en-US" sz="2000" dirty="0" smtClean="0"/>
              <a:t>Prime + Probe</a:t>
            </a:r>
          </a:p>
          <a:p>
            <a:r>
              <a:rPr lang="en-US" sz="2400" dirty="0" smtClean="0"/>
              <a:t>Internal Collision Attacks</a:t>
            </a:r>
          </a:p>
          <a:p>
            <a:pPr lvl="1"/>
            <a:r>
              <a:rPr lang="en-US" sz="2000" dirty="0" smtClean="0"/>
              <a:t>Time-driven attacks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+ Probe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8506" y="1516092"/>
            <a:ext cx="776315" cy="4964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7289" y="2338332"/>
            <a:ext cx="1449606" cy="4964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Level Cache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1217683" y="2012584"/>
            <a:ext cx="152400" cy="3257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6984" y="1510681"/>
            <a:ext cx="776315" cy="4964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2191619" y="2007173"/>
            <a:ext cx="152400" cy="33115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16417" y="1429611"/>
            <a:ext cx="2462427" cy="721698"/>
          </a:xfrm>
          <a:prstGeom prst="round2Diag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815" y="3102591"/>
            <a:ext cx="897736" cy="2051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Victim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13673" y="3553999"/>
            <a:ext cx="776315" cy="4964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SMT 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69523" y="4381650"/>
            <a:ext cx="1449606" cy="4964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L1 Cache 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1742752" y="4069577"/>
            <a:ext cx="152400" cy="31207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31029" y="3102591"/>
            <a:ext cx="897736" cy="2051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616417" y="3486604"/>
            <a:ext cx="2462427" cy="721698"/>
          </a:xfrm>
          <a:prstGeom prst="round2Diag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2923" y="1063229"/>
            <a:ext cx="897736" cy="2051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Victim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5136" y="1063229"/>
            <a:ext cx="897736" cy="2051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56349" y="2941753"/>
            <a:ext cx="2978710" cy="9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10" idx="0"/>
          </p:cNvCxnSpPr>
          <p:nvPr/>
        </p:nvCxnSpPr>
        <p:spPr>
          <a:xfrm flipH="1">
            <a:off x="2385142" y="1268425"/>
            <a:ext cx="198862" cy="242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>
            <a:off x="1221791" y="1268425"/>
            <a:ext cx="126785" cy="273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936274" y="3318868"/>
            <a:ext cx="198862" cy="242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6" idx="0"/>
          </p:cNvCxnSpPr>
          <p:nvPr/>
        </p:nvCxnSpPr>
        <p:spPr>
          <a:xfrm>
            <a:off x="1643321" y="3318868"/>
            <a:ext cx="158510" cy="2351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469703" y="2378631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31844" y="248724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4838151" y="249008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6044458" y="249293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7250765" y="248279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3631844" y="2815565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838151" y="281840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6044458" y="2821250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7250765" y="281111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3631844" y="3133752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838151" y="313659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6044458" y="3139437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7250765" y="312930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631844" y="346207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6044458" y="346775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7250765" y="345762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3631844" y="408845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4838151" y="409129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044458" y="4094139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7250765" y="408400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3631844" y="4416773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4838151" y="441961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6044458" y="442245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7250765" y="441232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15879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9212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30880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37242" y="3728634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1793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025175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163926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7028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8304672" y="2482798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304672" y="2784097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304672" y="313610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8304672" y="343740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8310744" y="40955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N-2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8310744" y="43968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N-1</a:t>
            </a:r>
            <a:endParaRPr lang="en-US" sz="12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19" y="907904"/>
            <a:ext cx="721042" cy="72104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11" y="954608"/>
            <a:ext cx="561484" cy="5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2188" y="20329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4329" y="214158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70636" y="214442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76943" y="214726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283250" y="213713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664329" y="2469903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870636" y="247274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076943" y="2475588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3250" y="246545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664329" y="2788090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870636" y="279093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076943" y="2793775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283250" y="278364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664329" y="311640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870636" y="311925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6943" y="312209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7283250" y="311196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664329" y="374279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870636" y="374563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6076943" y="3748477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7283250" y="373834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664329" y="4071111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870636" y="407395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076943" y="407679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7283250" y="406666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191284" y="3410986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24614" y="3410986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63365" y="3410986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69727" y="3382972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0423" y="4347814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57660" y="4347160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196411" y="4347160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402773" y="4347814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337157" y="213713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337157" y="243843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337157" y="2790444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337157" y="3091743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6" y="907904"/>
            <a:ext cx="721042" cy="72104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8019" y="1688596"/>
            <a:ext cx="342967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While(1){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for(each cache set){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start = time();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access all cache ways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end = time();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access_time</a:t>
            </a:r>
            <a:r>
              <a:rPr lang="en-US" sz="1400" b="1" dirty="0" smtClean="0">
                <a:latin typeface="Courier New"/>
                <a:cs typeface="Courier New"/>
              </a:rPr>
              <a:t> = end </a:t>
            </a:r>
            <a:r>
              <a:rPr lang="mr-IN" sz="1400" b="1" dirty="0" smtClean="0">
                <a:latin typeface="Courier New"/>
                <a:cs typeface="Courier New"/>
              </a:rPr>
              <a:t>–</a:t>
            </a:r>
            <a:r>
              <a:rPr lang="en-US" sz="1400" b="1" dirty="0" smtClean="0">
                <a:latin typeface="Courier New"/>
                <a:cs typeface="Courier New"/>
              </a:rPr>
              <a:t> start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wait for some time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664329" y="2147269"/>
            <a:ext cx="4672828" cy="233047"/>
            <a:chOff x="5669514" y="-649234"/>
            <a:chExt cx="4672828" cy="233047"/>
          </a:xfrm>
        </p:grpSpPr>
        <p:sp>
          <p:nvSpPr>
            <p:cNvPr id="75" name="Rectangle 74"/>
            <p:cNvSpPr/>
            <p:nvPr/>
          </p:nvSpPr>
          <p:spPr>
            <a:xfrm>
              <a:off x="5669514" y="-644786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75821" y="-641944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082128" y="-639101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288435" y="-649234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664329" y="2475589"/>
            <a:ext cx="4672828" cy="233046"/>
            <a:chOff x="5669514" y="-320914"/>
            <a:chExt cx="4672828" cy="233046"/>
          </a:xfrm>
        </p:grpSpPr>
        <p:sp>
          <p:nvSpPr>
            <p:cNvPr id="79" name="Rectangle 78"/>
            <p:cNvSpPr/>
            <p:nvPr/>
          </p:nvSpPr>
          <p:spPr>
            <a:xfrm>
              <a:off x="5669514" y="-316467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5821" y="-313624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082128" y="-310782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288435" y="-320914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664329" y="2793775"/>
            <a:ext cx="4672828" cy="233047"/>
            <a:chOff x="5669514" y="-2728"/>
            <a:chExt cx="4672828" cy="233047"/>
          </a:xfrm>
        </p:grpSpPr>
        <p:sp>
          <p:nvSpPr>
            <p:cNvPr id="83" name="Rectangle 82"/>
            <p:cNvSpPr/>
            <p:nvPr/>
          </p:nvSpPr>
          <p:spPr>
            <a:xfrm>
              <a:off x="5669514" y="1720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5821" y="4562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082128" y="7405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288435" y="-2728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64329" y="3122095"/>
            <a:ext cx="4672828" cy="233046"/>
            <a:chOff x="5669514" y="325592"/>
            <a:chExt cx="4672828" cy="233046"/>
          </a:xfrm>
        </p:grpSpPr>
        <p:sp>
          <p:nvSpPr>
            <p:cNvPr id="87" name="Rectangle 86"/>
            <p:cNvSpPr/>
            <p:nvPr/>
          </p:nvSpPr>
          <p:spPr>
            <a:xfrm>
              <a:off x="5669514" y="330039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75821" y="332882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82128" y="335724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288435" y="325592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664329" y="3748477"/>
            <a:ext cx="4672828" cy="233047"/>
            <a:chOff x="5669514" y="951974"/>
            <a:chExt cx="4672828" cy="233047"/>
          </a:xfrm>
        </p:grpSpPr>
        <p:sp>
          <p:nvSpPr>
            <p:cNvPr id="91" name="Rectangle 90"/>
            <p:cNvSpPr/>
            <p:nvPr/>
          </p:nvSpPr>
          <p:spPr>
            <a:xfrm>
              <a:off x="5669514" y="956422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75821" y="959264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82128" y="962107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288435" y="951974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664329" y="4076797"/>
            <a:ext cx="4672828" cy="233046"/>
            <a:chOff x="5669514" y="1280294"/>
            <a:chExt cx="4672828" cy="233046"/>
          </a:xfrm>
        </p:grpSpPr>
        <p:sp>
          <p:nvSpPr>
            <p:cNvPr id="95" name="Rectangle 94"/>
            <p:cNvSpPr/>
            <p:nvPr/>
          </p:nvSpPr>
          <p:spPr>
            <a:xfrm>
              <a:off x="5669514" y="1284741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75821" y="1287584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082128" y="1290426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288435" y="1280294"/>
              <a:ext cx="1053907" cy="222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657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2188" y="20329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4329" y="214158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70636" y="214442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76943" y="214726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283250" y="213713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664329" y="2469903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870636" y="247274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076943" y="2475588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3250" y="2465456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664329" y="2788090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870636" y="279093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076943" y="2793775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283250" y="278364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664329" y="311640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870636" y="311925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6943" y="3122094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7283250" y="311196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664329" y="374279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870636" y="3745634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6076943" y="3748477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7283250" y="373834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664329" y="4071111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870636" y="407395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076943" y="407679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7283250" y="406666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191284" y="3410986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24614" y="3410986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63365" y="3410986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69727" y="3382972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0423" y="4347814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57660" y="4347160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196411" y="4347160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402773" y="4347814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337157" y="213713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337157" y="243843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337157" y="2790444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337157" y="3091743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55" y="954608"/>
            <a:ext cx="561484" cy="56148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57200" y="1714283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execution causes some of </a:t>
            </a:r>
            <a:br>
              <a:rPr lang="en-US" dirty="0" smtClean="0"/>
            </a:br>
            <a:r>
              <a:rPr lang="en-US" dirty="0" smtClean="0"/>
              <a:t>the spy data to get evicted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64330" y="278364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7283250" y="246545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6076943" y="3123815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870636" y="374563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5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2188" y="20329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4329" y="214158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70636" y="214442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76943" y="214726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283250" y="213713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664329" y="2469903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870636" y="247274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076943" y="2475588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3250" y="2465456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664329" y="2788090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870636" y="279093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076943" y="2793775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283250" y="278364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664329" y="311640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870636" y="311925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6943" y="3122094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7283250" y="311196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664329" y="374279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870636" y="3745634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6076943" y="3748477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7283250" y="373834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664329" y="4071111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870636" y="407395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076943" y="407679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7283250" y="406666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191284" y="3410986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24614" y="3410986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63365" y="3410986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69727" y="3382972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0423" y="4347814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57660" y="4347160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196411" y="4347160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402773" y="4347814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337157" y="213713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337157" y="243843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337157" y="2790444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337157" y="3091743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6" y="907904"/>
            <a:ext cx="721042" cy="72104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8019" y="1688596"/>
            <a:ext cx="342967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While(1){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for(each cache set){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start = time();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access all cache ways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end = time();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access_time</a:t>
            </a:r>
            <a:r>
              <a:rPr lang="en-US" sz="1400" b="1" dirty="0" smtClean="0">
                <a:latin typeface="Courier New"/>
                <a:cs typeface="Courier New"/>
              </a:rPr>
              <a:t> = end </a:t>
            </a:r>
            <a:r>
              <a:rPr lang="mr-IN" sz="1400" b="1" dirty="0" smtClean="0">
                <a:latin typeface="Courier New"/>
                <a:cs typeface="Courier New"/>
              </a:rPr>
              <a:t>–</a:t>
            </a:r>
            <a:r>
              <a:rPr lang="en-US" sz="1400" b="1" dirty="0" smtClean="0">
                <a:latin typeface="Courier New"/>
                <a:cs typeface="Courier New"/>
              </a:rPr>
              <a:t> start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wait for some time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76943" y="312209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870636" y="373834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3664329" y="2788090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7283250" y="2469903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10606" y="4076796"/>
            <a:ext cx="3595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taken by sets that have</a:t>
            </a:r>
            <a:br>
              <a:rPr lang="en-US" dirty="0" smtClean="0"/>
            </a:br>
            <a:r>
              <a:rPr lang="en-US" dirty="0" smtClean="0"/>
              <a:t>victim data is more due to the cache</a:t>
            </a:r>
            <a:br>
              <a:rPr lang="en-US" dirty="0" smtClean="0"/>
            </a:br>
            <a:r>
              <a:rPr lang="en-US" dirty="0" smtClean="0"/>
              <a:t>misses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661" y="2409873"/>
            <a:ext cx="472771" cy="3055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661" y="2698502"/>
            <a:ext cx="472771" cy="30556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196" y="3043796"/>
            <a:ext cx="472771" cy="30556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46" y="3712394"/>
            <a:ext cx="472771" cy="3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1" animBg="1"/>
      <p:bldP spid="4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Time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13" y="1151791"/>
            <a:ext cx="9144000" cy="3277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047" y="8415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3320" y="80926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047" y="4468513"/>
            <a:ext cx="8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row is an iteration of the while loop; darker shades imply higher memory access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Micro-Architectural Attacks</a:t>
            </a:r>
            <a:br>
              <a:rPr lang="en-US" dirty="0" smtClean="0"/>
            </a:br>
            <a:r>
              <a:rPr lang="en-US" dirty="0" smtClean="0"/>
              <a:t>(can break all of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36442" y="1606035"/>
            <a:ext cx="2623816" cy="3359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Cache timing attack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6442" y="2013411"/>
            <a:ext cx="2623816" cy="388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Branch prediction attack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6442" y="2480711"/>
            <a:ext cx="2623816" cy="377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Speculation Attacks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36442" y="2939143"/>
            <a:ext cx="2623816" cy="367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Row hammer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8"/>
            <a:ext cx="1226470" cy="120204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536442" y="3401397"/>
            <a:ext cx="2623816" cy="367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Fault Injection Attacks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442" y="4640814"/>
            <a:ext cx="2623816" cy="367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dirty="0" smtClean="0">
                <a:solidFill>
                  <a:schemeClr val="tx1"/>
                </a:solidFill>
              </a:rPr>
              <a:t>….. </a:t>
            </a:r>
            <a:r>
              <a:rPr lang="en-US" dirty="0" smtClean="0">
                <a:solidFill>
                  <a:schemeClr val="tx1"/>
                </a:solidFill>
              </a:rPr>
              <a:t>and many more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6442" y="3874537"/>
            <a:ext cx="2623816" cy="367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old boot attacks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305121"/>
            <a:ext cx="4087250" cy="291464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Cryptography</a:t>
            </a:r>
          </a:p>
          <a:p>
            <a:r>
              <a:rPr lang="en-US" sz="2000" smtClean="0"/>
              <a:t>Passwords</a:t>
            </a:r>
          </a:p>
          <a:p>
            <a:r>
              <a:rPr lang="en-US" sz="2000" smtClean="0"/>
              <a:t>Information Flow Policies</a:t>
            </a:r>
          </a:p>
          <a:p>
            <a:r>
              <a:rPr lang="en-US" sz="2000" smtClean="0"/>
              <a:t>Privileged Rings</a:t>
            </a:r>
          </a:p>
          <a:p>
            <a:r>
              <a:rPr lang="en-US" sz="2000" smtClean="0"/>
              <a:t>ASLR</a:t>
            </a:r>
          </a:p>
          <a:p>
            <a:r>
              <a:rPr lang="en-US" sz="2000" smtClean="0"/>
              <a:t>Virtual Machines and confinement</a:t>
            </a:r>
          </a:p>
          <a:p>
            <a:r>
              <a:rPr lang="en-US" sz="2000" smtClean="0"/>
              <a:t>Javascript and HTML5 </a:t>
            </a:r>
            <a:br>
              <a:rPr lang="en-US" sz="2000" smtClean="0"/>
            </a:br>
            <a:r>
              <a:rPr lang="en-US" sz="2000" smtClean="0"/>
              <a:t>(due to restricted access to system resouces)</a:t>
            </a:r>
          </a:p>
          <a:p>
            <a:r>
              <a:rPr lang="en-US" sz="2000" smtClean="0"/>
              <a:t>Enclaves (SGX and Trustzone)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544450" y="4339628"/>
            <a:ext cx="2623816" cy="367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DRAM Row buffer</a:t>
            </a:r>
            <a:r>
              <a:rPr lang="en-US" sz="1400" dirty="0" smtClean="0">
                <a:solidFill>
                  <a:schemeClr val="tx1"/>
                </a:solidFill>
              </a:rPr>
              <a:t> (DRAMA)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+ Probe in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4009"/>
            <a:ext cx="395554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char Lookup[] = {x, x, x, </a:t>
            </a:r>
            <a:r>
              <a:rPr lang="mr-IN" sz="1400" b="1" dirty="0" smtClean="0">
                <a:latin typeface="Courier New"/>
                <a:cs typeface="Courier New"/>
              </a:rPr>
              <a:t>. . . </a:t>
            </a:r>
            <a:r>
              <a:rPr lang="en-US" sz="1400" b="1" dirty="0" smtClean="0">
                <a:latin typeface="Courier New"/>
                <a:cs typeface="Courier New"/>
              </a:rPr>
              <a:t>x};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char </a:t>
            </a:r>
            <a:r>
              <a:rPr lang="en-US" sz="1400" b="1" dirty="0" err="1" smtClean="0">
                <a:latin typeface="Courier New"/>
                <a:cs typeface="Courier New"/>
              </a:rPr>
              <a:t>RecvDecrypt</a:t>
            </a:r>
            <a:r>
              <a:rPr lang="en-US" sz="1400" b="1" dirty="0" smtClean="0">
                <a:latin typeface="Courier New"/>
                <a:cs typeface="Courier New"/>
              </a:rPr>
              <a:t>(socket){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char key = 0x12;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char </a:t>
            </a:r>
            <a:r>
              <a:rPr lang="en-US" sz="1400" b="1" dirty="0" err="1" smtClean="0">
                <a:latin typeface="Courier New"/>
                <a:cs typeface="Courier New"/>
              </a:rPr>
              <a:t>pt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ct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read(socket, &amp;</a:t>
            </a:r>
            <a:r>
              <a:rPr lang="en-US" sz="1400" b="1" dirty="0" err="1" smtClean="0">
                <a:latin typeface="Courier New"/>
                <a:cs typeface="Courier New"/>
              </a:rPr>
              <a:t>ct</a:t>
            </a:r>
            <a:r>
              <a:rPr lang="en-US" sz="1400" b="1" dirty="0" smtClean="0">
                <a:latin typeface="Courier New"/>
                <a:cs typeface="Courier New"/>
              </a:rPr>
              <a:t>, 1);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</a:t>
            </a:r>
            <a:r>
              <a:rPr lang="en-US" sz="1400" b="1" dirty="0" err="1" smtClean="0">
                <a:latin typeface="Courier New"/>
                <a:cs typeface="Courier New"/>
              </a:rPr>
              <a:t>pt</a:t>
            </a:r>
            <a:r>
              <a:rPr lang="en-US" sz="1400" b="1" dirty="0" smtClean="0">
                <a:latin typeface="Courier New"/>
                <a:cs typeface="Courier New"/>
              </a:rPr>
              <a:t> = Lookup[key ^ </a:t>
            </a:r>
            <a:r>
              <a:rPr lang="en-US" sz="1400" b="1" dirty="0" err="1" smtClean="0">
                <a:latin typeface="Courier New"/>
                <a:cs typeface="Courier New"/>
              </a:rPr>
              <a:t>ct</a:t>
            </a:r>
            <a:r>
              <a:rPr lang="en-US" sz="1400" b="1" dirty="0" smtClean="0">
                <a:latin typeface="Courier New"/>
                <a:cs typeface="Courier New"/>
              </a:rPr>
              <a:t>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return </a:t>
            </a:r>
            <a:r>
              <a:rPr lang="en-US" sz="1400" b="1" dirty="0" err="1" smtClean="0">
                <a:latin typeface="Courier New"/>
                <a:cs typeface="Courier New"/>
              </a:rPr>
              <a:t>pt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477296"/>
            <a:ext cx="6203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attacker know the address of Lookup and the </a:t>
            </a:r>
            <a:r>
              <a:rPr lang="en-US" dirty="0" err="1" smtClean="0"/>
              <a:t>ciphertext</a:t>
            </a:r>
            <a:r>
              <a:rPr lang="en-US" dirty="0" smtClean="0"/>
              <a:t> (</a:t>
            </a:r>
            <a:r>
              <a:rPr lang="en-US" dirty="0" err="1" smtClean="0"/>
              <a:t>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memory accessed in Lookup depends on the value of key</a:t>
            </a:r>
          </a:p>
          <a:p>
            <a:r>
              <a:rPr lang="en-US" dirty="0" smtClean="0"/>
              <a:t>Given the set number, one can identify bits of key ^ ct.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71587" y="2132938"/>
            <a:ext cx="33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dependent memory accesses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3489300" y="2317604"/>
            <a:ext cx="1282287" cy="641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525"/>
            <a:ext cx="561484" cy="5614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37880" y="2579040"/>
              <a:ext cx="2840040" cy="828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2760" y="2566800"/>
                <a:ext cx="2870280" cy="8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9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Keystroke 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Keystroke </a:t>
            </a:r>
            <a:r>
              <a:rPr lang="en-US" sz="1800" dirty="0" smtClean="0">
                <a:sym typeface="Wingdings"/>
              </a:rPr>
              <a:t> interrupt  kernel mode switch  ISR execution  add to keyboard buffer  </a:t>
            </a:r>
            <a:r>
              <a:rPr lang="mr-IN" sz="1800" dirty="0" smtClean="0">
                <a:sym typeface="Wingdings"/>
              </a:rPr>
              <a:t>…  return from interrupt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77224" y="2137136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9365" y="2245751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345672" y="2248593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51979" y="225143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58286" y="2241303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139365" y="2574070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345672" y="2576913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551979" y="2579755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758286" y="2569623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139365" y="2892257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345672" y="289509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551979" y="289794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758286" y="288780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139365" y="3220576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345672" y="322341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551979" y="3226261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5758286" y="321612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139365" y="384695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345672" y="3849801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551979" y="3852644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758286" y="3842511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2139365" y="4175278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345672" y="4178121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551979" y="4180963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5758286" y="4170831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6320" y="3515153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99650" y="3515153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38401" y="3515153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44763" y="3487139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25459" y="4451981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32696" y="4451327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1447" y="4451327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77809" y="4451981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812193" y="2241303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812193" y="2542602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812193" y="2894611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12193" y="3195910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139366" y="2887809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5758286" y="2565463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551979" y="3227982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345672" y="3849801"/>
            <a:ext cx="1053907" cy="222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3345672" y="2251436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567779" y="3867786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3345672" y="4180963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5758286" y="4170831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5758286" y="3197683"/>
            <a:ext cx="1053907" cy="22291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3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  <p:bldP spid="43" grpId="1" animBg="1"/>
      <p:bldP spid="44" grpId="1" animBg="1"/>
      <p:bldP spid="45" grpId="1" animBg="1"/>
      <p:bldP spid="47" grpId="1" animBg="1"/>
      <p:bldP spid="48" grpId="1" animBg="1"/>
      <p:bldP spid="49" grpId="1" animBg="1"/>
      <p:bldP spid="50" grpId="1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Keystroke 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Regular disturbance seen in Probe Time Plot</a:t>
            </a:r>
          </a:p>
          <a:p>
            <a:r>
              <a:rPr lang="en-US" sz="2000" dirty="0" smtClean="0"/>
              <a:t>Period between disturbance used to predict passwords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33" y="2058435"/>
            <a:ext cx="6883400" cy="2641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616" y="4572985"/>
            <a:ext cx="8643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Svetlana </a:t>
            </a:r>
            <a:r>
              <a:rPr lang="en-US" sz="1400" dirty="0" err="1"/>
              <a:t>Pinet</a:t>
            </a:r>
            <a:r>
              <a:rPr lang="en-US" sz="1400" dirty="0"/>
              <a:t>, Johannes C. Ziegler, and F.-Xavier </a:t>
            </a:r>
            <a:r>
              <a:rPr lang="en-US" sz="1400" dirty="0" err="1"/>
              <a:t>Alario</a:t>
            </a:r>
            <a:r>
              <a:rPr lang="en-US" sz="1400" dirty="0"/>
              <a:t>. 2016. Typing Is Writing: Linguistic Properties Modulate Typing Execution. </a:t>
            </a:r>
            <a:r>
              <a:rPr lang="en-US" sz="1400" dirty="0" err="1"/>
              <a:t>Psychon</a:t>
            </a:r>
            <a:r>
              <a:rPr lang="en-US" sz="1400" dirty="0"/>
              <a:t> Bull Rev 23, </a:t>
            </a:r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38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Prime+Probe</a:t>
            </a:r>
            <a:r>
              <a:rPr lang="en-US" dirty="0" smtClean="0"/>
              <a:t> in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pNACL</a:t>
            </a:r>
            <a:endParaRPr lang="en-US" dirty="0"/>
          </a:p>
          <a:p>
            <a:pPr lvl="1"/>
            <a:r>
              <a:rPr lang="en-US" dirty="0" smtClean="0"/>
              <a:t>Web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Gmail secret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13" y="1063230"/>
            <a:ext cx="6152512" cy="345593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65295" y="468043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www.cs.tau.ac.il</a:t>
            </a:r>
            <a:r>
              <a:rPr lang="en-US" dirty="0"/>
              <a:t>/~</a:t>
            </a:r>
            <a:r>
              <a:rPr lang="en-US" dirty="0" err="1"/>
              <a:t>tromer</a:t>
            </a:r>
            <a:r>
              <a:rPr lang="en-US" dirty="0"/>
              <a:t>/</a:t>
            </a:r>
            <a:r>
              <a:rPr lang="en-US" dirty="0" err="1"/>
              <a:t>drivebycache</a:t>
            </a:r>
            <a:r>
              <a:rPr lang="en-US" dirty="0"/>
              <a:t>/</a:t>
            </a:r>
            <a:r>
              <a:rPr lang="en-US" dirty="0" err="1"/>
              <a:t>drivebycache.pdf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Privacy: Find out what websites are being browsed.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VM Attacks (Cache)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42" y="964151"/>
            <a:ext cx="6837388" cy="3851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34" y="4750343"/>
            <a:ext cx="7383666" cy="3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VM Attacks (DRAM)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65" y="1182645"/>
            <a:ext cx="6467660" cy="37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Collision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25908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(Adversary)</a:t>
            </a:r>
            <a:endParaRPr lang="en-US" sz="1600" b="1" dirty="0"/>
          </a:p>
        </p:txBody>
      </p:sp>
      <p:pic>
        <p:nvPicPr>
          <p:cNvPr id="6" name="Picture 2" descr="http://t3.gstatic.com/images?q=tbn:ANd9GcRvX_LBmk7ZApybE_rucyWKhDmxz9XAyholSdK4RPkLCeGG1o1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954" y="1440858"/>
            <a:ext cx="600075" cy="76291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97475" y="2203768"/>
            <a:ext cx="4189126" cy="11132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7475" y="1689325"/>
            <a:ext cx="4189125" cy="113166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3000" y="1440858"/>
            <a:ext cx="1754475" cy="1025309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953735"/>
                </a:solidFill>
              </a:rPr>
              <a:t>Victim</a:t>
            </a:r>
            <a:endParaRPr lang="en-IN" sz="16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Collisions on a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8507" y="1519239"/>
            <a:ext cx="4191000" cy="2247900"/>
            <a:chOff x="2514600" y="1333500"/>
            <a:chExt cx="4191000" cy="2247900"/>
          </a:xfrm>
        </p:grpSpPr>
        <p:sp>
          <p:nvSpPr>
            <p:cNvPr id="6" name="Rectangle 5"/>
            <p:cNvSpPr/>
            <p:nvPr/>
          </p:nvSpPr>
          <p:spPr>
            <a:xfrm>
              <a:off x="2514600" y="1447800"/>
              <a:ext cx="4191000" cy="2133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3352800" y="2501900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 algn="ctr">
              <a:solidFill>
                <a:srgbClr val="08509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  <a:t>Table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8" name="Elbow Connector 7"/>
            <p:cNvCxnSpPr>
              <a:endCxn id="7" idx="0"/>
            </p:cNvCxnSpPr>
            <p:nvPr/>
          </p:nvCxnSpPr>
          <p:spPr>
            <a:xfrm rot="5400000">
              <a:off x="3658394" y="2348706"/>
              <a:ext cx="3048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rot="5400000">
              <a:off x="3694113" y="3236912"/>
              <a:ext cx="228600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5410200" y="2501900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 algn="ctr">
              <a:solidFill>
                <a:srgbClr val="08509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  <a:t>Table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11" name="Elbow Connector 10"/>
            <p:cNvCxnSpPr>
              <a:endCxn id="10" idx="0"/>
            </p:cNvCxnSpPr>
            <p:nvPr/>
          </p:nvCxnSpPr>
          <p:spPr>
            <a:xfrm rot="5400000">
              <a:off x="5715794" y="2348706"/>
              <a:ext cx="3048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2"/>
            </p:cNvCxnSpPr>
            <p:nvPr/>
          </p:nvCxnSpPr>
          <p:spPr>
            <a:xfrm rot="5400000">
              <a:off x="5751513" y="3236912"/>
              <a:ext cx="228600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5400000">
              <a:off x="5601494" y="1618456"/>
              <a:ext cx="5334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70500" y="2032000"/>
              <a:ext cx="38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>
              <a:off x="3544094" y="1599406"/>
              <a:ext cx="5334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670550" y="1879600"/>
              <a:ext cx="381000" cy="330200"/>
              <a:chOff x="5746750" y="1879600"/>
              <a:chExt cx="381000" cy="330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746750" y="1879600"/>
                <a:ext cx="381000" cy="3048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rot="16200000" flipH="1">
                <a:off x="5775325" y="2041525"/>
                <a:ext cx="330200" cy="635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2"/>
                <a:endCxn id="22" idx="6"/>
              </p:cNvCxnSpPr>
              <p:nvPr/>
            </p:nvCxnSpPr>
            <p:spPr>
              <a:xfrm rot="10800000" flipH="1">
                <a:off x="5746750" y="2032000"/>
                <a:ext cx="381000" cy="1588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619500" y="1879600"/>
              <a:ext cx="381000" cy="330200"/>
              <a:chOff x="5746750" y="1879600"/>
              <a:chExt cx="381000" cy="330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746750" y="1879600"/>
                <a:ext cx="381000" cy="3048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0" name="Straight Connector 19"/>
              <p:cNvCxnSpPr>
                <a:stCxn id="19" idx="0"/>
              </p:cNvCxnSpPr>
              <p:nvPr/>
            </p:nvCxnSpPr>
            <p:spPr>
              <a:xfrm rot="16200000" flipH="1">
                <a:off x="5775325" y="2041525"/>
                <a:ext cx="330200" cy="635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2"/>
                <a:endCxn id="19" idx="6"/>
              </p:cNvCxnSpPr>
              <p:nvPr/>
            </p:nvCxnSpPr>
            <p:spPr>
              <a:xfrm rot="10800000" flipH="1">
                <a:off x="5746750" y="2032000"/>
                <a:ext cx="381000" cy="1588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3200400" y="2027237"/>
              <a:ext cx="38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" descr="http://t3.gstatic.com/images?q=tbn:ANd9GcRvX_LBmk7ZApybE_rucyWKhDmxz9XAyholSdK4RPkLCeGG1o1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056490"/>
            <a:ext cx="600075" cy="762910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/>
          <p:nvPr/>
        </p:nvCxnSpPr>
        <p:spPr>
          <a:xfrm rot="10800000">
            <a:off x="5334000" y="3276600"/>
            <a:ext cx="1828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34000" y="2819400"/>
            <a:ext cx="17526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70116" y="947739"/>
            <a:ext cx="1510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/>
              <a:t>Part of a Cipher</a:t>
            </a:r>
            <a:endParaRPr lang="en-US" sz="1600" b="1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13412" y="3200400"/>
            <a:ext cx="3599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P</a:t>
            </a:r>
            <a:r>
              <a:rPr lang="en-US" sz="1600" baseline="-25000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41"/>
          <p:cNvSpPr txBox="1">
            <a:spLocks noChangeArrowheads="1"/>
          </p:cNvSpPr>
          <p:nvPr/>
        </p:nvSpPr>
        <p:spPr bwMode="auto">
          <a:xfrm>
            <a:off x="5929312" y="3200400"/>
            <a:ext cx="4714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,P</a:t>
            </a:r>
            <a:r>
              <a:rPr lang="en-US" sz="1600" baseline="-25000" dirty="0">
                <a:latin typeface="Calibri" pitchFamily="34" charset="0"/>
              </a:rPr>
              <a:t>4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265970"/>
              </p:ext>
            </p:extLst>
          </p:nvPr>
        </p:nvGraphicFramePr>
        <p:xfrm>
          <a:off x="2360732" y="2312989"/>
          <a:ext cx="9763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9" name="Equation" r:id="rId4" imgW="507960" imgH="228600" progId="Equation.3">
                  <p:embed/>
                </p:oleObj>
              </mc:Choice>
              <mc:Fallback>
                <p:oleObj name="Equation" r:id="rId4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732" y="2312989"/>
                        <a:ext cx="97631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035592"/>
              </p:ext>
            </p:extLst>
          </p:nvPr>
        </p:nvGraphicFramePr>
        <p:xfrm>
          <a:off x="4418132" y="2311402"/>
          <a:ext cx="9763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0" name="Equation" r:id="rId6" imgW="507960" imgH="215640" progId="Equation.3">
                  <p:embed/>
                </p:oleObj>
              </mc:Choice>
              <mc:Fallback>
                <p:oleObj name="Equation" r:id="rId6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132" y="2311402"/>
                        <a:ext cx="97631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59337"/>
              </p:ext>
            </p:extLst>
          </p:nvPr>
        </p:nvGraphicFramePr>
        <p:xfrm>
          <a:off x="4297482" y="1203843"/>
          <a:ext cx="317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1" name="Equation" r:id="rId8" imgW="164880" imgH="215640" progId="Equation.3">
                  <p:embed/>
                </p:oleObj>
              </mc:Choice>
              <mc:Fallback>
                <p:oleObj name="Equation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482" y="1203843"/>
                        <a:ext cx="3175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170283"/>
              </p:ext>
            </p:extLst>
          </p:nvPr>
        </p:nvGraphicFramePr>
        <p:xfrm>
          <a:off x="2236907" y="1200152"/>
          <a:ext cx="3175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2" name="Equation" r:id="rId10" imgW="164880" imgH="228600" progId="Equation.3">
                  <p:embed/>
                </p:oleObj>
              </mc:Choice>
              <mc:Fallback>
                <p:oleObj name="Equation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907" y="1200152"/>
                        <a:ext cx="3175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419087"/>
              </p:ext>
            </p:extLst>
          </p:nvPr>
        </p:nvGraphicFramePr>
        <p:xfrm>
          <a:off x="1490782" y="1898651"/>
          <a:ext cx="4159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3" name="Equation" r:id="rId12" imgW="215640" imgH="228600" progId="Equation.3">
                  <p:embed/>
                </p:oleObj>
              </mc:Choice>
              <mc:Fallback>
                <p:oleObj name="Equation" r:id="rId12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782" y="1898651"/>
                        <a:ext cx="41592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551596"/>
              </p:ext>
            </p:extLst>
          </p:nvPr>
        </p:nvGraphicFramePr>
        <p:xfrm>
          <a:off x="3567232" y="1908177"/>
          <a:ext cx="4159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4" name="Equation" r:id="rId14" imgW="215640" imgH="215640" progId="Equation.3">
                  <p:embed/>
                </p:oleObj>
              </mc:Choice>
              <mc:Fallback>
                <p:oleObj name="Equation" r:id="rId14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232" y="1908177"/>
                        <a:ext cx="4159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7086600" y="25908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(Adversary)</a:t>
            </a:r>
            <a:endParaRPr lang="en-US" sz="1600" b="1" dirty="0"/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>
          <a:xfrm>
            <a:off x="7010400" y="486510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E6A548-B2ED-8C42-9E64-DB4B1D814103}" type="slidenum">
              <a:rPr lang="en-US" sz="1100" smtClean="0"/>
              <a:pPr/>
              <a:t>39</a:t>
            </a:fld>
            <a:endParaRPr lang="en-US" sz="1100"/>
          </a:p>
        </p:txBody>
      </p:sp>
      <p:sp>
        <p:nvSpPr>
          <p:cNvPr id="39" name="Content Placeholder 2"/>
          <p:cNvSpPr>
            <a:spLocks noGrp="1"/>
          </p:cNvSpPr>
          <p:nvPr>
            <p:ph idx="4294967295"/>
          </p:nvPr>
        </p:nvSpPr>
        <p:spPr>
          <a:xfrm>
            <a:off x="487482" y="3771900"/>
            <a:ext cx="3810000" cy="1371600"/>
          </a:xfrm>
          <a:noFill/>
        </p:spPr>
        <p:txBody>
          <a:bodyPr>
            <a:normAutofit/>
          </a:bodyPr>
          <a:lstStyle/>
          <a:p>
            <a:pPr lvl="1" indent="-246063">
              <a:lnSpc>
                <a:spcPct val="90000"/>
              </a:lnSpc>
              <a:buNone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If cache hit (less time)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 indent="-246063">
              <a:lnSpc>
                <a:spcPct val="90000"/>
              </a:lnSpc>
              <a:defRPr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 indent="-246063">
              <a:lnSpc>
                <a:spcPct val="90000"/>
              </a:lnSpc>
              <a:defRPr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914400" lvl="2" indent="-246063">
              <a:lnSpc>
                <a:spcPct val="90000"/>
              </a:lnSpc>
              <a:buFont typeface="Wingdings 2" pitchFamily="18" charset="2"/>
              <a:buNone/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914400" lvl="2" indent="-246063">
              <a:lnSpc>
                <a:spcPct val="90000"/>
              </a:lnSpc>
              <a:buFont typeface="Wingdings 2" pitchFamily="18" charset="2"/>
              <a:buNone/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914400" lvl="2" indent="-246063">
              <a:lnSpc>
                <a:spcPct val="90000"/>
              </a:lnSpc>
              <a:buFont typeface="Wingdings 2" pitchFamily="18" charset="2"/>
              <a:buNone/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914400" lvl="2" indent="-246063">
              <a:lnSpc>
                <a:spcPct val="90000"/>
              </a:lnSpc>
              <a:buFont typeface="Wingdings 2" pitchFamily="18" charset="2"/>
              <a:buNone/>
              <a:defRPr/>
            </a:pPr>
            <a:endParaRPr lang="en-US" sz="1800" i="1" dirty="0" smtClean="0">
              <a:solidFill>
                <a:srgbClr val="0076A3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498587"/>
              </p:ext>
            </p:extLst>
          </p:nvPr>
        </p:nvGraphicFramePr>
        <p:xfrm>
          <a:off x="758945" y="4234073"/>
          <a:ext cx="32242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5" name="Equation" r:id="rId16" imgW="1676160" imgH="533160" progId="Equation.3">
                  <p:embed/>
                </p:oleObj>
              </mc:Choice>
              <mc:Fallback>
                <p:oleObj name="Equation" r:id="rId16" imgW="1676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5" y="4234073"/>
                        <a:ext cx="322421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4878507" y="3767139"/>
            <a:ext cx="396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39763" marR="0" lvl="1" indent="-246063" algn="l" defTabSz="914400" rtl="0" eaLnBrk="0" fontAlgn="base" latinLnBrk="0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If cache miss (more time)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:</a:t>
            </a:r>
          </a:p>
          <a:p>
            <a:pPr marL="639763" marR="0" lvl="1" indent="-246063" algn="l" defTabSz="914400" rtl="0" eaLnBrk="0" fontAlgn="base" latinLnBrk="0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0076A3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07857"/>
              </p:ext>
            </p:extLst>
          </p:nvPr>
        </p:nvGraphicFramePr>
        <p:xfrm>
          <a:off x="5237162" y="4135694"/>
          <a:ext cx="32226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6" name="Equation" r:id="rId18" imgW="1676160" imgH="533160" progId="Equation.3">
                  <p:embed/>
                </p:oleObj>
              </mc:Choice>
              <mc:Fallback>
                <p:oleObj name="Equation" r:id="rId18" imgW="1676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2" y="4135694"/>
                        <a:ext cx="322262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3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8" y="1042827"/>
            <a:ext cx="3510443" cy="3033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2157" y="3166899"/>
            <a:ext cx="140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performance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8148" y="265915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security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683345"/>
            <a:ext cx="47169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micro-architectural attacks caused by performance optimizations</a:t>
            </a:r>
          </a:p>
          <a:p>
            <a:endParaRPr lang="en-US" dirty="0" smtClean="0"/>
          </a:p>
          <a:p>
            <a:r>
              <a:rPr lang="en-US" dirty="0" smtClean="0"/>
              <a:t>Others due to inherent device properties</a:t>
            </a:r>
          </a:p>
          <a:p>
            <a:endParaRPr lang="en-US" dirty="0" smtClean="0"/>
          </a:p>
          <a:p>
            <a:r>
              <a:rPr lang="en-US" dirty="0" smtClean="0"/>
              <a:t>Third, due to stronger attackers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960190" y="2864128"/>
            <a:ext cx="2592035" cy="1446056"/>
            <a:chOff x="2514600" y="629657"/>
            <a:chExt cx="4191000" cy="2951743"/>
          </a:xfrm>
        </p:grpSpPr>
        <p:sp>
          <p:nvSpPr>
            <p:cNvPr id="43" name="Rectangle 42"/>
            <p:cNvSpPr/>
            <p:nvPr/>
          </p:nvSpPr>
          <p:spPr>
            <a:xfrm>
              <a:off x="2514600" y="1447800"/>
              <a:ext cx="4191000" cy="2133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44" name="Rounded Rectangle 43"/>
            <p:cNvSpPr>
              <a:spLocks noChangeArrowheads="1"/>
            </p:cNvSpPr>
            <p:nvPr/>
          </p:nvSpPr>
          <p:spPr bwMode="auto">
            <a:xfrm>
              <a:off x="3352800" y="2501900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 algn="ctr">
              <a:solidFill>
                <a:srgbClr val="08509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lt1"/>
                  </a:solidFill>
                  <a:latin typeface="+mn-lt"/>
                  <a:ea typeface="+mn-ea"/>
                </a:rPr>
                <a:t>T</a:t>
              </a: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45" name="Elbow Connector 44"/>
            <p:cNvCxnSpPr>
              <a:endCxn id="44" idx="0"/>
            </p:cNvCxnSpPr>
            <p:nvPr/>
          </p:nvCxnSpPr>
          <p:spPr>
            <a:xfrm rot="5400000">
              <a:off x="3658394" y="2348706"/>
              <a:ext cx="3048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4" idx="2"/>
            </p:cNvCxnSpPr>
            <p:nvPr/>
          </p:nvCxnSpPr>
          <p:spPr>
            <a:xfrm rot="5400000">
              <a:off x="3694113" y="3236912"/>
              <a:ext cx="228600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3"/>
            <p:cNvSpPr txBox="1">
              <a:spLocks noChangeArrowheads="1"/>
            </p:cNvSpPr>
            <p:nvPr/>
          </p:nvSpPr>
          <p:spPr bwMode="auto">
            <a:xfrm>
              <a:off x="3525216" y="629657"/>
              <a:ext cx="547400" cy="62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P</a:t>
              </a:r>
              <a:r>
                <a:rPr lang="en-US" sz="14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8" name="TextBox 34"/>
            <p:cNvSpPr txBox="1">
              <a:spLocks noChangeArrowheads="1"/>
            </p:cNvSpPr>
            <p:nvPr/>
          </p:nvSpPr>
          <p:spPr bwMode="auto">
            <a:xfrm>
              <a:off x="2968625" y="1839913"/>
              <a:ext cx="547481" cy="62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K</a:t>
              </a:r>
              <a:r>
                <a:rPr lang="en-US" sz="14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ounded Rectangle 48"/>
            <p:cNvSpPr>
              <a:spLocks noChangeArrowheads="1"/>
            </p:cNvSpPr>
            <p:nvPr/>
          </p:nvSpPr>
          <p:spPr bwMode="auto">
            <a:xfrm>
              <a:off x="5410200" y="2501900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 algn="ctr">
              <a:solidFill>
                <a:srgbClr val="08509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lt1"/>
                  </a:solidFill>
                  <a:latin typeface="+mn-lt"/>
                  <a:ea typeface="+mn-ea"/>
                </a:rPr>
                <a:t>T</a:t>
              </a: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50" name="Elbow Connector 49"/>
            <p:cNvCxnSpPr>
              <a:endCxn id="49" idx="0"/>
            </p:cNvCxnSpPr>
            <p:nvPr/>
          </p:nvCxnSpPr>
          <p:spPr>
            <a:xfrm rot="5400000">
              <a:off x="5715794" y="2348706"/>
              <a:ext cx="3048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9" idx="2"/>
            </p:cNvCxnSpPr>
            <p:nvPr/>
          </p:nvCxnSpPr>
          <p:spPr>
            <a:xfrm rot="5400000">
              <a:off x="5751513" y="3236912"/>
              <a:ext cx="228600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41"/>
            <p:cNvSpPr txBox="1">
              <a:spLocks noChangeArrowheads="1"/>
            </p:cNvSpPr>
            <p:nvPr/>
          </p:nvSpPr>
          <p:spPr bwMode="auto">
            <a:xfrm>
              <a:off x="5619717" y="629657"/>
              <a:ext cx="616030" cy="62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P</a:t>
              </a:r>
              <a:r>
                <a:rPr lang="en-US" sz="1400" baseline="-25000" dirty="0" smtClean="0">
                  <a:latin typeface="Calibri" pitchFamily="34" charset="0"/>
                </a:rPr>
                <a:t>4</a:t>
              </a:r>
              <a:endParaRPr lang="en-US" sz="1400" baseline="-25000" dirty="0">
                <a:latin typeface="Calibri" pitchFamily="34" charset="0"/>
              </a:endParaRPr>
            </a:p>
          </p:txBody>
        </p:sp>
        <p:sp>
          <p:nvSpPr>
            <p:cNvPr id="53" name="TextBox 42"/>
            <p:cNvSpPr txBox="1">
              <a:spLocks noChangeArrowheads="1"/>
            </p:cNvSpPr>
            <p:nvPr/>
          </p:nvSpPr>
          <p:spPr bwMode="auto">
            <a:xfrm>
              <a:off x="4994275" y="1847851"/>
              <a:ext cx="547481" cy="62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K</a:t>
              </a:r>
              <a:r>
                <a:rPr lang="en-US" sz="1400" baseline="-25000" dirty="0" smtClean="0">
                  <a:latin typeface="Calibri" pitchFamily="34" charset="0"/>
                </a:rPr>
                <a:t>4</a:t>
              </a:r>
              <a:endParaRPr lang="en-US" sz="1400" baseline="-25000" dirty="0">
                <a:latin typeface="Calibri" pitchFamily="34" charset="0"/>
              </a:endParaRPr>
            </a:p>
          </p:txBody>
        </p:sp>
        <p:cxnSp>
          <p:nvCxnSpPr>
            <p:cNvPr id="54" name="Elbow Connector 53"/>
            <p:cNvCxnSpPr/>
            <p:nvPr/>
          </p:nvCxnSpPr>
          <p:spPr>
            <a:xfrm rot="5400000">
              <a:off x="5601494" y="1618456"/>
              <a:ext cx="5334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270500" y="2032000"/>
              <a:ext cx="38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rot="5400000">
              <a:off x="3544094" y="1599406"/>
              <a:ext cx="5334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670550" y="1879600"/>
              <a:ext cx="381000" cy="330200"/>
              <a:chOff x="5746750" y="1879600"/>
              <a:chExt cx="381000" cy="3302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746750" y="1879600"/>
                <a:ext cx="381000" cy="3048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64" name="Straight Connector 63"/>
              <p:cNvCxnSpPr>
                <a:stCxn id="63" idx="0"/>
              </p:cNvCxnSpPr>
              <p:nvPr/>
            </p:nvCxnSpPr>
            <p:spPr>
              <a:xfrm rot="16200000" flipH="1">
                <a:off x="5775325" y="2041525"/>
                <a:ext cx="330200" cy="635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3" idx="2"/>
                <a:endCxn id="63" idx="6"/>
              </p:cNvCxnSpPr>
              <p:nvPr/>
            </p:nvCxnSpPr>
            <p:spPr>
              <a:xfrm rot="10800000" flipH="1">
                <a:off x="5746750" y="2032000"/>
                <a:ext cx="381000" cy="1588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619500" y="1879600"/>
              <a:ext cx="381000" cy="330200"/>
              <a:chOff x="5746750" y="1879600"/>
              <a:chExt cx="381000" cy="330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746750" y="1879600"/>
                <a:ext cx="381000" cy="3048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rot="16200000" flipH="1">
                <a:off x="5775325" y="2041525"/>
                <a:ext cx="330200" cy="635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60" idx="2"/>
                <a:endCxn id="60" idx="6"/>
              </p:cNvCxnSpPr>
              <p:nvPr/>
            </p:nvCxnSpPr>
            <p:spPr>
              <a:xfrm rot="10800000" flipH="1">
                <a:off x="5746750" y="2032000"/>
                <a:ext cx="381000" cy="1588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3200400" y="2027237"/>
              <a:ext cx="38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9"/>
          <p:cNvGrpSpPr/>
          <p:nvPr/>
        </p:nvGrpSpPr>
        <p:grpSpPr>
          <a:xfrm>
            <a:off x="2823232" y="61969"/>
            <a:ext cx="2436849" cy="2674610"/>
            <a:chOff x="5730442" y="1066800"/>
            <a:chExt cx="2436849" cy="2674610"/>
          </a:xfrm>
        </p:grpSpPr>
        <p:sp>
          <p:nvSpPr>
            <p:cNvPr id="67" name="Rectangle 66"/>
            <p:cNvSpPr/>
            <p:nvPr/>
          </p:nvSpPr>
          <p:spPr>
            <a:xfrm>
              <a:off x="6262291" y="2049860"/>
              <a:ext cx="1905000" cy="838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onstantia" pitchFamily="18" charset="0"/>
                </a:rPr>
                <a:t>Block Cipher</a:t>
              </a:r>
              <a:endParaRPr lang="en-US" sz="1600" b="1" dirty="0">
                <a:solidFill>
                  <a:schemeClr val="tx1"/>
                </a:solidFill>
                <a:latin typeface="Constantia" pitchFamily="18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5400000">
              <a:off x="6056313" y="1689100"/>
              <a:ext cx="687388" cy="15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>
              <a:off x="6438901" y="1765300"/>
              <a:ext cx="533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>
              <a:off x="6590507" y="17645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6742907" y="17645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>
              <a:off x="6895307" y="17645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047707" y="17645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>
              <a:off x="7200107" y="17645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>
              <a:off x="7352507" y="17645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>
              <a:off x="7658894" y="1764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6210300" y="1689100"/>
              <a:ext cx="6858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696200" y="1727200"/>
              <a:ext cx="1524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>
              <a:off x="6134894" y="3137694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5400000">
              <a:off x="6438901" y="3136900"/>
              <a:ext cx="533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5400000">
              <a:off x="6590507" y="31361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6742907" y="31361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5400000">
              <a:off x="6895307" y="31361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7047707" y="31361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5400000">
              <a:off x="7200107" y="31361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7352507" y="3136106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5400000">
              <a:off x="7658894" y="3136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6287294" y="3136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6629400" y="1498600"/>
              <a:ext cx="1371600" cy="2286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90" name="TextBox 30"/>
            <p:cNvSpPr txBox="1">
              <a:spLocks noChangeArrowheads="1"/>
            </p:cNvSpPr>
            <p:nvPr/>
          </p:nvSpPr>
          <p:spPr bwMode="auto">
            <a:xfrm>
              <a:off x="7010400" y="1193800"/>
              <a:ext cx="66413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Random</a:t>
              </a:r>
            </a:p>
          </p:txBody>
        </p:sp>
        <p:pic>
          <p:nvPicPr>
            <p:cNvPr id="91" name="Picture 2" descr="I:\Documents and Settings\Guest\Local Settings\Temporary Internet Files\Content.IE5\EO59FOX3\MCj0441729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30442" y="1500187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121400" y="1079500"/>
              <a:ext cx="3129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P</a:t>
              </a:r>
              <a:r>
                <a:rPr lang="en-US" sz="1100" baseline="-25000" dirty="0" smtClean="0"/>
                <a:t>0</a:t>
              </a:r>
              <a:r>
                <a:rPr lang="en-US" sz="1100" dirty="0" smtClean="0"/>
                <a:t>  </a:t>
              </a:r>
              <a:endParaRPr lang="en-US" sz="1100" dirty="0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53200" y="3479800"/>
              <a:ext cx="83901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Cipher Text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400800" y="1066800"/>
              <a:ext cx="3161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P</a:t>
              </a:r>
              <a:r>
                <a:rPr lang="en-US" sz="1200" baseline="-25000" dirty="0" smtClean="0"/>
                <a:t>4</a:t>
              </a:r>
              <a:endParaRPr lang="en-US" sz="1200" baseline="-250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5400000">
              <a:off x="7504907" y="3136107"/>
              <a:ext cx="5334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>
              <a:off x="7504906" y="1757248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52400" y="454300"/>
            <a:ext cx="2514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Suppose </a:t>
            </a:r>
          </a:p>
          <a:p>
            <a:pPr marL="0" lvl="1"/>
            <a:r>
              <a:rPr lang="en-US" sz="1200" dirty="0" smtClean="0"/>
              <a:t>(K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= 00 and k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= 50</a:t>
            </a:r>
            <a:r>
              <a:rPr lang="en-IN" sz="1200" dirty="0" smtClean="0"/>
              <a:t>)</a:t>
            </a:r>
            <a:endParaRPr lang="en-US" sz="1200" dirty="0" smtClean="0"/>
          </a:p>
        </p:txBody>
      </p:sp>
      <p:sp>
        <p:nvSpPr>
          <p:cNvPr id="98" name="Content Placeholder 2"/>
          <p:cNvSpPr>
            <a:spLocks noGrp="1"/>
          </p:cNvSpPr>
          <p:nvPr>
            <p:ph idx="1"/>
          </p:nvPr>
        </p:nvSpPr>
        <p:spPr>
          <a:xfrm>
            <a:off x="0" y="1106630"/>
            <a:ext cx="2895600" cy="4043514"/>
          </a:xfrm>
        </p:spPr>
        <p:txBody>
          <a:bodyPr/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= 0, all other inputs are random	</a:t>
            </a:r>
          </a:p>
          <a:p>
            <a:r>
              <a:rPr lang="en-US" sz="1600" dirty="0" smtClean="0"/>
              <a:t>Make N time measurements </a:t>
            </a:r>
          </a:p>
          <a:p>
            <a:r>
              <a:rPr lang="en-US" sz="1600" dirty="0" smtClean="0"/>
              <a:t>Segregate into Y buckets based on value of P</a:t>
            </a:r>
            <a:r>
              <a:rPr lang="en-US" sz="1600" baseline="-25000" dirty="0" smtClean="0"/>
              <a:t>4</a:t>
            </a:r>
          </a:p>
          <a:p>
            <a:r>
              <a:rPr lang="en-US" sz="1600" dirty="0" smtClean="0"/>
              <a:t>Find average time of each bucket</a:t>
            </a:r>
          </a:p>
          <a:p>
            <a:r>
              <a:rPr lang="en-US" sz="1600" dirty="0" smtClean="0"/>
              <a:t>Find deviation of each average from overall average (DOM)</a:t>
            </a:r>
          </a:p>
          <a:p>
            <a:pPr lvl="1">
              <a:buNone/>
            </a:pPr>
            <a:endParaRPr lang="en-US" sz="1200" dirty="0" smtClean="0"/>
          </a:p>
          <a:p>
            <a:pPr lvl="1">
              <a:buNone/>
            </a:pPr>
            <a:endParaRPr lang="en-US" sz="12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endParaRPr lang="en-IN" sz="1400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15765"/>
              </p:ext>
            </p:extLst>
          </p:nvPr>
        </p:nvGraphicFramePr>
        <p:xfrm>
          <a:off x="6705818" y="450579"/>
          <a:ext cx="222017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Average Time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DOM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2945.3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1.8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2944.4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0.9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2943.7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2943.7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0.2</a:t>
                      </a:r>
                      <a:endParaRPr lang="en-IN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2944.8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2937.4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-6.3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2943.3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-0.2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2945.8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: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: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: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2941.8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-1.7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6773788" y="4429833"/>
            <a:ext cx="150554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Average : 2943.57</a:t>
            </a:r>
          </a:p>
          <a:p>
            <a:r>
              <a:rPr lang="en-US" sz="1400" dirty="0" smtClean="0"/>
              <a:t>Maximum : -6.3</a:t>
            </a:r>
            <a:endParaRPr lang="en-IN" sz="1400" dirty="0"/>
          </a:p>
        </p:txBody>
      </p:sp>
      <p:sp>
        <p:nvSpPr>
          <p:cNvPr id="101" name="Rectangle 100"/>
          <p:cNvSpPr/>
          <p:nvPr/>
        </p:nvSpPr>
        <p:spPr>
          <a:xfrm>
            <a:off x="6629618" y="2919085"/>
            <a:ext cx="2362200" cy="3810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102" name="Straight Connector 101"/>
          <p:cNvCxnSpPr>
            <a:stCxn id="104" idx="3"/>
          </p:cNvCxnSpPr>
          <p:nvPr/>
        </p:nvCxnSpPr>
        <p:spPr>
          <a:xfrm>
            <a:off x="3872116" y="1207996"/>
            <a:ext cx="1719072" cy="201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2200539" y="1932142"/>
            <a:ext cx="2036619" cy="398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418276" y="1123491"/>
            <a:ext cx="453840" cy="1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1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41059"/>
              </p:ext>
            </p:extLst>
          </p:nvPr>
        </p:nvGraphicFramePr>
        <p:xfrm>
          <a:off x="2876544" y="4578640"/>
          <a:ext cx="28241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4" imgW="1473120" imgH="253800" progId="Equation.3">
                  <p:embed/>
                </p:oleObj>
              </mc:Choice>
              <mc:Fallback>
                <p:oleObj name="Equation" r:id="rId4" imgW="1473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44" y="4578640"/>
                        <a:ext cx="28241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2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43640"/>
              </p:ext>
            </p:extLst>
          </p:nvPr>
        </p:nvGraphicFramePr>
        <p:xfrm>
          <a:off x="840160" y="2042118"/>
          <a:ext cx="432048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 of Means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AES (</a:t>
                      </a:r>
                      <a:r>
                        <a:rPr lang="en-US" dirty="0" err="1" smtClean="0"/>
                        <a:t>OpenSSL</a:t>
                      </a:r>
                      <a:r>
                        <a:rPr lang="en-US" dirty="0" smtClean="0"/>
                        <a:t> 0.9.8a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 (</a:t>
                      </a:r>
                      <a:r>
                        <a:rPr lang="en-US" dirty="0" err="1" smtClean="0"/>
                        <a:t>PolarSSL</a:t>
                      </a:r>
                      <a:r>
                        <a:rPr lang="en-US" dirty="0" smtClean="0"/>
                        <a:t> 1.1.1 )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CAMELLIA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PolarSSL</a:t>
                      </a:r>
                      <a:r>
                        <a:rPr lang="en-US" baseline="0" dirty="0" smtClean="0"/>
                        <a:t> 1.1.1)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CLEFIA (Ref. Implementation 1.0)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552128" y="2258142"/>
            <a:ext cx="228600" cy="1981200"/>
          </a:xfrm>
          <a:prstGeom prst="downArrow">
            <a:avLst/>
          </a:prstGeom>
          <a:gradFill flip="none" rotWithShape="1">
            <a:gsLst>
              <a:gs pos="0">
                <a:srgbClr val="0000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 rot="5400000">
            <a:off x="-611785" y="306201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Easiness  to attack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791" y="1913687"/>
            <a:ext cx="2939009" cy="26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7333"/>
            <a:ext cx="8229600" cy="857250"/>
          </a:xfrm>
        </p:spPr>
        <p:txBody>
          <a:bodyPr/>
          <a:lstStyle/>
          <a:p>
            <a:r>
              <a:rPr lang="en-US" dirty="0" smtClean="0"/>
              <a:t>Speculation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817" y="4360818"/>
            <a:ext cx="732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slides motivated from Yuval </a:t>
            </a:r>
            <a:r>
              <a:rPr lang="en-US" dirty="0" err="1" smtClean="0"/>
              <a:t>Yarom’s</a:t>
            </a:r>
            <a:r>
              <a:rPr lang="en-US" dirty="0" smtClean="0"/>
              <a:t> talk on Meltdown and </a:t>
            </a:r>
            <a:r>
              <a:rPr lang="en-US" dirty="0" err="1" smtClean="0"/>
              <a:t>Spectre</a:t>
            </a:r>
            <a:r>
              <a:rPr lang="en-US" dirty="0" smtClean="0"/>
              <a:t> at the Cyber security research </a:t>
            </a:r>
            <a:r>
              <a:rPr lang="en-US" dirty="0" err="1" smtClean="0"/>
              <a:t>bootcamp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Out-of-order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300" y="1972934"/>
            <a:ext cx="252758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load r0, addr1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mov</a:t>
            </a:r>
            <a:r>
              <a:rPr lang="en-US" dirty="0" smtClean="0">
                <a:latin typeface="Courier New"/>
                <a:cs typeface="Courier New"/>
              </a:rPr>
              <a:t> r2, r1</a:t>
            </a:r>
          </a:p>
          <a:p>
            <a:r>
              <a:rPr lang="en-US" dirty="0" smtClean="0">
                <a:latin typeface="Courier New"/>
                <a:cs typeface="Courier New"/>
              </a:rPr>
              <a:t>add r2, r2, r3</a:t>
            </a:r>
          </a:p>
          <a:p>
            <a:r>
              <a:rPr lang="en-US" dirty="0" smtClean="0">
                <a:latin typeface="Courier New"/>
                <a:cs typeface="Courier New"/>
              </a:rPr>
              <a:t>store r1, add2</a:t>
            </a:r>
          </a:p>
          <a:p>
            <a:r>
              <a:rPr lang="en-US" dirty="0" smtClean="0">
                <a:latin typeface="Courier New"/>
                <a:cs typeface="Courier New"/>
              </a:rPr>
              <a:t>sub r4, r5, r6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934" y="1326603"/>
            <a:ext cx="213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instructions are </a:t>
            </a:r>
          </a:p>
          <a:p>
            <a:pPr algn="ctr"/>
            <a:r>
              <a:rPr lang="en-US" dirty="0" smtClean="0">
                <a:solidFill>
                  <a:srgbClr val="953735"/>
                </a:solidFill>
              </a:rPr>
              <a:t>fetched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0837" y="1972934"/>
            <a:ext cx="2271101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sub r4, r5, r6</a:t>
            </a:r>
          </a:p>
          <a:p>
            <a:r>
              <a:rPr lang="en-US" dirty="0" smtClean="0">
                <a:latin typeface="Courier New"/>
                <a:cs typeface="Courier New"/>
              </a:rPr>
              <a:t>store </a:t>
            </a:r>
            <a:r>
              <a:rPr lang="en-US" dirty="0">
                <a:latin typeface="Courier New"/>
                <a:cs typeface="Courier New"/>
              </a:rPr>
              <a:t>r1, add2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mov</a:t>
            </a:r>
            <a:r>
              <a:rPr lang="en-US" dirty="0" smtClean="0">
                <a:latin typeface="Courier New"/>
                <a:cs typeface="Courier New"/>
              </a:rPr>
              <a:t> r2, r1</a:t>
            </a:r>
          </a:p>
          <a:p>
            <a:r>
              <a:rPr lang="en-US" dirty="0" smtClean="0">
                <a:latin typeface="Courier New"/>
                <a:cs typeface="Courier New"/>
              </a:rPr>
              <a:t>add r2, r2, r3</a:t>
            </a:r>
          </a:p>
          <a:p>
            <a:r>
              <a:rPr lang="en-US" dirty="0" smtClean="0">
                <a:latin typeface="Courier New"/>
                <a:cs typeface="Courier New"/>
              </a:rPr>
              <a:t>load </a:t>
            </a:r>
            <a:r>
              <a:rPr lang="en-US" dirty="0">
                <a:latin typeface="Courier New"/>
                <a:cs typeface="Courier New"/>
              </a:rPr>
              <a:t>r0, </a:t>
            </a:r>
            <a:r>
              <a:rPr lang="en-US" dirty="0" smtClean="0">
                <a:latin typeface="Courier New"/>
                <a:cs typeface="Courier New"/>
              </a:rPr>
              <a:t>addr1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4349" y="1337155"/>
            <a:ext cx="18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they may be </a:t>
            </a:r>
          </a:p>
          <a:p>
            <a:pPr algn="ctr"/>
            <a:r>
              <a:rPr lang="en-US" dirty="0" smtClean="0">
                <a:solidFill>
                  <a:srgbClr val="953735"/>
                </a:solidFill>
              </a:rPr>
              <a:t>executed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8710" y="1982893"/>
            <a:ext cx="194809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r0</a:t>
            </a:r>
          </a:p>
          <a:p>
            <a:r>
              <a:rPr lang="en-US" dirty="0" smtClean="0">
                <a:latin typeface="Courier New"/>
                <a:cs typeface="Courier New"/>
              </a:rPr>
              <a:t>r2</a:t>
            </a:r>
          </a:p>
          <a:p>
            <a:r>
              <a:rPr lang="en-US" dirty="0" smtClean="0">
                <a:latin typeface="Courier New"/>
                <a:cs typeface="Courier New"/>
              </a:rPr>
              <a:t>r2</a:t>
            </a:r>
          </a:p>
          <a:p>
            <a:r>
              <a:rPr lang="en-US" dirty="0" smtClean="0">
                <a:latin typeface="Courier New"/>
                <a:cs typeface="Courier New"/>
              </a:rPr>
              <a:t>addr2</a:t>
            </a:r>
          </a:p>
          <a:p>
            <a:r>
              <a:rPr lang="en-US" dirty="0" smtClean="0">
                <a:latin typeface="Courier New"/>
                <a:cs typeface="Courier New"/>
              </a:rPr>
              <a:t>r4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7736" y="1337155"/>
            <a:ext cx="201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the results are </a:t>
            </a:r>
          </a:p>
          <a:p>
            <a:pPr algn="ctr"/>
            <a:r>
              <a:rPr lang="en-US" dirty="0" smtClean="0">
                <a:solidFill>
                  <a:srgbClr val="953735"/>
                </a:solidFill>
              </a:rPr>
              <a:t>committed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19343" y="2194889"/>
            <a:ext cx="1341494" cy="764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2205038" y="2441506"/>
            <a:ext cx="1355799" cy="270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19343" y="2741876"/>
            <a:ext cx="1341494" cy="31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19343" y="2441506"/>
            <a:ext cx="1341494" cy="613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19343" y="2194889"/>
            <a:ext cx="1341494" cy="1106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622335" y="2194890"/>
            <a:ext cx="1116375" cy="1106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622335" y="2441506"/>
            <a:ext cx="1116375" cy="270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22335" y="2717214"/>
            <a:ext cx="1153368" cy="242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22335" y="2441506"/>
            <a:ext cx="1116375" cy="613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22335" y="2194889"/>
            <a:ext cx="1079382" cy="110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3364" y="3563908"/>
            <a:ext cx="8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inorder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21395" y="3563908"/>
            <a:ext cx="158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restored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54386" y="35759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out-of-order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03223" y="4250189"/>
            <a:ext cx="561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Out the processor core, execution looks in-order</a:t>
            </a:r>
          </a:p>
          <a:p>
            <a:pPr algn="ctr"/>
            <a:r>
              <a:rPr lang="en-US" i="1" dirty="0" smtClean="0">
                <a:solidFill>
                  <a:srgbClr val="0000FF"/>
                </a:solidFill>
              </a:rPr>
              <a:t>Insider the processor core, execution is done out-of-order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Speculative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1344061"/>
            <a:ext cx="2021066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cmp</a:t>
            </a:r>
            <a:r>
              <a:rPr lang="en-US" sz="1200" dirty="0" smtClean="0">
                <a:latin typeface="Courier New"/>
                <a:cs typeface="Courier New"/>
              </a:rPr>
              <a:t> r0, 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jnz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label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load </a:t>
            </a:r>
            <a:r>
              <a:rPr lang="en-US" sz="1200" dirty="0">
                <a:latin typeface="Courier New"/>
                <a:cs typeface="Courier New"/>
              </a:rPr>
              <a:t>r0, addr1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mov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r2, 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add </a:t>
            </a:r>
            <a:r>
              <a:rPr lang="en-US" sz="1200" dirty="0">
                <a:latin typeface="Courier New"/>
                <a:cs typeface="Courier New"/>
              </a:rPr>
              <a:t>r2, r2, r3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store </a:t>
            </a:r>
            <a:r>
              <a:rPr lang="en-US" sz="1200" dirty="0">
                <a:latin typeface="Courier New"/>
                <a:cs typeface="Courier New"/>
              </a:rPr>
              <a:t>r1, add2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sub </a:t>
            </a:r>
            <a:r>
              <a:rPr lang="en-US" sz="1200" dirty="0">
                <a:latin typeface="Courier New"/>
                <a:cs typeface="Courier New"/>
              </a:rPr>
              <a:t>r4, r5, r6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label: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i="1" dirty="0">
                <a:latin typeface="Courier New"/>
                <a:cs typeface="Courier New"/>
              </a:rPr>
              <a:t>m</a:t>
            </a:r>
            <a:r>
              <a:rPr lang="en-US" sz="1200" i="1" dirty="0" smtClean="0">
                <a:latin typeface="Courier New"/>
                <a:cs typeface="Courier New"/>
              </a:rPr>
              <a:t>ore instructions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2417" y="1063229"/>
            <a:ext cx="2250886" cy="2677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cmp</a:t>
            </a:r>
            <a:r>
              <a:rPr lang="en-US" sz="1400" dirty="0" smtClean="0">
                <a:latin typeface="Courier New"/>
                <a:cs typeface="Courier New"/>
              </a:rPr>
              <a:t> r0, r1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jnz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label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load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r0, addr1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r2, r1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add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r2, r2, r3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store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r1, add2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sub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r4, r5, r6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label: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i="1" dirty="0">
                <a:latin typeface="Courier New"/>
                <a:cs typeface="Courier New"/>
              </a:rPr>
              <a:t>m</a:t>
            </a:r>
            <a:r>
              <a:rPr lang="en-US" sz="1400" i="1" dirty="0" smtClean="0">
                <a:latin typeface="Courier New"/>
                <a:cs typeface="Courier New"/>
              </a:rPr>
              <a:t>ore instructions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3671919"/>
            <a:ext cx="213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instructions are </a:t>
            </a:r>
          </a:p>
          <a:p>
            <a:pPr algn="ctr"/>
            <a:r>
              <a:rPr lang="en-US" dirty="0" smtClean="0">
                <a:solidFill>
                  <a:srgbClr val="953735"/>
                </a:solidFill>
              </a:rPr>
              <a:t>fetched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2417" y="3818876"/>
            <a:ext cx="213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instructions are </a:t>
            </a:r>
          </a:p>
          <a:p>
            <a:pPr algn="ctr"/>
            <a:r>
              <a:rPr lang="en-US" dirty="0" smtClean="0">
                <a:solidFill>
                  <a:srgbClr val="953735"/>
                </a:solidFill>
              </a:rPr>
              <a:t>executed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2417" y="1541354"/>
            <a:ext cx="2250886" cy="1072783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9281" y="1058105"/>
            <a:ext cx="2250886" cy="2677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r0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r2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r2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add2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r4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endParaRPr lang="en-US" sz="1400" i="1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1821" y="3813752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results are</a:t>
            </a:r>
            <a:br>
              <a:rPr lang="en-US" dirty="0" smtClean="0">
                <a:solidFill>
                  <a:srgbClr val="953735"/>
                </a:solidFill>
              </a:rPr>
            </a:br>
            <a:r>
              <a:rPr lang="en-US" dirty="0" smtClean="0">
                <a:solidFill>
                  <a:srgbClr val="953735"/>
                </a:solidFill>
              </a:rPr>
              <a:t>committed when</a:t>
            </a:r>
            <a:br>
              <a:rPr lang="en-US" dirty="0" smtClean="0">
                <a:solidFill>
                  <a:srgbClr val="953735"/>
                </a:solidFill>
              </a:rPr>
            </a:br>
            <a:r>
              <a:rPr lang="en-US" dirty="0" smtClean="0">
                <a:solidFill>
                  <a:srgbClr val="953735"/>
                </a:solidFill>
              </a:rPr>
              <a:t>speculation is </a:t>
            </a:r>
            <a:r>
              <a:rPr lang="en-US" b="1" dirty="0" smtClean="0">
                <a:solidFill>
                  <a:srgbClr val="000000"/>
                </a:solidFill>
              </a:rPr>
              <a:t>correct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69281" y="1536230"/>
            <a:ext cx="2250886" cy="1072783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89094" y="4508102"/>
            <a:ext cx="2327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Speculative execution</a:t>
            </a:r>
            <a:endParaRPr lang="en-US" dirty="0"/>
          </a:p>
          <a:p>
            <a:r>
              <a:rPr lang="en-US" dirty="0"/>
              <a:t>(transient instructions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78267" y="2194889"/>
            <a:ext cx="1004150" cy="2270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Speculative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1344061"/>
            <a:ext cx="2021066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cmp</a:t>
            </a:r>
            <a:r>
              <a:rPr lang="en-US" sz="1200" dirty="0" smtClean="0">
                <a:latin typeface="Courier New"/>
                <a:cs typeface="Courier New"/>
              </a:rPr>
              <a:t> r0, 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jnz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label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load </a:t>
            </a:r>
            <a:r>
              <a:rPr lang="en-US" sz="1200" dirty="0">
                <a:latin typeface="Courier New"/>
                <a:cs typeface="Courier New"/>
              </a:rPr>
              <a:t>r0, addr1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mov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r2, 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add </a:t>
            </a:r>
            <a:r>
              <a:rPr lang="en-US" sz="1200" dirty="0">
                <a:latin typeface="Courier New"/>
                <a:cs typeface="Courier New"/>
              </a:rPr>
              <a:t>r2, r2, r3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store </a:t>
            </a:r>
            <a:r>
              <a:rPr lang="en-US" sz="1200" dirty="0">
                <a:latin typeface="Courier New"/>
                <a:cs typeface="Courier New"/>
              </a:rPr>
              <a:t>r1, add2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sub </a:t>
            </a:r>
            <a:r>
              <a:rPr lang="en-US" sz="1200" dirty="0">
                <a:latin typeface="Courier New"/>
                <a:cs typeface="Courier New"/>
              </a:rPr>
              <a:t>r4, r5, r6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label: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i="1" dirty="0">
                <a:latin typeface="Courier New"/>
                <a:cs typeface="Courier New"/>
              </a:rPr>
              <a:t>m</a:t>
            </a:r>
            <a:r>
              <a:rPr lang="en-US" sz="1200" i="1" dirty="0" smtClean="0">
                <a:latin typeface="Courier New"/>
                <a:cs typeface="Courier New"/>
              </a:rPr>
              <a:t>ore instructions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2417" y="1063229"/>
            <a:ext cx="2250886" cy="2677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cmp</a:t>
            </a:r>
            <a:r>
              <a:rPr lang="en-US" sz="1400" dirty="0" smtClean="0">
                <a:latin typeface="Courier New"/>
                <a:cs typeface="Courier New"/>
              </a:rPr>
              <a:t> r0, r1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jnz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label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load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r0, addr1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r2, r1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add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r2, r2, r3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store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r1, add2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sub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r4, r5, r6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label: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i="1" dirty="0">
                <a:latin typeface="Courier New"/>
                <a:cs typeface="Courier New"/>
              </a:rPr>
              <a:t>m</a:t>
            </a:r>
            <a:r>
              <a:rPr lang="en-US" sz="1400" i="1" dirty="0" smtClean="0">
                <a:latin typeface="Courier New"/>
                <a:cs typeface="Courier New"/>
              </a:rPr>
              <a:t>ore instructions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3671919"/>
            <a:ext cx="213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instructions are </a:t>
            </a:r>
          </a:p>
          <a:p>
            <a:pPr algn="ctr"/>
            <a:r>
              <a:rPr lang="en-US" dirty="0" smtClean="0">
                <a:solidFill>
                  <a:srgbClr val="953735"/>
                </a:solidFill>
              </a:rPr>
              <a:t>fetched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2417" y="3818876"/>
            <a:ext cx="213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instructions are </a:t>
            </a:r>
          </a:p>
          <a:p>
            <a:pPr algn="ctr"/>
            <a:r>
              <a:rPr lang="en-US" dirty="0" smtClean="0">
                <a:solidFill>
                  <a:srgbClr val="953735"/>
                </a:solidFill>
              </a:rPr>
              <a:t>executed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2417" y="1541354"/>
            <a:ext cx="2250886" cy="1072783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9281" y="1058105"/>
            <a:ext cx="2250886" cy="2677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endParaRPr lang="en-US" sz="1400" i="1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2053" y="3813752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results are</a:t>
            </a:r>
            <a:br>
              <a:rPr lang="en-US" dirty="0" smtClean="0">
                <a:solidFill>
                  <a:srgbClr val="953735"/>
                </a:solidFill>
              </a:rPr>
            </a:br>
            <a:r>
              <a:rPr lang="en-US" dirty="0" smtClean="0">
                <a:solidFill>
                  <a:srgbClr val="953735"/>
                </a:solidFill>
              </a:rPr>
              <a:t>committed when</a:t>
            </a:r>
            <a:br>
              <a:rPr lang="en-US" dirty="0" smtClean="0">
                <a:solidFill>
                  <a:srgbClr val="953735"/>
                </a:solidFill>
              </a:rPr>
            </a:br>
            <a:r>
              <a:rPr lang="en-US" dirty="0" smtClean="0">
                <a:solidFill>
                  <a:srgbClr val="953735"/>
                </a:solidFill>
              </a:rPr>
              <a:t>speculation is </a:t>
            </a:r>
            <a:r>
              <a:rPr lang="en-US" b="1" dirty="0" smtClean="0">
                <a:solidFill>
                  <a:srgbClr val="000000"/>
                </a:solidFill>
              </a:rPr>
              <a:t>incorrect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69281" y="1536230"/>
            <a:ext cx="2250886" cy="1072783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89094" y="4508102"/>
            <a:ext cx="2327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Speculative execution</a:t>
            </a:r>
          </a:p>
          <a:p>
            <a:r>
              <a:rPr lang="en-US" dirty="0" smtClean="0"/>
              <a:t>(transient instructions)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78267" y="2194889"/>
            <a:ext cx="1004150" cy="2270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53297" y="1786919"/>
            <a:ext cx="25254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x-none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peculated results </a:t>
            </a:r>
          </a:p>
          <a:p>
            <a:pPr algn="ctr"/>
            <a:r>
              <a:rPr lang="x-non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discarded</a:t>
            </a:r>
            <a:endParaRPr lang="x-none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13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Speculative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1344061"/>
            <a:ext cx="2021066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cmp</a:t>
            </a:r>
            <a:r>
              <a:rPr lang="en-US" sz="1200" dirty="0" smtClean="0">
                <a:latin typeface="Courier New"/>
                <a:cs typeface="Courier New"/>
              </a:rPr>
              <a:t> r0, 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div  r0, 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load </a:t>
            </a:r>
            <a:r>
              <a:rPr lang="en-US" sz="1200" dirty="0">
                <a:latin typeface="Courier New"/>
                <a:cs typeface="Courier New"/>
              </a:rPr>
              <a:t>r0, addr1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mov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r2, r1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add </a:t>
            </a:r>
            <a:r>
              <a:rPr lang="en-US" sz="1200" dirty="0">
                <a:latin typeface="Courier New"/>
                <a:cs typeface="Courier New"/>
              </a:rPr>
              <a:t>r2, r2, r3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store </a:t>
            </a:r>
            <a:r>
              <a:rPr lang="en-US" sz="1200" dirty="0">
                <a:latin typeface="Courier New"/>
                <a:cs typeface="Courier New"/>
              </a:rPr>
              <a:t>r1, add2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sub </a:t>
            </a:r>
            <a:r>
              <a:rPr lang="en-US" sz="1200" dirty="0">
                <a:latin typeface="Courier New"/>
                <a:cs typeface="Courier New"/>
              </a:rPr>
              <a:t>r4, r5, r6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label: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i="1" dirty="0">
                <a:latin typeface="Courier New"/>
                <a:cs typeface="Courier New"/>
              </a:rPr>
              <a:t>m</a:t>
            </a:r>
            <a:r>
              <a:rPr lang="en-US" sz="1200" i="1" dirty="0" smtClean="0">
                <a:latin typeface="Courier New"/>
                <a:cs typeface="Courier New"/>
              </a:rPr>
              <a:t>ore instructions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2417" y="1063229"/>
            <a:ext cx="2250886" cy="2677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cmp</a:t>
            </a:r>
            <a:r>
              <a:rPr lang="en-US" sz="1400" dirty="0" smtClean="0">
                <a:latin typeface="Courier New"/>
                <a:cs typeface="Courier New"/>
              </a:rPr>
              <a:t> r0, r1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div r0, r1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load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r0, addr1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r2, r1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add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r2, r2, r3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store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r1, add2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  sub 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r4, r5, r6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label: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i="1" dirty="0">
                <a:latin typeface="Courier New"/>
                <a:cs typeface="Courier New"/>
              </a:rPr>
              <a:t>m</a:t>
            </a:r>
            <a:r>
              <a:rPr lang="en-US" sz="1400" i="1" dirty="0" smtClean="0">
                <a:latin typeface="Courier New"/>
                <a:cs typeface="Courier New"/>
              </a:rPr>
              <a:t>ore instructions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3671919"/>
            <a:ext cx="213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instructions are </a:t>
            </a:r>
          </a:p>
          <a:p>
            <a:pPr algn="ctr"/>
            <a:r>
              <a:rPr lang="en-US" dirty="0" smtClean="0">
                <a:solidFill>
                  <a:srgbClr val="953735"/>
                </a:solidFill>
              </a:rPr>
              <a:t>fetched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2417" y="3818876"/>
            <a:ext cx="213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instructions are </a:t>
            </a:r>
          </a:p>
          <a:p>
            <a:pPr algn="ctr"/>
            <a:r>
              <a:rPr lang="en-US" dirty="0" smtClean="0">
                <a:solidFill>
                  <a:srgbClr val="953735"/>
                </a:solidFill>
              </a:rPr>
              <a:t>executed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2417" y="1541354"/>
            <a:ext cx="2250886" cy="1072783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9281" y="1058105"/>
            <a:ext cx="2250886" cy="2677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endParaRPr lang="en-US" sz="1400" i="1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8121" y="3813752"/>
            <a:ext cx="2372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How results are</a:t>
            </a:r>
            <a:br>
              <a:rPr lang="en-US" dirty="0" smtClean="0">
                <a:solidFill>
                  <a:srgbClr val="953735"/>
                </a:solidFill>
              </a:rPr>
            </a:br>
            <a:r>
              <a:rPr lang="en-US" dirty="0" smtClean="0">
                <a:solidFill>
                  <a:srgbClr val="953735"/>
                </a:solidFill>
              </a:rPr>
              <a:t>committed when</a:t>
            </a:r>
            <a:br>
              <a:rPr lang="en-US" dirty="0" smtClean="0">
                <a:solidFill>
                  <a:srgbClr val="953735"/>
                </a:solidFill>
              </a:rPr>
            </a:br>
            <a:r>
              <a:rPr lang="en-US" dirty="0" smtClean="0">
                <a:solidFill>
                  <a:srgbClr val="953735"/>
                </a:solidFill>
              </a:rPr>
              <a:t>speculation is </a:t>
            </a:r>
            <a:r>
              <a:rPr lang="en-US" b="1" dirty="0" smtClean="0">
                <a:solidFill>
                  <a:srgbClr val="000000"/>
                </a:solidFill>
              </a:rPr>
              <a:t>incorrect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eg</a:t>
            </a:r>
            <a:r>
              <a:rPr lang="en-US" dirty="0" smtClean="0">
                <a:solidFill>
                  <a:srgbClr val="000000"/>
                </a:solidFill>
              </a:rPr>
              <a:t>. If r1 = 0)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69281" y="1536230"/>
            <a:ext cx="2250886" cy="1072783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89094" y="4508102"/>
            <a:ext cx="223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Speculative execution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78267" y="2194889"/>
            <a:ext cx="1004150" cy="2270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53297" y="1786919"/>
            <a:ext cx="25254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x-none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peculated results </a:t>
            </a:r>
          </a:p>
          <a:p>
            <a:pPr algn="ctr"/>
            <a:r>
              <a:rPr lang="x-non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discarded</a:t>
            </a:r>
            <a:endParaRPr lang="x-none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57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Speculative Execution </a:t>
            </a:r>
            <a:br>
              <a:rPr lang="en-US" dirty="0" smtClean="0"/>
            </a:br>
            <a:r>
              <a:rPr lang="en-US" dirty="0" smtClean="0"/>
              <a:t>and Micro-architectural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858"/>
            <a:ext cx="3982625" cy="749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9" y="2535534"/>
            <a:ext cx="3608582" cy="215275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25" y="1428858"/>
            <a:ext cx="4672392" cy="1593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310" y="3292334"/>
            <a:ext cx="4007490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Even though line 3 is not reached, the</a:t>
            </a:r>
            <a:br>
              <a:rPr lang="en-US" dirty="0" smtClean="0"/>
            </a:br>
            <a:r>
              <a:rPr lang="en-US" dirty="0" smtClean="0"/>
              <a:t>micro-architectural state is modified due</a:t>
            </a:r>
          </a:p>
          <a:p>
            <a:r>
              <a:rPr lang="en-US" dirty="0" smtClean="0"/>
              <a:t>to Line 3.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3325" y="124419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ata=84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234135" y="3588042"/>
            <a:ext cx="2194427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35865" y="1663616"/>
            <a:ext cx="1654427" cy="493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145377" y="3592237"/>
            <a:ext cx="120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 space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245064" y="1723846"/>
            <a:ext cx="137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Kernel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274" y="436688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address</a:t>
            </a:r>
            <a:br>
              <a:rPr lang="en-US" dirty="0" smtClean="0"/>
            </a:br>
            <a:r>
              <a:rPr lang="en-US" dirty="0" smtClean="0"/>
              <a:t>space of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3996" y="1444133"/>
            <a:ext cx="26780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*pointer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y = array[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* 256]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93920" y="30938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*pointer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0795" y="4194814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469703" y="2378631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1844" y="248724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38151" y="249008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44458" y="249293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250765" y="248279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31844" y="2815565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838151" y="281840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44458" y="2821250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7250765" y="281111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631844" y="3133752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838151" y="313659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044458" y="3139437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250765" y="312930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631844" y="346207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044458" y="346775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250765" y="345762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631844" y="408845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838151" y="409129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044458" y="4094139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7250765" y="408400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3631844" y="4416773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838151" y="441961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6044458" y="442245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7250765" y="441232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5879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212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30880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37242" y="3728634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793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25175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163926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7028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304672" y="2482798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04672" y="2784097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304672" y="313610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04672" y="343740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1071" y="199026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17645" y="408400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631845" y="3129304"/>
            <a:ext cx="1053907" cy="222914"/>
          </a:xfrm>
          <a:prstGeom prst="rect">
            <a:avLst/>
          </a:prstGeom>
          <a:solidFill>
            <a:srgbClr val="C3D69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775780" y="85128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Circumstances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17645" y="3749222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7645" y="3911860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6460" y="4249688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6362" y="441232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7645" y="4574964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11" idx="2"/>
            <a:endCxn id="53" idx="0"/>
          </p:cNvCxnSpPr>
          <p:nvPr/>
        </p:nvCxnSpPr>
        <p:spPr>
          <a:xfrm rot="16200000" flipH="1">
            <a:off x="490150" y="3709893"/>
            <a:ext cx="747042" cy="118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43897E-7 3.45679E-6 L 0.33912 -0.178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7" y="-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234135" y="3588042"/>
            <a:ext cx="2194427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35865" y="1663616"/>
            <a:ext cx="1654427" cy="493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145377" y="3592237"/>
            <a:ext cx="120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 space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245064" y="1723846"/>
            <a:ext cx="137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Kernel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274" y="436688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address</a:t>
            </a:r>
            <a:br>
              <a:rPr lang="en-US" dirty="0" smtClean="0"/>
            </a:br>
            <a:r>
              <a:rPr lang="en-US" dirty="0" smtClean="0"/>
              <a:t>space of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3996" y="1444133"/>
            <a:ext cx="26780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*pointer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y = array[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* 256]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0795" y="178268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*pointer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0795" y="4194814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469703" y="2378631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1844" y="248724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38151" y="249008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44458" y="249293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250765" y="248279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31844" y="2815565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838151" y="281840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44458" y="2821250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7250765" y="281111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631844" y="3133752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838151" y="313659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044458" y="3139437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250765" y="312930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631844" y="346207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044458" y="346775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250765" y="345762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631844" y="408845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838151" y="409129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044458" y="4094139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7250765" y="408400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3631844" y="4416773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838151" y="441961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6044458" y="442245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7250765" y="441232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5879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212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30880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37242" y="3728634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793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25175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163926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7028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304672" y="2482798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04672" y="2784097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304672" y="313610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04672" y="343740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1071" y="199026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98260" y="87856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normal Circumstances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6461" y="1827623"/>
            <a:ext cx="493235" cy="1626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19302425">
            <a:off x="511433" y="2442452"/>
            <a:ext cx="704333" cy="751911"/>
          </a:xfrm>
          <a:prstGeom prst="plus">
            <a:avLst>
              <a:gd name="adj" fmla="val 43752"/>
            </a:avLst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7645" y="408400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7645" y="3749222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7645" y="3911860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6460" y="4249688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6362" y="441232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7645" y="4574964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6" idx="2"/>
            <a:endCxn id="61" idx="0"/>
          </p:cNvCxnSpPr>
          <p:nvPr/>
        </p:nvCxnSpPr>
        <p:spPr>
          <a:xfrm rot="16200000" flipH="1">
            <a:off x="-183201" y="3036541"/>
            <a:ext cx="2093745" cy="118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rgbClr val="C3D69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4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43897E-7 3.45679E-6 L 0.46901 -0.114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2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Cache Covert Channel</a:t>
            </a:r>
            <a:endParaRPr lang="en-US" sz="4000" dirty="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Chester Rebeiro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1800" dirty="0">
                <a:latin typeface="Arial" charset="0"/>
              </a:rPr>
              <a:t>Indian Institute of Technology Madras</a:t>
            </a:r>
          </a:p>
        </p:txBody>
      </p:sp>
    </p:spTree>
    <p:extLst>
      <p:ext uri="{BB962C8B-B14F-4D97-AF65-F5344CB8AC3E}">
        <p14:creationId xmlns:p14="http://schemas.microsoft.com/office/powerpoint/2010/main" val="29038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234135" y="3588042"/>
            <a:ext cx="2194427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35865" y="1663616"/>
            <a:ext cx="1654427" cy="493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145377" y="3592237"/>
            <a:ext cx="120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 space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245064" y="1723846"/>
            <a:ext cx="137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Kernel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274" y="436688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address</a:t>
            </a:r>
            <a:br>
              <a:rPr lang="en-US" dirty="0" smtClean="0"/>
            </a:br>
            <a:r>
              <a:rPr lang="en-US" dirty="0" smtClean="0"/>
              <a:t>space of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3996" y="1444133"/>
            <a:ext cx="26780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*pointer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y = array[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* 256]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0795" y="178268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*pointer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0795" y="4194814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469703" y="2378631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1844" y="248724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38151" y="249008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44458" y="249293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250765" y="248279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31844" y="2815565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838151" y="281840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44458" y="2821250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7250765" y="281111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631844" y="3133752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838151" y="313659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044458" y="3139437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250765" y="312930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631844" y="346207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044458" y="346775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250765" y="345762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631844" y="408845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838151" y="409129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044458" y="4094139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7250765" y="408400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3631844" y="4416773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838151" y="441961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6044458" y="442245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7250765" y="441232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5879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212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30880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37242" y="3728634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793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25175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163926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7028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304672" y="2482798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04672" y="2784097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304672" y="313610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04672" y="343740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1071" y="199026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98260" y="87856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normal Circumstances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6461" y="1827623"/>
            <a:ext cx="493235" cy="1626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7645" y="408400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7645" y="3749222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7645" y="3911860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6460" y="4249688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6362" y="441232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7645" y="4574964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6" idx="2"/>
            <a:endCxn id="61" idx="0"/>
          </p:cNvCxnSpPr>
          <p:nvPr/>
        </p:nvCxnSpPr>
        <p:spPr>
          <a:xfrm rot="16200000" flipH="1">
            <a:off x="-183201" y="3036541"/>
            <a:ext cx="2093745" cy="118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rgbClr val="C3D69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110880" y="4645824"/>
            <a:ext cx="2620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36750" y="45529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234135" y="3588042"/>
            <a:ext cx="2194427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35865" y="1663616"/>
            <a:ext cx="1654427" cy="493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145377" y="3592237"/>
            <a:ext cx="120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 space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245064" y="1723846"/>
            <a:ext cx="137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Kernel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274" y="436688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address</a:t>
            </a:r>
            <a:br>
              <a:rPr lang="en-US" dirty="0" smtClean="0"/>
            </a:br>
            <a:r>
              <a:rPr lang="en-US" dirty="0" smtClean="0"/>
              <a:t>space of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3996" y="1444133"/>
            <a:ext cx="26780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*pointer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y = array[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* 256]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0795" y="178268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*pointer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0795" y="4194814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469703" y="2378631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1844" y="248724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38151" y="249008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44458" y="249293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250765" y="248279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31844" y="2815565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838151" y="281840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44458" y="2821250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7250765" y="281111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631844" y="3133752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838151" y="313659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044458" y="3139437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250765" y="312930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631844" y="346207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044458" y="346775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250765" y="345762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631844" y="408845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838151" y="409129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044458" y="4094139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7250765" y="408400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3631844" y="4416773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838151" y="441961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6044458" y="442245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7250765" y="441232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5879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212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30880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37242" y="3728634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793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25175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163926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7028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304672" y="2482798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04672" y="2784097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304672" y="313610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04672" y="343740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1071" y="199026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98260" y="87856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normal Circumstances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6461" y="1827623"/>
            <a:ext cx="493235" cy="1626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7645" y="408400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7645" y="3749222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7645" y="3911860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6460" y="4249688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6362" y="441232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7645" y="4574964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6" idx="2"/>
            <a:endCxn id="61" idx="0"/>
          </p:cNvCxnSpPr>
          <p:nvPr/>
        </p:nvCxnSpPr>
        <p:spPr>
          <a:xfrm rot="16200000" flipH="1">
            <a:off x="-183201" y="3036541"/>
            <a:ext cx="2093745" cy="118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rgbClr val="C3D69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110880" y="4518207"/>
            <a:ext cx="2620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36750" y="45529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234135" y="3588042"/>
            <a:ext cx="2194427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35865" y="1663616"/>
            <a:ext cx="1654427" cy="493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145377" y="3592237"/>
            <a:ext cx="120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 space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245064" y="1723846"/>
            <a:ext cx="137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Kernel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274" y="436688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address</a:t>
            </a:r>
            <a:br>
              <a:rPr lang="en-US" dirty="0" smtClean="0"/>
            </a:br>
            <a:r>
              <a:rPr lang="en-US" dirty="0" smtClean="0"/>
              <a:t>space of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3996" y="1444133"/>
            <a:ext cx="26780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*pointer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y = array[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* 256]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0795" y="178268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*pointer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0795" y="4194814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469703" y="2378631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1844" y="248724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38151" y="249008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44458" y="249293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250765" y="248279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31844" y="2815565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838151" y="281840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44458" y="2821250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7250765" y="281111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631844" y="3133752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838151" y="313659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044458" y="3139437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250765" y="312930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631844" y="346207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044458" y="346775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250765" y="345762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631844" y="408845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838151" y="409129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044458" y="4094139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7250765" y="408400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3631844" y="4416773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838151" y="441961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6044458" y="442245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7250765" y="441232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5879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212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30880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37242" y="3728634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793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25175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163926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7028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304672" y="2482798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04672" y="2784097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304672" y="313610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04672" y="343740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1071" y="199026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98260" y="87856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normal Circumstances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6461" y="1827623"/>
            <a:ext cx="493235" cy="1626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7645" y="408400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7645" y="3749222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7645" y="3911860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6460" y="4249688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6362" y="441232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7645" y="4574964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6" idx="2"/>
            <a:endCxn id="61" idx="0"/>
          </p:cNvCxnSpPr>
          <p:nvPr/>
        </p:nvCxnSpPr>
        <p:spPr>
          <a:xfrm rot="16200000" flipH="1">
            <a:off x="-183201" y="3036541"/>
            <a:ext cx="2093745" cy="118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rgbClr val="C3D69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110880" y="4317053"/>
            <a:ext cx="2620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36750" y="45529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234135" y="3588042"/>
            <a:ext cx="2194427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35865" y="1663616"/>
            <a:ext cx="1654427" cy="493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145377" y="3592237"/>
            <a:ext cx="120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 space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245064" y="1723846"/>
            <a:ext cx="137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Kernel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274" y="436688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address</a:t>
            </a:r>
            <a:br>
              <a:rPr lang="en-US" dirty="0" smtClean="0"/>
            </a:br>
            <a:r>
              <a:rPr lang="en-US" dirty="0" smtClean="0"/>
              <a:t>space of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3996" y="1444133"/>
            <a:ext cx="26780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*pointer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y = array[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* 256]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0795" y="178268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*pointer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0795" y="4194814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469703" y="2378631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1844" y="248724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38151" y="249008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44458" y="249293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250765" y="248279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31844" y="2815565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838151" y="281840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44458" y="2821250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7250765" y="281111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631844" y="3133752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838151" y="313659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044458" y="3139437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250765" y="312930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631844" y="3462071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044458" y="346775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250765" y="345762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631844" y="4088454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838151" y="409129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044458" y="4094139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7250765" y="408400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3631844" y="4416773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838151" y="441961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6044458" y="4422458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7250765" y="4412326"/>
            <a:ext cx="1053907" cy="222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5879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2129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30880" y="3756648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37242" y="3728634"/>
            <a:ext cx="0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793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25175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163926" y="4692822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2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70288" y="4693476"/>
            <a:ext cx="61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way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304672" y="2482798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04672" y="2784097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304672" y="3136106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04672" y="3437405"/>
            <a:ext cx="49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1071" y="199026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98260" y="87856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normal Circumstances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6461" y="1827623"/>
            <a:ext cx="493235" cy="1626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6461" y="3745974"/>
            <a:ext cx="493235" cy="987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7645" y="408400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7645" y="3749222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7645" y="3911860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6460" y="4249688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6362" y="4412326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7645" y="4574964"/>
            <a:ext cx="493235" cy="162638"/>
          </a:xfrm>
          <a:prstGeom prst="rect">
            <a:avLst/>
          </a:prstGeom>
          <a:solidFill>
            <a:srgbClr val="C3D69B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6" idx="2"/>
            <a:endCxn id="61" idx="0"/>
          </p:cNvCxnSpPr>
          <p:nvPr/>
        </p:nvCxnSpPr>
        <p:spPr>
          <a:xfrm rot="16200000" flipH="1">
            <a:off x="-183201" y="3036541"/>
            <a:ext cx="2093745" cy="118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838151" y="3464914"/>
            <a:ext cx="1053907" cy="222914"/>
          </a:xfrm>
          <a:prstGeom prst="rect">
            <a:avLst/>
          </a:prstGeom>
          <a:solidFill>
            <a:srgbClr val="C3D69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109597" y="4194814"/>
            <a:ext cx="2620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36750" y="455293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hit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722795" y="3341184"/>
            <a:ext cx="1276899" cy="474106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18" y="1887314"/>
            <a:ext cx="8229600" cy="857250"/>
          </a:xfrm>
        </p:spPr>
        <p:txBody>
          <a:bodyPr/>
          <a:lstStyle/>
          <a:p>
            <a:r>
              <a:rPr lang="en-US" dirty="0" err="1" smtClean="0"/>
              <a:t>Spectre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817" y="4360818"/>
            <a:ext cx="732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motivated from Yuval </a:t>
            </a:r>
            <a:r>
              <a:rPr lang="en-US" dirty="0" err="1" smtClean="0"/>
              <a:t>Yarom’s</a:t>
            </a:r>
            <a:r>
              <a:rPr lang="en-US" dirty="0" smtClean="0"/>
              <a:t> talk on Meltdown and </a:t>
            </a:r>
            <a:r>
              <a:rPr lang="en-US" dirty="0" err="1" smtClean="0"/>
              <a:t>Spectre</a:t>
            </a:r>
            <a:r>
              <a:rPr lang="en-US" dirty="0" smtClean="0"/>
              <a:t> at the Cyber security research </a:t>
            </a:r>
            <a:r>
              <a:rPr lang="en-US" dirty="0" err="1" smtClean="0"/>
              <a:t>bootcamp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112729" y="770846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1202119" y="2715701"/>
            <a:ext cx="341914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26571" y="944970"/>
            <a:ext cx="128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 memory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28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 rot="16200000">
            <a:off x="1202119" y="2715701"/>
            <a:ext cx="341914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6635" y="770846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32411" y="960866"/>
            <a:ext cx="128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 memory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27333" y="1435145"/>
            <a:ext cx="381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3741" y="2175261"/>
            <a:ext cx="493235" cy="2594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>
            <a:stCxn id="27" idx="3"/>
            <a:endCxn id="23" idx="0"/>
          </p:cNvCxnSpPr>
          <p:nvPr/>
        </p:nvCxnSpPr>
        <p:spPr>
          <a:xfrm>
            <a:off x="3158308" y="1554907"/>
            <a:ext cx="622051" cy="62035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6" idx="3"/>
            <a:endCxn id="23" idx="2"/>
          </p:cNvCxnSpPr>
          <p:nvPr/>
        </p:nvCxnSpPr>
        <p:spPr>
          <a:xfrm flipV="1">
            <a:off x="3158307" y="2434707"/>
            <a:ext cx="622052" cy="84613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65072" y="3199520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65073" y="1473588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6" idx="3"/>
            <a:endCxn id="27" idx="1"/>
          </p:cNvCxnSpPr>
          <p:nvPr/>
        </p:nvCxnSpPr>
        <p:spPr>
          <a:xfrm>
            <a:off x="1109696" y="960866"/>
            <a:ext cx="1555377" cy="594041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26" idx="1"/>
          </p:cNvCxnSpPr>
          <p:nvPr/>
        </p:nvCxnSpPr>
        <p:spPr>
          <a:xfrm>
            <a:off x="1109696" y="3255645"/>
            <a:ext cx="1555376" cy="25194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6200000">
            <a:off x="1167327" y="2715701"/>
            <a:ext cx="341914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6635" y="770846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78702" y="909340"/>
            <a:ext cx="128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 memory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62437" y="1630740"/>
            <a:ext cx="381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3"/>
            <a:endCxn id="25" idx="3"/>
          </p:cNvCxnSpPr>
          <p:nvPr/>
        </p:nvCxnSpPr>
        <p:spPr>
          <a:xfrm flipV="1">
            <a:off x="1109696" y="2614023"/>
            <a:ext cx="5023" cy="641622"/>
          </a:xfrm>
          <a:prstGeom prst="curvedConnector3">
            <a:avLst>
              <a:gd name="adj1" fmla="val 46510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1484" y="2532704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35304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30280" y="1473588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1"/>
          </p:cNvCxnSpPr>
          <p:nvPr/>
        </p:nvCxnSpPr>
        <p:spPr>
          <a:xfrm>
            <a:off x="1109696" y="960866"/>
            <a:ext cx="1520584" cy="594041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24" idx="1"/>
          </p:cNvCxnSpPr>
          <p:nvPr/>
        </p:nvCxnSpPr>
        <p:spPr>
          <a:xfrm>
            <a:off x="1109696" y="3255645"/>
            <a:ext cx="1525608" cy="0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10400" y="770846"/>
            <a:ext cx="176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2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359E-6 -1.53751E-6 C 0.079 0.021 0.15888 0.04292 0.22174 0.039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8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6635" y="770846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78702" y="933270"/>
            <a:ext cx="128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 memory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62437" y="1921369"/>
            <a:ext cx="381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3" idx="1"/>
            <a:endCxn id="24" idx="3"/>
          </p:cNvCxnSpPr>
          <p:nvPr/>
        </p:nvCxnSpPr>
        <p:spPr>
          <a:xfrm rot="10800000" flipV="1">
            <a:off x="1109696" y="2814384"/>
            <a:ext cx="1525606" cy="1427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09032" y="4088233"/>
            <a:ext cx="57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256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638978" y="4485528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38978" y="217238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1176025" y="2689604"/>
            <a:ext cx="341914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35302" y="273306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35302" y="3198283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35302" y="1494582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6461" y="4160803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3" idx="1"/>
          </p:cNvCxnSpPr>
          <p:nvPr/>
        </p:nvCxnSpPr>
        <p:spPr>
          <a:xfrm>
            <a:off x="1109696" y="2555511"/>
            <a:ext cx="1525606" cy="258874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34" idx="1"/>
          </p:cNvCxnSpPr>
          <p:nvPr/>
        </p:nvCxnSpPr>
        <p:spPr>
          <a:xfrm>
            <a:off x="1109696" y="3255645"/>
            <a:ext cx="1525606" cy="23957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35" idx="1"/>
          </p:cNvCxnSpPr>
          <p:nvPr/>
        </p:nvCxnSpPr>
        <p:spPr>
          <a:xfrm>
            <a:off x="1109696" y="960866"/>
            <a:ext cx="1525606" cy="615035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1484" y="2532704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010400" y="770846"/>
            <a:ext cx="176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823E-6 4.02902E-6 C 0.07983 -0.00433 0.16001 -0.00834 0.22266 -0.008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5" y="-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6635" y="770846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78702" y="933270"/>
            <a:ext cx="128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 memory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62437" y="2045717"/>
            <a:ext cx="381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3" idx="1"/>
            <a:endCxn id="24" idx="3"/>
          </p:cNvCxnSpPr>
          <p:nvPr/>
        </p:nvCxnSpPr>
        <p:spPr>
          <a:xfrm rot="10800000" flipV="1">
            <a:off x="1109696" y="2814384"/>
            <a:ext cx="1525606" cy="1427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09032" y="4088233"/>
            <a:ext cx="57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256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638978" y="4485528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38978" y="217238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1176025" y="2689604"/>
            <a:ext cx="341914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35302" y="273306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35302" y="3198283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35302" y="1494582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6461" y="4160803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3" idx="1"/>
          </p:cNvCxnSpPr>
          <p:nvPr/>
        </p:nvCxnSpPr>
        <p:spPr>
          <a:xfrm>
            <a:off x="1109696" y="2555511"/>
            <a:ext cx="1525606" cy="258874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34" idx="1"/>
          </p:cNvCxnSpPr>
          <p:nvPr/>
        </p:nvCxnSpPr>
        <p:spPr>
          <a:xfrm>
            <a:off x="1109696" y="3255645"/>
            <a:ext cx="1525606" cy="23957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35" idx="1"/>
          </p:cNvCxnSpPr>
          <p:nvPr/>
        </p:nvCxnSpPr>
        <p:spPr>
          <a:xfrm>
            <a:off x="1109696" y="960866"/>
            <a:ext cx="1525606" cy="615035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1484" y="2532704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010400" y="770846"/>
            <a:ext cx="176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12318 L 0.00608 -0.00247 " pathEditMode="relative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3978" y="1134838"/>
            <a:ext cx="770163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6378" y="1249138"/>
            <a:ext cx="770163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" y="2023288"/>
            <a:ext cx="1449606" cy="4964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" y="3749980"/>
            <a:ext cx="1449606" cy="4964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05230" y="2895482"/>
            <a:ext cx="1008547" cy="4964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706377" y="2519780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 rot="5400000">
            <a:off x="1009992" y="2798494"/>
            <a:ext cx="300565" cy="632531"/>
          </a:xfrm>
          <a:prstGeom prst="upDownArrow">
            <a:avLst>
              <a:gd name="adj1" fmla="val 10293"/>
              <a:gd name="adj2" fmla="val 335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6000" y="4474440"/>
              <a:ext cx="1333080" cy="230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320" y="4460040"/>
                <a:ext cx="135936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0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6635" y="770846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78702" y="933270"/>
            <a:ext cx="128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 memory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62437" y="2045717"/>
            <a:ext cx="381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3" idx="1"/>
            <a:endCxn id="24" idx="3"/>
          </p:cNvCxnSpPr>
          <p:nvPr/>
        </p:nvCxnSpPr>
        <p:spPr>
          <a:xfrm rot="10800000" flipV="1">
            <a:off x="1109696" y="2814384"/>
            <a:ext cx="1525606" cy="1427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09032" y="4088233"/>
            <a:ext cx="57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256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638978" y="4485528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38978" y="217238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1176025" y="2689604"/>
            <a:ext cx="341914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35302" y="273306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35302" y="3198283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35302" y="1494582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6461" y="4160803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3" idx="1"/>
          </p:cNvCxnSpPr>
          <p:nvPr/>
        </p:nvCxnSpPr>
        <p:spPr>
          <a:xfrm>
            <a:off x="1109696" y="2555511"/>
            <a:ext cx="1525606" cy="258874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34" idx="1"/>
          </p:cNvCxnSpPr>
          <p:nvPr/>
        </p:nvCxnSpPr>
        <p:spPr>
          <a:xfrm>
            <a:off x="1109696" y="3255645"/>
            <a:ext cx="1525606" cy="23957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35" idx="1"/>
          </p:cNvCxnSpPr>
          <p:nvPr/>
        </p:nvCxnSpPr>
        <p:spPr>
          <a:xfrm>
            <a:off x="1109696" y="960866"/>
            <a:ext cx="1525606" cy="615035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1484" y="2532704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25" y="2647051"/>
            <a:ext cx="3641836" cy="21377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69764" y="2523822"/>
            <a:ext cx="773853" cy="16263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6243275" y="3653318"/>
            <a:ext cx="1447587" cy="1010239"/>
          </a:xfrm>
          <a:prstGeom prst="sun">
            <a:avLst>
              <a:gd name="adj" fmla="val 13958"/>
            </a:avLst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010400" y="770846"/>
            <a:ext cx="176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12318 L 0.00608 -0.00247 " pathEditMode="relative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6635" y="616957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78702" y="879547"/>
            <a:ext cx="128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 memory</a:t>
            </a:r>
            <a:endParaRPr lang="en-US" sz="1400" dirty="0"/>
          </a:p>
        </p:txBody>
      </p:sp>
      <p:cxnSp>
        <p:nvCxnSpPr>
          <p:cNvPr id="37" name="Curved Connector 36"/>
          <p:cNvCxnSpPr>
            <a:stCxn id="8" idx="3"/>
            <a:endCxn id="10" idx="3"/>
          </p:cNvCxnSpPr>
          <p:nvPr/>
        </p:nvCxnSpPr>
        <p:spPr>
          <a:xfrm flipV="1">
            <a:off x="1109696" y="1637371"/>
            <a:ext cx="12700" cy="161827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0280" y="4485528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27333" y="1452543"/>
            <a:ext cx="381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17923" y="1646108"/>
            <a:ext cx="381180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0463" y="889789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6200000">
            <a:off x="1107335" y="2710268"/>
            <a:ext cx="353912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26277" y="1637370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26277" y="3203843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26277" y="1884313"/>
            <a:ext cx="493235" cy="16263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13698" y="2021994"/>
            <a:ext cx="1512579" cy="412713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1"/>
          </p:cNvCxnSpPr>
          <p:nvPr/>
        </p:nvCxnSpPr>
        <p:spPr>
          <a:xfrm>
            <a:off x="1122396" y="3255645"/>
            <a:ext cx="1503881" cy="29517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09696" y="1252747"/>
            <a:ext cx="1516581" cy="393361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10400" y="770846"/>
            <a:ext cx="142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Attack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9102" y="2637806"/>
            <a:ext cx="287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x &gt; </a:t>
            </a:r>
            <a:r>
              <a:rPr lang="en-US" dirty="0" err="1" smtClean="0"/>
              <a:t>array_len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err="1" smtClean="0"/>
              <a:t>array_len</a:t>
            </a:r>
            <a:r>
              <a:rPr lang="en-US" dirty="0" smtClean="0"/>
              <a:t> not in cache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secret in cache memory </a:t>
            </a:r>
          </a:p>
        </p:txBody>
      </p:sp>
    </p:spTree>
    <p:extLst>
      <p:ext uri="{BB962C8B-B14F-4D97-AF65-F5344CB8AC3E}">
        <p14:creationId xmlns:p14="http://schemas.microsoft.com/office/powerpoint/2010/main" val="23473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823E-6 3.95492E-6 L 0.09597 0.0583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0" y="29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8837E-6 3.26644E-6 L -0.00104 0.179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9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8" grpId="0" animBg="1"/>
      <p:bldP spid="3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6635" y="770846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27333" y="1452543"/>
            <a:ext cx="381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17923" y="1856821"/>
            <a:ext cx="381180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0463" y="889789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41" idx="0"/>
          </p:cNvCxnSpPr>
          <p:nvPr/>
        </p:nvCxnSpPr>
        <p:spPr>
          <a:xfrm rot="10800000" flipV="1">
            <a:off x="1109696" y="2956884"/>
            <a:ext cx="1520584" cy="1285237"/>
          </a:xfrm>
          <a:prstGeom prst="curvedConnector5">
            <a:avLst>
              <a:gd name="adj1" fmla="val 47741"/>
              <a:gd name="adj2" fmla="val 66504"/>
              <a:gd name="adj3" fmla="val 66861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xplosion 2 20"/>
          <p:cNvSpPr/>
          <p:nvPr/>
        </p:nvSpPr>
        <p:spPr>
          <a:xfrm>
            <a:off x="4799103" y="2541635"/>
            <a:ext cx="3919315" cy="1428020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Misprediction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78877" y="2406617"/>
            <a:ext cx="493235" cy="2594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Curved Connector 35"/>
          <p:cNvCxnSpPr>
            <a:endCxn id="35" idx="0"/>
          </p:cNvCxnSpPr>
          <p:nvPr/>
        </p:nvCxnSpPr>
        <p:spPr>
          <a:xfrm rot="16200000" flipH="1">
            <a:off x="2948627" y="1529749"/>
            <a:ext cx="1051756" cy="7019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35" idx="2"/>
          </p:cNvCxnSpPr>
          <p:nvPr/>
        </p:nvCxnSpPr>
        <p:spPr>
          <a:xfrm flipV="1">
            <a:off x="3123515" y="2666063"/>
            <a:ext cx="701980" cy="61589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30280" y="4485528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1107335" y="2710268"/>
            <a:ext cx="353912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30280" y="3200640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26277" y="2808419"/>
            <a:ext cx="493235" cy="16263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13698" y="2021994"/>
            <a:ext cx="1512579" cy="384623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43" idx="1"/>
          </p:cNvCxnSpPr>
          <p:nvPr/>
        </p:nvCxnSpPr>
        <p:spPr>
          <a:xfrm>
            <a:off x="1109696" y="3255645"/>
            <a:ext cx="1520584" cy="26314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09696" y="1252747"/>
            <a:ext cx="1555376" cy="384623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6461" y="4160803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16531" y="1276054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113698" y="4242121"/>
            <a:ext cx="1516582" cy="2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26277" y="1637370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0463" y="1586467"/>
            <a:ext cx="493235" cy="16263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823E-6 4.02902E-6 C 0.07931 -0.00433 0.1588 -0.00865 0.2211 -0.008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5963E-6 -3.61223E-7 L 0.13363 0.00031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5" grpId="0" animBg="1"/>
      <p:bldP spid="32" grpId="0" animBg="1"/>
      <p:bldP spid="3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6635" y="770846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339908" y="2053497"/>
            <a:ext cx="381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0463" y="889789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2 20"/>
          <p:cNvSpPr/>
          <p:nvPr/>
        </p:nvSpPr>
        <p:spPr>
          <a:xfrm>
            <a:off x="4799103" y="2541635"/>
            <a:ext cx="3919315" cy="1428020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Misprediction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78877" y="2406617"/>
            <a:ext cx="493235" cy="2594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Curved Connector 35"/>
          <p:cNvCxnSpPr>
            <a:endCxn id="35" idx="0"/>
          </p:cNvCxnSpPr>
          <p:nvPr/>
        </p:nvCxnSpPr>
        <p:spPr>
          <a:xfrm rot="16200000" flipH="1">
            <a:off x="2948627" y="1529749"/>
            <a:ext cx="1051756" cy="7019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35" idx="2"/>
          </p:cNvCxnSpPr>
          <p:nvPr/>
        </p:nvCxnSpPr>
        <p:spPr>
          <a:xfrm flipV="1">
            <a:off x="3123515" y="2666063"/>
            <a:ext cx="701980" cy="61589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30280" y="4485528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1107335" y="2710268"/>
            <a:ext cx="353912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30280" y="3200640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26277" y="2808419"/>
            <a:ext cx="493235" cy="16263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13698" y="2021994"/>
            <a:ext cx="1512579" cy="384623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43" idx="1"/>
          </p:cNvCxnSpPr>
          <p:nvPr/>
        </p:nvCxnSpPr>
        <p:spPr>
          <a:xfrm>
            <a:off x="1109696" y="3255645"/>
            <a:ext cx="1520584" cy="26314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09696" y="1252747"/>
            <a:ext cx="1555376" cy="384623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30280" y="4160802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26277" y="12527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113698" y="4242121"/>
            <a:ext cx="1516582" cy="2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26277" y="1637370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0463" y="1586467"/>
            <a:ext cx="493235" cy="16263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 rot="16200000">
            <a:off x="1107335" y="2710268"/>
            <a:ext cx="3539123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3027" y="1252747"/>
            <a:ext cx="277041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if (x &lt; </a:t>
            </a:r>
            <a:r>
              <a:rPr lang="en-US" sz="1400" b="1" dirty="0" err="1" smtClean="0">
                <a:latin typeface="Courier New"/>
                <a:cs typeface="Courier New"/>
              </a:rPr>
              <a:t>array_len</a:t>
            </a:r>
            <a:r>
              <a:rPr lang="en-US" sz="1400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array[x];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y = array2[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* 256];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42284" y="2579894"/>
            <a:ext cx="4210725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454" y="197928"/>
            <a:ext cx="114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space of</a:t>
            </a:r>
            <a:br>
              <a:rPr lang="en-US" sz="1400" dirty="0" smtClean="0"/>
            </a:br>
            <a:r>
              <a:rPr lang="en-US" sz="1400" dirty="0" smtClean="0"/>
              <a:t>a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461" y="3174326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61" y="2206854"/>
            <a:ext cx="493235" cy="76924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61" y="1252747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61" y="3559766"/>
            <a:ext cx="493235" cy="121618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59" y="40482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454" y="3081330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32" y="2434707"/>
            <a:ext cx="5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9" y="1473588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6461" y="879547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6635" y="770846"/>
            <a:ext cx="8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array_len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16461" y="1556052"/>
            <a:ext cx="493235" cy="162638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0463" y="889789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109695" y="4573974"/>
            <a:ext cx="1516582" cy="201979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13698" y="3559766"/>
            <a:ext cx="1516582" cy="1545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9512" y="3568815"/>
            <a:ext cx="4949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4871001" y="3979494"/>
            <a:ext cx="1640144" cy="594480"/>
          </a:xfrm>
          <a:prstGeom prst="wedgeRoundRectCallout">
            <a:avLst>
              <a:gd name="adj1" fmla="val -156023"/>
              <a:gd name="adj2" fmla="val -61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hit found only  here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30280" y="4168328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30280" y="3200640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26277" y="2808419"/>
            <a:ext cx="493235" cy="16263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26277" y="1637370"/>
            <a:ext cx="493235" cy="76924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113698" y="3289460"/>
            <a:ext cx="1516582" cy="1545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8" idx="1"/>
          </p:cNvCxnSpPr>
          <p:nvPr/>
        </p:nvCxnSpPr>
        <p:spPr>
          <a:xfrm>
            <a:off x="1113698" y="1638916"/>
            <a:ext cx="1512579" cy="383078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16461" y="4160803"/>
            <a:ext cx="493235" cy="1626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113698" y="4253938"/>
            <a:ext cx="1516582" cy="1545"/>
          </a:xfrm>
          <a:prstGeom prst="straightConnector1">
            <a:avLst/>
          </a:prstGeom>
          <a:ln w="3175" cmpd="sng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30279" y="3561311"/>
            <a:ext cx="48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630280" y="4584099"/>
            <a:ext cx="48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37E-6 -1.37079E-6 L -0.00191 0.188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3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237" y="1026800"/>
            <a:ext cx="1474230" cy="57614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800" dirty="0" smtClean="0"/>
              <a:t>Victim’s </a:t>
            </a:r>
          </a:p>
          <a:p>
            <a:pPr marL="0" indent="0" algn="ctr">
              <a:buNone/>
            </a:pPr>
            <a:r>
              <a:rPr lang="en-US" sz="1800" dirty="0" smtClean="0"/>
              <a:t>address space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476863" y="2987408"/>
            <a:ext cx="3262152" cy="493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2064500" y="2987409"/>
            <a:ext cx="3262152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26799"/>
            <a:ext cx="1474230" cy="576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smtClean="0"/>
              <a:t>Attacker’s</a:t>
            </a:r>
          </a:p>
          <a:p>
            <a:pPr marL="0" indent="0" algn="ctr">
              <a:buFont typeface="Arial"/>
              <a:buNone/>
            </a:pPr>
            <a:r>
              <a:rPr lang="en-US" sz="1800" dirty="0" smtClean="0"/>
              <a:t>address space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3448959" y="2257315"/>
            <a:ext cx="493234" cy="38049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505467" y="1873997"/>
            <a:ext cx="938527" cy="383318"/>
          </a:xfrm>
          <a:prstGeom prst="wedgeRoundRectCallout">
            <a:avLst>
              <a:gd name="adj1" fmla="val -107889"/>
              <a:gd name="adj2" fmla="val 9262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Some gadget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48959" y="3952267"/>
            <a:ext cx="1932869" cy="364140"/>
            <a:chOff x="3448959" y="3952267"/>
            <a:chExt cx="1932869" cy="364140"/>
          </a:xfrm>
        </p:grpSpPr>
        <p:sp>
          <p:nvSpPr>
            <p:cNvPr id="8" name="Rectangle 7"/>
            <p:cNvSpPr/>
            <p:nvPr/>
          </p:nvSpPr>
          <p:spPr>
            <a:xfrm>
              <a:off x="3448959" y="3952267"/>
              <a:ext cx="493234" cy="195393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4443301" y="4076607"/>
              <a:ext cx="938527" cy="239800"/>
            </a:xfrm>
            <a:prstGeom prst="wedgeRoundRectCallout">
              <a:avLst>
                <a:gd name="adj1" fmla="val -101265"/>
                <a:gd name="adj2" fmla="val -60045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Jmp</a:t>
              </a:r>
              <a:r>
                <a:rPr lang="en-US" sz="1200" dirty="0" smtClean="0">
                  <a:solidFill>
                    <a:schemeClr val="tx1"/>
                  </a:solidFill>
                </a:rPr>
                <a:t> *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ebx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7595" y="3952267"/>
            <a:ext cx="1995035" cy="327909"/>
            <a:chOff x="3448959" y="3952267"/>
            <a:chExt cx="1995035" cy="327909"/>
          </a:xfrm>
          <a:solidFill>
            <a:schemeClr val="accent4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3448959" y="3952267"/>
              <a:ext cx="493234" cy="19539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4505467" y="4032201"/>
              <a:ext cx="938527" cy="247975"/>
            </a:xfrm>
            <a:prstGeom prst="wedgeRoundRectCallout">
              <a:avLst>
                <a:gd name="adj1" fmla="val -112621"/>
                <a:gd name="adj2" fmla="val -47062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Jmp</a:t>
              </a:r>
              <a:r>
                <a:rPr lang="en-US" sz="1200" dirty="0" smtClean="0">
                  <a:solidFill>
                    <a:schemeClr val="tx1"/>
                  </a:solidFill>
                </a:rPr>
                <a:t> *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eax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14123" y="2257315"/>
            <a:ext cx="493234" cy="38049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1964103" y="2513818"/>
            <a:ext cx="938527" cy="247975"/>
          </a:xfrm>
          <a:prstGeom prst="wedgeRoundRectCallout">
            <a:avLst>
              <a:gd name="adj1" fmla="val -112621"/>
              <a:gd name="adj2" fmla="val -4706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14" idx="3"/>
            <a:endCxn id="16" idx="3"/>
          </p:cNvCxnSpPr>
          <p:nvPr/>
        </p:nvCxnSpPr>
        <p:spPr>
          <a:xfrm flipV="1">
            <a:off x="1400829" y="2447561"/>
            <a:ext cx="6528" cy="1602403"/>
          </a:xfrm>
          <a:prstGeom prst="curvedConnector3">
            <a:avLst>
              <a:gd name="adj1" fmla="val 36018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94" y="2345080"/>
            <a:ext cx="3641836" cy="2137783"/>
          </a:xfrm>
          <a:prstGeom prst="rect">
            <a:avLst/>
          </a:prstGeom>
        </p:spPr>
      </p:pic>
      <p:sp>
        <p:nvSpPr>
          <p:cNvPr id="24" name="Sun 23"/>
          <p:cNvSpPr/>
          <p:nvPr/>
        </p:nvSpPr>
        <p:spPr>
          <a:xfrm>
            <a:off x="7451744" y="2447561"/>
            <a:ext cx="1447587" cy="1010239"/>
          </a:xfrm>
          <a:prstGeom prst="sun">
            <a:avLst>
              <a:gd name="adj" fmla="val 13958"/>
            </a:avLst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86447" y="2283959"/>
            <a:ext cx="773853" cy="16263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6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6" grpId="0" animBg="1"/>
      <p:bldP spid="17" grpId="0" animBg="1"/>
      <p:bldP spid="24" grpId="0" animBg="1"/>
      <p:bldP spid="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(variant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237" y="1026800"/>
            <a:ext cx="1474230" cy="57614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800" dirty="0" smtClean="0"/>
              <a:t>Victim’s </a:t>
            </a:r>
          </a:p>
          <a:p>
            <a:pPr marL="0" indent="0" algn="ctr">
              <a:buNone/>
            </a:pPr>
            <a:r>
              <a:rPr lang="en-US" sz="1800" dirty="0" smtClean="0"/>
              <a:t>address space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476863" y="2987408"/>
            <a:ext cx="3262152" cy="493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2064500" y="2987409"/>
            <a:ext cx="3262152" cy="49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26799"/>
            <a:ext cx="1474230" cy="576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smtClean="0"/>
              <a:t>Attacker’s</a:t>
            </a:r>
          </a:p>
          <a:p>
            <a:pPr marL="0" indent="0" algn="ctr">
              <a:buFont typeface="Arial"/>
              <a:buNone/>
            </a:pPr>
            <a:r>
              <a:rPr lang="en-US" sz="1800" dirty="0" smtClean="0"/>
              <a:t>address space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3448959" y="2257315"/>
            <a:ext cx="493234" cy="38049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505467" y="1873997"/>
            <a:ext cx="938527" cy="383318"/>
          </a:xfrm>
          <a:prstGeom prst="wedgeRoundRectCallout">
            <a:avLst>
              <a:gd name="adj1" fmla="val -107889"/>
              <a:gd name="adj2" fmla="val 9262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Some gadget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07595" y="3952267"/>
            <a:ext cx="1995035" cy="327909"/>
            <a:chOff x="3448959" y="3952267"/>
            <a:chExt cx="1995035" cy="327909"/>
          </a:xfrm>
          <a:solidFill>
            <a:schemeClr val="accent4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3448959" y="3952267"/>
              <a:ext cx="493234" cy="19539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4505467" y="4032201"/>
              <a:ext cx="938527" cy="247975"/>
            </a:xfrm>
            <a:prstGeom prst="wedgeRoundRectCallout">
              <a:avLst>
                <a:gd name="adj1" fmla="val -112621"/>
                <a:gd name="adj2" fmla="val -47062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Jmp</a:t>
              </a:r>
              <a:r>
                <a:rPr lang="en-US" sz="1200" dirty="0" smtClean="0">
                  <a:solidFill>
                    <a:schemeClr val="tx1"/>
                  </a:solidFill>
                </a:rPr>
                <a:t> *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eax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14123" y="2257315"/>
            <a:ext cx="493234" cy="38049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1964103" y="2513818"/>
            <a:ext cx="938527" cy="247975"/>
          </a:xfrm>
          <a:prstGeom prst="wedgeRoundRectCallout">
            <a:avLst>
              <a:gd name="adj1" fmla="val -112621"/>
              <a:gd name="adj2" fmla="val -4706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14" idx="3"/>
            <a:endCxn id="16" idx="3"/>
          </p:cNvCxnSpPr>
          <p:nvPr/>
        </p:nvCxnSpPr>
        <p:spPr>
          <a:xfrm flipV="1">
            <a:off x="1400829" y="2447561"/>
            <a:ext cx="6528" cy="1602403"/>
          </a:xfrm>
          <a:prstGeom prst="curvedConnector3">
            <a:avLst>
              <a:gd name="adj1" fmla="val 36018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94" y="2345080"/>
            <a:ext cx="3641836" cy="2137783"/>
          </a:xfrm>
          <a:prstGeom prst="rect">
            <a:avLst/>
          </a:prstGeom>
        </p:spPr>
      </p:pic>
      <p:sp>
        <p:nvSpPr>
          <p:cNvPr id="24" name="Sun 23"/>
          <p:cNvSpPr/>
          <p:nvPr/>
        </p:nvSpPr>
        <p:spPr>
          <a:xfrm>
            <a:off x="7451744" y="2447561"/>
            <a:ext cx="1447587" cy="1010239"/>
          </a:xfrm>
          <a:prstGeom prst="sun">
            <a:avLst>
              <a:gd name="adj" fmla="val 13958"/>
            </a:avLst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448959" y="3952267"/>
            <a:ext cx="1932869" cy="364140"/>
            <a:chOff x="3448959" y="3952267"/>
            <a:chExt cx="1932869" cy="364140"/>
          </a:xfrm>
        </p:grpSpPr>
        <p:sp>
          <p:nvSpPr>
            <p:cNvPr id="22" name="Rectangle 21"/>
            <p:cNvSpPr/>
            <p:nvPr/>
          </p:nvSpPr>
          <p:spPr>
            <a:xfrm>
              <a:off x="3448959" y="3952267"/>
              <a:ext cx="493234" cy="195393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4443301" y="4076607"/>
              <a:ext cx="938527" cy="239800"/>
            </a:xfrm>
            <a:prstGeom prst="wedgeRoundRectCallout">
              <a:avLst>
                <a:gd name="adj1" fmla="val -101265"/>
                <a:gd name="adj2" fmla="val -60045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Jmp</a:t>
              </a:r>
              <a:r>
                <a:rPr lang="en-US" sz="1200" dirty="0" smtClean="0">
                  <a:solidFill>
                    <a:schemeClr val="tx1"/>
                  </a:solidFill>
                </a:rPr>
                <a:t> *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ebx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186447" y="2283959"/>
            <a:ext cx="773853" cy="16263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 flipV="1">
            <a:off x="3935665" y="2474204"/>
            <a:ext cx="6528" cy="1602403"/>
          </a:xfrm>
          <a:prstGeom prst="curvedConnector3">
            <a:avLst>
              <a:gd name="adj1" fmla="val 3601838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rved Down Arrow 17"/>
          <p:cNvSpPr/>
          <p:nvPr/>
        </p:nvSpPr>
        <p:spPr>
          <a:xfrm>
            <a:off x="1580802" y="1394396"/>
            <a:ext cx="1580800" cy="7315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9698" y="1485013"/>
            <a:ext cx="92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825E-6 3.55665E-6 L 0.2815 -0.005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771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For meltdown: </a:t>
            </a:r>
            <a:r>
              <a:rPr lang="en-US" sz="2000" dirty="0" err="1" smtClean="0"/>
              <a:t>kpti</a:t>
            </a:r>
            <a:r>
              <a:rPr lang="en-US" sz="2000" dirty="0" smtClean="0"/>
              <a:t> (kernel page table isolation)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45" y="1740773"/>
            <a:ext cx="3825735" cy="3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52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For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Spectre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(variant 1): compiler patches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use barriers (LFENCE instruction) to prevent speculation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static analysis to identify locations where attackers can control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speculation 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11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err="1" smtClean="0"/>
              <a:t>Spectre</a:t>
            </a:r>
            <a:r>
              <a:rPr lang="en-US" sz="2400" dirty="0" smtClean="0"/>
              <a:t> (Variant 2): Separate BTBs for each process</a:t>
            </a:r>
          </a:p>
          <a:p>
            <a:pPr lvl="1"/>
            <a:r>
              <a:rPr lang="en-US" sz="2000" dirty="0" smtClean="0"/>
              <a:t>Prevent BTBs across SMT threads</a:t>
            </a:r>
          </a:p>
          <a:p>
            <a:pPr lvl="1"/>
            <a:r>
              <a:rPr lang="en-US" sz="2000" dirty="0" smtClean="0"/>
              <a:t>Prevent user code does not learn from lower security execution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469703" y="3269490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469703" y="359780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5400000">
            <a:off x="3796089" y="1690624"/>
            <a:ext cx="401134" cy="105390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345899" y="1773829"/>
            <a:ext cx="112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line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039528" y="3477824"/>
            <a:ext cx="5472214" cy="47448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43454" y="3339324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82316" y="2413982"/>
            <a:ext cx="1053907" cy="269524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086374" y="2050828"/>
            <a:ext cx="56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3978" y="1134838"/>
            <a:ext cx="770163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6378" y="1249138"/>
            <a:ext cx="770163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" y="2023288"/>
            <a:ext cx="1449606" cy="4964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" y="3749980"/>
            <a:ext cx="1449606" cy="4964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05230" y="2895482"/>
            <a:ext cx="1008547" cy="4964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706377" y="2519780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 rot="5400000">
            <a:off x="1009992" y="2798494"/>
            <a:ext cx="300565" cy="632531"/>
          </a:xfrm>
          <a:prstGeom prst="upDownArrow">
            <a:avLst>
              <a:gd name="adj1" fmla="val 10293"/>
              <a:gd name="adj2" fmla="val 335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513776" y="2519780"/>
            <a:ext cx="955926" cy="3757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13776" y="3391973"/>
            <a:ext cx="793786" cy="138913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all: at hardware</a:t>
            </a:r>
          </a:p>
          <a:p>
            <a:pPr lvl="1"/>
            <a:r>
              <a:rPr lang="en-US" sz="2000" dirty="0" smtClean="0"/>
              <a:t>Every speculative load and store should bypass cache and stored in a special buffer known as speculative buffer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469703" y="3269490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469703" y="359780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5400000">
            <a:off x="3796089" y="1690624"/>
            <a:ext cx="401134" cy="105390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96658" y="1912328"/>
            <a:ext cx="112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5317" y="1262941"/>
            <a:ext cx="1255452" cy="24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85367" y="1262941"/>
            <a:ext cx="729914" cy="244326"/>
          </a:xfrm>
          <a:prstGeom prst="rect">
            <a:avLst/>
          </a:prstGeom>
          <a:solidFill>
            <a:srgbClr val="604A7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15281" y="1262941"/>
            <a:ext cx="729914" cy="2443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3488" y="1507267"/>
            <a:ext cx="48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75283" y="9869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87779" y="1507267"/>
            <a:ext cx="46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85893" y="150726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2715282" y="2618536"/>
            <a:ext cx="350359" cy="215688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52" idx="2"/>
            <a:endCxn id="30" idx="1"/>
          </p:cNvCxnSpPr>
          <p:nvPr/>
        </p:nvCxnSpPr>
        <p:spPr>
          <a:xfrm rot="16200000" flipH="1">
            <a:off x="1437945" y="2419645"/>
            <a:ext cx="2189714" cy="36495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1542" y="2956988"/>
            <a:ext cx="168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chooses one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476690" y="1363437"/>
            <a:ext cx="897736" cy="496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69704" y="327801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3469703" y="3278018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882317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469703" y="36006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676010" y="359496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882317" y="3617635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7088624" y="358767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711891" y="799221"/>
            <a:ext cx="2224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while(1){</a:t>
            </a:r>
          </a:p>
          <a:p>
            <a:r>
              <a:rPr lang="en-US" dirty="0"/>
              <a:t> </a:t>
            </a:r>
            <a:r>
              <a:rPr lang="en-US" dirty="0" smtClean="0"/>
              <a:t>  load A1</a:t>
            </a:r>
            <a:r>
              <a:rPr lang="en-US" baseline="-25000" dirty="0" smtClean="0"/>
              <a:t>p2</a:t>
            </a:r>
            <a:r>
              <a:rPr lang="en-US" dirty="0" smtClean="0"/>
              <a:t>; load A2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A3</a:t>
            </a:r>
            <a:r>
              <a:rPr lang="en-US" baseline="-25000" dirty="0"/>
              <a:t>p2</a:t>
            </a:r>
            <a:r>
              <a:rPr lang="en-US" dirty="0" smtClean="0"/>
              <a:t>; load A4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B1</a:t>
            </a:r>
            <a:r>
              <a:rPr lang="en-US" baseline="-25000" dirty="0"/>
              <a:t>p2</a:t>
            </a:r>
            <a:r>
              <a:rPr lang="en-US" dirty="0" smtClean="0"/>
              <a:t>; load B2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B3</a:t>
            </a:r>
            <a:r>
              <a:rPr lang="en-US" baseline="-25000" dirty="0"/>
              <a:t>p2</a:t>
            </a:r>
            <a:r>
              <a:rPr lang="en-US" dirty="0" smtClean="0"/>
              <a:t>; load B4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3093" y="3295001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26130" y="3562888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Set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437914" y="793352"/>
            <a:ext cx="4498309" cy="1990124"/>
            <a:chOff x="2437913" y="1057803"/>
            <a:chExt cx="4498309" cy="2653498"/>
          </a:xfrm>
        </p:grpSpPr>
        <p:pic>
          <p:nvPicPr>
            <p:cNvPr id="63" name="Picture 62" descr="SP00289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01" y="1057803"/>
              <a:ext cx="1100087" cy="1520228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4832031" y="1576723"/>
              <a:ext cx="2104191" cy="66989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28474" y="2275813"/>
              <a:ext cx="2074904" cy="68999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3949588" y="1985499"/>
              <a:ext cx="8824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5" idx="1"/>
            </p:cNvCxnSpPr>
            <p:nvPr/>
          </p:nvCxnSpPr>
          <p:spPr>
            <a:xfrm>
              <a:off x="3916744" y="1985499"/>
              <a:ext cx="911730" cy="635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437913" y="2480195"/>
              <a:ext cx="182478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statistically</a:t>
              </a:r>
            </a:p>
            <a:p>
              <a:r>
                <a:rPr lang="en-US" dirty="0" smtClean="0"/>
                <a:t>time A ~ time B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8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66030</TotalTime>
  <Words>2574</Words>
  <Application>Microsoft Office PowerPoint</Application>
  <PresentationFormat>On-screen Show (16:9)</PresentationFormat>
  <Paragraphs>1478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ＭＳ Ｐゴシック</vt:lpstr>
      <vt:lpstr>Arial</vt:lpstr>
      <vt:lpstr>Calibri</vt:lpstr>
      <vt:lpstr>Constantia</vt:lpstr>
      <vt:lpstr>Courier New</vt:lpstr>
      <vt:lpstr>Mangal</vt:lpstr>
      <vt:lpstr>Verdana</vt:lpstr>
      <vt:lpstr>Wingdings</vt:lpstr>
      <vt:lpstr>Wingdings 2</vt:lpstr>
      <vt:lpstr>Office Theme</vt:lpstr>
      <vt:lpstr>Equation</vt:lpstr>
      <vt:lpstr>Micro-architectural Attacks</vt:lpstr>
      <vt:lpstr>Things we thought  gave us security!</vt:lpstr>
      <vt:lpstr>Micro-Architectural Attacks (can break all of this)</vt:lpstr>
      <vt:lpstr>Causes</vt:lpstr>
      <vt:lpstr>Cache Covert Channel</vt:lpstr>
      <vt:lpstr>Cache Covert Channel</vt:lpstr>
      <vt:lpstr>Cache Covert Channel</vt:lpstr>
      <vt:lpstr>Cache Covert Channel</vt:lpstr>
      <vt:lpstr>Cache Covert Channel</vt:lpstr>
      <vt:lpstr>Cache Covert Channel</vt:lpstr>
      <vt:lpstr>Cache Covert Channel</vt:lpstr>
      <vt:lpstr>Cache Covert Channel</vt:lpstr>
      <vt:lpstr>Covert Channels</vt:lpstr>
      <vt:lpstr>Flush+Reload Attacks</vt:lpstr>
      <vt:lpstr>Copy on Write </vt:lpstr>
      <vt:lpstr>Process Tree</vt:lpstr>
      <vt:lpstr>Interaction with the LLC</vt:lpstr>
      <vt:lpstr>Interaction with the LLC</vt:lpstr>
      <vt:lpstr>Flush + Reload Attack on LLC</vt:lpstr>
      <vt:lpstr>Flush + Reload Attack</vt:lpstr>
      <vt:lpstr>Flush+Reload Attack</vt:lpstr>
      <vt:lpstr>Countermeasures</vt:lpstr>
      <vt:lpstr>Cache Collision Attacks</vt:lpstr>
      <vt:lpstr>Cache Collision Attacks</vt:lpstr>
      <vt:lpstr>Prime + Probe Attack</vt:lpstr>
      <vt:lpstr>Prime Phase</vt:lpstr>
      <vt:lpstr>Victim Execution</vt:lpstr>
      <vt:lpstr>Probe Phase</vt:lpstr>
      <vt:lpstr>Probe Time Plot</vt:lpstr>
      <vt:lpstr>Prime + Probe in Cryptography</vt:lpstr>
      <vt:lpstr>Keystroke Sniffing</vt:lpstr>
      <vt:lpstr>Keystroke Sniffing</vt:lpstr>
      <vt:lpstr>Web Browser Attacks</vt:lpstr>
      <vt:lpstr>Extract Gmail secret key</vt:lpstr>
      <vt:lpstr>Website Fingerprinting</vt:lpstr>
      <vt:lpstr>Cross VM Attacks (Cache)</vt:lpstr>
      <vt:lpstr>Cross VM Attacks (DRAM)</vt:lpstr>
      <vt:lpstr>Internal Collision Attacks</vt:lpstr>
      <vt:lpstr>Internal Collisions on a Cipher</vt:lpstr>
      <vt:lpstr>PowerPoint Presentation</vt:lpstr>
      <vt:lpstr>PowerPoint Presentation</vt:lpstr>
      <vt:lpstr>Speculation Attacks</vt:lpstr>
      <vt:lpstr>Out-of-order execution</vt:lpstr>
      <vt:lpstr>Speculative Execution</vt:lpstr>
      <vt:lpstr>Speculative Execution</vt:lpstr>
      <vt:lpstr>Speculative Execution</vt:lpstr>
      <vt:lpstr>Speculative Execution  and Micro-architectural State</vt:lpstr>
      <vt:lpstr>Meltdown</vt:lpstr>
      <vt:lpstr>Meltdown</vt:lpstr>
      <vt:lpstr>Meltdown</vt:lpstr>
      <vt:lpstr>Meltdown</vt:lpstr>
      <vt:lpstr>Meltdown</vt:lpstr>
      <vt:lpstr>Meltdown</vt:lpstr>
      <vt:lpstr>Spectre</vt:lpstr>
      <vt:lpstr>Spectre (variant 1)</vt:lpstr>
      <vt:lpstr>Spectre (variant 1)</vt:lpstr>
      <vt:lpstr>Spectre (variant 1)</vt:lpstr>
      <vt:lpstr>Spectre (variant 1)</vt:lpstr>
      <vt:lpstr>Spectre (variant 1)</vt:lpstr>
      <vt:lpstr>Spectre (variant 1)</vt:lpstr>
      <vt:lpstr>Spectre (variant 1)</vt:lpstr>
      <vt:lpstr>Spectre (variant 1)</vt:lpstr>
      <vt:lpstr>Spectre (variant 1)</vt:lpstr>
      <vt:lpstr>Spectre (variant 1)</vt:lpstr>
      <vt:lpstr>Spectre (variant 2)</vt:lpstr>
      <vt:lpstr>Spectre (variant 2)</vt:lpstr>
      <vt:lpstr>Countermeasures</vt:lpstr>
      <vt:lpstr>Countermeasures</vt:lpstr>
      <vt:lpstr>Countermeasures</vt:lpstr>
      <vt:lpstr>Countermeasures</vt:lpstr>
    </vt:vector>
  </TitlesOfParts>
  <Manager/>
  <Company>IIT Madras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Security</dc:title>
  <dc:subject/>
  <dc:creator>Chester Rebeiro</dc:creator>
  <cp:keywords/>
  <dc:description/>
  <cp:lastModifiedBy>NPTEL_MSB203</cp:lastModifiedBy>
  <cp:revision>528</cp:revision>
  <cp:lastPrinted>2017-10-12T06:38:33Z</cp:lastPrinted>
  <dcterms:created xsi:type="dcterms:W3CDTF">2017-05-23T06:29:27Z</dcterms:created>
  <dcterms:modified xsi:type="dcterms:W3CDTF">2018-11-13T12:15:58Z</dcterms:modified>
  <cp:category/>
</cp:coreProperties>
</file>