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8" r:id="rId5"/>
    <p:sldId id="259" r:id="rId6"/>
    <p:sldId id="268" r:id="rId7"/>
    <p:sldId id="261" r:id="rId8"/>
    <p:sldId id="262" r:id="rId9"/>
    <p:sldId id="263" r:id="rId10"/>
    <p:sldId id="264" r:id="rId11"/>
    <p:sldId id="270" r:id="rId12"/>
    <p:sldId id="271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9012" autoAdjust="0"/>
  </p:normalViewPr>
  <p:slideViewPr>
    <p:cSldViewPr snapToGrid="0">
      <p:cViewPr>
        <p:scale>
          <a:sx n="110" d="100"/>
          <a:sy n="110" d="100"/>
        </p:scale>
        <p:origin x="-546" y="-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7" y="496462"/>
            <a:ext cx="6555451" cy="239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Computer Vision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종류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Classification, object detection,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             Semantic Segmentation, Pose estimation, Activity recognition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Object Detection : Region-based classification</a:t>
            </a:r>
          </a:p>
          <a:p>
            <a:pPr lvl="0" algn="l">
              <a:lnSpc>
                <a:spcPct val="100000"/>
              </a:lnSpc>
            </a:pPr>
            <a:r>
              <a:rPr lang="en-US" altLang="ko-KR" sz="1400" dirty="0" smtClean="0"/>
              <a:t>                            classification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localization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Pipeline of object detection 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Region extraction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②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 extraction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                              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③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classification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→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post-processing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10" y="3289104"/>
            <a:ext cx="2214203" cy="291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5260" y="3045127"/>
            <a:ext cx="405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전통적인 </a:t>
            </a:r>
            <a:r>
              <a:rPr lang="en-US" altLang="ko-KR" sz="1400" b="1" dirty="0" smtClean="0"/>
              <a:t>Object Detection&gt;</a:t>
            </a:r>
            <a:endParaRPr lang="ko-KR" altLang="en-US" sz="1400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7" y="2742001"/>
            <a:ext cx="3830565" cy="32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Object Detection Challenge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   1.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동일한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Object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 대하여 여러 형태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      (Robust representation)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   2. Processing speed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높이는 것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Evaluation metrics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IoU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(Intersection-over-Union)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mAP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(mean Average Precision)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7" y="6411925"/>
            <a:ext cx="5788550" cy="279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1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2796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Reducing Proposal</a:t>
            </a: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endParaRPr lang="en-US" altLang="ko" sz="1400" dirty="0" smtClean="0"/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b="1" dirty="0" smtClean="0"/>
              <a:t>Anchor box</a:t>
            </a:r>
            <a:r>
              <a:rPr lang="ko-KR" altLang="en-US" sz="1400" b="1" dirty="0" smtClean="0"/>
              <a:t>가 많이 생성되어 </a:t>
            </a:r>
            <a:r>
              <a:rPr lang="en-US" altLang="ko-KR" sz="1400" b="1" dirty="0" smtClean="0"/>
              <a:t>computation </a:t>
            </a:r>
            <a:r>
              <a:rPr lang="ko-KR" altLang="en-US" sz="1400" b="1" dirty="0" smtClean="0"/>
              <a:t>문제 발생하여 줄임 필요</a:t>
            </a:r>
            <a:endParaRPr lang="en-US" altLang="ko-KR" sz="1400" b="1" dirty="0" smtClean="0"/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endParaRPr lang="en-US" altLang="ko" sz="1400" dirty="0" smtClean="0"/>
          </a:p>
          <a:p>
            <a:pPr marL="457200" lvl="0" indent="-317500" algn="l">
              <a:spcBef>
                <a:spcPts val="0"/>
              </a:spcBef>
              <a:buClr>
                <a:schemeClr val="lt2"/>
              </a:buClr>
              <a:buSzPts val="1400"/>
              <a:buChar char="●"/>
            </a:pPr>
            <a:r>
              <a:rPr lang="en-US" altLang="ko" sz="1400" dirty="0" smtClean="0"/>
              <a:t>800x800 </a:t>
            </a:r>
            <a:r>
              <a:rPr lang="en-US" altLang="ko" sz="1400" dirty="0"/>
              <a:t>input image -&gt; 50x50 feature map -&gt; 2,500 anchor centers</a:t>
            </a:r>
            <a:endParaRPr lang="en-US" altLang="ko-KR" sz="1400" dirty="0"/>
          </a:p>
          <a:p>
            <a:pPr marL="457200" lvl="0" indent="-317500" algn="l">
              <a:spcBef>
                <a:spcPts val="0"/>
              </a:spcBef>
              <a:buClr>
                <a:schemeClr val="lt2"/>
              </a:buClr>
              <a:buSzPts val="1400"/>
              <a:buChar char="●"/>
            </a:pPr>
            <a:r>
              <a:rPr lang="en-US" altLang="ko" sz="1400" dirty="0"/>
              <a:t>9 anchor boxes in each feature map location</a:t>
            </a:r>
            <a:endParaRPr lang="en-US" altLang="ko-KR" sz="1400" dirty="0"/>
          </a:p>
          <a:p>
            <a:pPr marL="457200" lvl="0" indent="-317500" algn="l">
              <a:spcBef>
                <a:spcPts val="0"/>
              </a:spcBef>
              <a:buClr>
                <a:schemeClr val="lt2"/>
              </a:buClr>
              <a:buSzPts val="1400"/>
              <a:buChar char="●"/>
            </a:pPr>
            <a:r>
              <a:rPr lang="en-US" altLang="ko" sz="1400" dirty="0"/>
              <a:t>50x50x9 = </a:t>
            </a:r>
            <a:r>
              <a:rPr lang="en-US" altLang="ko" sz="1400" dirty="0">
                <a:solidFill>
                  <a:srgbClr val="FF0000"/>
                </a:solidFill>
              </a:rPr>
              <a:t>22,500</a:t>
            </a:r>
            <a:r>
              <a:rPr lang="en-US" altLang="ko" sz="1400" dirty="0"/>
              <a:t> anchor boxes in </a:t>
            </a:r>
            <a:r>
              <a:rPr lang="en-US" altLang="ko" sz="1400" dirty="0" smtClean="0"/>
              <a:t>total</a:t>
            </a:r>
          </a:p>
          <a:p>
            <a:pPr marL="457200" lvl="0" indent="-317500" algn="l">
              <a:spcBef>
                <a:spcPts val="0"/>
              </a:spcBef>
              <a:buClr>
                <a:schemeClr val="lt2"/>
              </a:buClr>
              <a:buSzPts val="1400"/>
              <a:buChar char="●"/>
            </a:pPr>
            <a:endParaRPr lang="en-US" altLang="ko-KR" sz="1400" b="1" dirty="0">
              <a:latin typeface="Malgun Gothic"/>
              <a:ea typeface="Malgun Gothic"/>
              <a:cs typeface="+mn-lt"/>
            </a:endParaRP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-KR" sz="1400" b="1" dirty="0" smtClean="0">
                <a:latin typeface="Malgun Gothic"/>
                <a:ea typeface="Malgun Gothic"/>
                <a:cs typeface="+mn-lt"/>
              </a:rPr>
              <a:t>1. Clip cross-boundary anchor boxes (</a:t>
            </a:r>
            <a:r>
              <a:rPr lang="ko-KR" altLang="en-US" sz="1400" b="1" dirty="0" smtClean="0">
                <a:latin typeface="Malgun Gothic"/>
                <a:ea typeface="Malgun Gothic"/>
                <a:cs typeface="+mn-lt"/>
              </a:rPr>
              <a:t>이미지 외부로 나가는 </a:t>
            </a:r>
            <a:r>
              <a:rPr lang="en-US" altLang="ko-KR" sz="1400" b="1" dirty="0" smtClean="0">
                <a:latin typeface="Malgun Gothic"/>
                <a:ea typeface="Malgun Gothic"/>
                <a:cs typeface="+mn-lt"/>
              </a:rPr>
              <a:t>box</a:t>
            </a:r>
            <a:r>
              <a:rPr lang="ko-KR" altLang="en-US" sz="1400" b="1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b="1" dirty="0" smtClean="0">
                <a:latin typeface="Malgun Gothic"/>
                <a:ea typeface="Malgun Gothic"/>
                <a:cs typeface="+mn-lt"/>
              </a:rPr>
              <a:t>clip)</a:t>
            </a: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dirty="0" smtClean="0"/>
              <a:t>    </a:t>
            </a: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dirty="0"/>
              <a:t> </a:t>
            </a:r>
            <a:r>
              <a:rPr lang="en-US" altLang="ko" sz="1400" dirty="0" smtClean="0"/>
              <a:t>    cross-boundary </a:t>
            </a:r>
            <a:r>
              <a:rPr lang="en-US" altLang="ko" sz="1400" dirty="0"/>
              <a:t>anchors account for about </a:t>
            </a:r>
            <a:r>
              <a:rPr lang="en-US" altLang="ko" sz="1400" dirty="0">
                <a:solidFill>
                  <a:srgbClr val="A61C00"/>
                </a:solidFill>
              </a:rPr>
              <a:t>70%</a:t>
            </a:r>
            <a:r>
              <a:rPr lang="en-US" altLang="ko" sz="1400" dirty="0"/>
              <a:t> of the initial </a:t>
            </a:r>
            <a:r>
              <a:rPr lang="en-US" altLang="ko" sz="1400" dirty="0" smtClean="0"/>
              <a:t>proposals</a:t>
            </a: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dirty="0"/>
              <a:t> </a:t>
            </a:r>
            <a:r>
              <a:rPr lang="en-US" altLang="ko" sz="1400" dirty="0" smtClean="0"/>
              <a:t>    # </a:t>
            </a:r>
            <a:r>
              <a:rPr lang="en-US" altLang="ko" sz="1400" dirty="0"/>
              <a:t>of anchors reduces from 22,500 to about </a:t>
            </a:r>
            <a:r>
              <a:rPr lang="en-US" altLang="ko" sz="1400" dirty="0">
                <a:solidFill>
                  <a:srgbClr val="A61C00"/>
                </a:solidFill>
              </a:rPr>
              <a:t>6,000</a:t>
            </a:r>
            <a:r>
              <a:rPr lang="en-US" altLang="ko" sz="1400" dirty="0"/>
              <a:t>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" y="2973580"/>
            <a:ext cx="5262113" cy="19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5292273"/>
            <a:ext cx="6555451" cy="1398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SzPts val="1400"/>
              <a:buChar char="●"/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marL="139700" lvl="0" algn="l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b="1" dirty="0" smtClean="0"/>
              <a:t>2. </a:t>
            </a:r>
            <a:r>
              <a:rPr lang="ko" altLang="ko-KR" sz="1400" b="1" dirty="0" smtClean="0"/>
              <a:t>NMS(non-maximum </a:t>
            </a:r>
            <a:r>
              <a:rPr lang="ko" altLang="ko-KR" sz="1400" b="1" dirty="0"/>
              <a:t>suppression</a:t>
            </a:r>
            <a:r>
              <a:rPr lang="ko" altLang="ko-KR" sz="1400" b="1" dirty="0" smtClean="0"/>
              <a:t>)</a:t>
            </a:r>
            <a:r>
              <a:rPr lang="en-US" altLang="ko" sz="1400" b="1" dirty="0" smtClean="0"/>
              <a:t> </a:t>
            </a:r>
          </a:p>
          <a:p>
            <a:pPr marL="139700" lvl="0" algn="l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SzPts val="1400"/>
            </a:pPr>
            <a:r>
              <a:rPr lang="en-US" altLang="ko" sz="1400" dirty="0" smtClean="0"/>
              <a:t>   - score</a:t>
            </a:r>
            <a:r>
              <a:rPr lang="ko-KR" altLang="en-US" sz="1400" dirty="0" smtClean="0"/>
              <a:t>를 기준으로 </a:t>
            </a:r>
            <a:r>
              <a:rPr lang="en-US" altLang="ko-KR" sz="1400" dirty="0" smtClean="0"/>
              <a:t>proposal</a:t>
            </a:r>
            <a:r>
              <a:rPr lang="ko-KR" altLang="en-US" sz="1400" dirty="0" smtClean="0"/>
              <a:t>을 나열하여 </a:t>
            </a:r>
            <a:r>
              <a:rPr lang="en-US" altLang="ko-KR" sz="1400" dirty="0" smtClean="0"/>
              <a:t>Maximum</a:t>
            </a:r>
            <a:r>
              <a:rPr lang="ko-KR" altLang="en-US" sz="1400" dirty="0" smtClean="0"/>
              <a:t>을 제외한 것 제거</a:t>
            </a:r>
            <a:endParaRPr lang="en-US" altLang="ko" sz="1400" dirty="0"/>
          </a:p>
          <a:p>
            <a:pPr marL="482600" lvl="0" indent="-342900" algn="l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SzPts val="1400"/>
              <a:buAutoNum type="arabicPeriod"/>
            </a:pPr>
            <a:r>
              <a:rPr lang="en-US" altLang="ko" sz="1400" dirty="0" smtClean="0">
                <a:solidFill>
                  <a:srgbClr val="FF0000"/>
                </a:solidFill>
              </a:rPr>
              <a:t>2,000</a:t>
            </a:r>
            <a:r>
              <a:rPr lang="en-US" altLang="ko" sz="1400" dirty="0" smtClean="0"/>
              <a:t> proposal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" y="6485087"/>
            <a:ext cx="476885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3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80963" y="693420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80963" y="136553"/>
            <a:ext cx="6555451" cy="717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YOLO (You Only Look Once)</a:t>
            </a:r>
          </a:p>
          <a:p>
            <a:pPr marL="139700" lvl="0" algn="l">
              <a:spcBef>
                <a:spcPts val="0"/>
              </a:spcBef>
              <a:buClr>
                <a:schemeClr val="lt2"/>
              </a:buClr>
              <a:buSzPts val="1400"/>
            </a:pPr>
            <a:endParaRPr lang="en-US" altLang="ko" sz="1400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7" y="1101709"/>
            <a:ext cx="5015124" cy="307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149927"/>
            <a:ext cx="62642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636524"/>
            <a:ext cx="6777037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" y="495284"/>
            <a:ext cx="5845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9099646"/>
            <a:ext cx="57419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43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80963" y="693420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379"/>
            <a:ext cx="6858000" cy="3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" y="4734823"/>
            <a:ext cx="6720966" cy="339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4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8" y="610319"/>
            <a:ext cx="6225630" cy="325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8" y="4666133"/>
            <a:ext cx="6401233" cy="345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39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" y="440222"/>
            <a:ext cx="6487335" cy="328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6" y="7204495"/>
            <a:ext cx="5956910" cy="115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8831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CNN for classification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Object Detection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 extractor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classifier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으로 구성 장점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large-scale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데이터셋에서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미리 학습된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사용으로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강력한 표현 가능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(powerful representation, robust to various appearance variations)</a:t>
            </a: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R-CNN (Region-based CNN) : feature extraction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으로 구성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Regions of Interest 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CNN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feature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extraction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SVM classification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post-processing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powerful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representation by CNN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   robust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to various appearance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variations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단점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느리다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(Slow processing time)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   end-to-end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최적화 불가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최적화를 위한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feature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extraction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와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     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SVM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classification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동시 학습 불가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각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region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 extraction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여러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ConvNet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필요 → 느려짐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7" y="6595470"/>
            <a:ext cx="5149329" cy="31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1088;p84"/>
          <p:cNvPicPr preferRelativeResize="0"/>
          <p:nvPr/>
        </p:nvPicPr>
        <p:blipFill rotWithShape="1">
          <a:blip r:embed="rId3">
            <a:alphaModFix/>
          </a:blip>
          <a:srcRect b="11087"/>
          <a:stretch/>
        </p:blipFill>
        <p:spPr>
          <a:xfrm>
            <a:off x="342993" y="1959499"/>
            <a:ext cx="6052526" cy="146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3106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SPP-Net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(Spatial Pyramid Pooling)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개의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ConvNet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input image(Region Extraction) 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CNN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(1 </a:t>
            </a:r>
            <a:r>
              <a:rPr lang="en-US" altLang="ko-KR" sz="1200" dirty="0" err="1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ConvNet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 feature maps &amp;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Regions of Interest(</a:t>
            </a:r>
            <a:r>
              <a:rPr lang="en-US" altLang="ko-KR" sz="1200" dirty="0" err="1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RoIs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)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spatial pyramid pooling layer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concatenate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fc layer) 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SVM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spatial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pyramid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pooling : Pooling window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다르게 해서 여러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Resolution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으로 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(multi-resolution)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R-CNN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보다 빠름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그러나 느림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), feature extraction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share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computation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감소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단점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R-CNN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단점 계승 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Convolutional Layers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fixed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7" y="2920342"/>
            <a:ext cx="5362849" cy="346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8" y="6487065"/>
            <a:ext cx="6033445" cy="312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7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220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Fast R-CNN : SPP Net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SVM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대신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Softmax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classifier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Bounding-box regression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수행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input </a:t>
            </a:r>
            <a:r>
              <a:rPr lang="en-US" altLang="ko-KR" sz="1200" dirty="0">
                <a:latin typeface="Malgun Gothic"/>
                <a:ea typeface="Malgun Gothic"/>
                <a:cs typeface="+mn-lt"/>
              </a:rPr>
              <a:t>image(Region Extraction) 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CNN(1 </a:t>
            </a:r>
            <a:r>
              <a:rPr lang="en-US" altLang="ko-KR" sz="1200" dirty="0" err="1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ConvNet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 feature maps &amp;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Regions of Interest(</a:t>
            </a:r>
            <a:r>
              <a:rPr lang="en-US" altLang="ko-KR" sz="1200" dirty="0" err="1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RoIs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)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RoI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pooling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layer(Single-level SPP)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fc 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layer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ko-KR" altLang="en-US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① </a:t>
            </a:r>
            <a:r>
              <a:rPr lang="en-US" altLang="ko-KR" sz="1200" dirty="0" err="1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Softmax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classifier</a:t>
            </a:r>
            <a:r>
              <a:rPr lang="ko-KR" altLang="en-US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 ② 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Bounding-box </a:t>
            </a:r>
            <a:r>
              <a:rPr lang="en-US" altLang="ko-KR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regression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 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빠름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학습을 통한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end-to-end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최적화 가능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1" y="2165169"/>
            <a:ext cx="4559236" cy="34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51487" y="8023973"/>
            <a:ext cx="6555451" cy="181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Faster R-CNN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기존의 한계인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Region Extraction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RPN(Region Proposal Network)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통하여 성능 개선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2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en-US" altLang="ko-KR" sz="1200" dirty="0">
                <a:latin typeface="Malgun Gothic"/>
                <a:ea typeface="Malgun Gothic"/>
                <a:cs typeface="+mn-lt"/>
              </a:rPr>
              <a:t>input </a:t>
            </a: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image </a:t>
            </a:r>
            <a:r>
              <a:rPr lang="ko-KR" altLang="en-US" sz="12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CNN(1 </a:t>
            </a:r>
            <a:r>
              <a:rPr lang="en-US" altLang="ko-KR" sz="1200" dirty="0" err="1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ConvNet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conv feature maps </a:t>
            </a:r>
            <a:r>
              <a:rPr lang="ko-KR" altLang="en-US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Region Proposal Network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 err="1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RoI</a:t>
            </a:r>
            <a:r>
              <a:rPr lang="en-US" altLang="ko-KR" sz="12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pooling layer(Single-level SPP)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fc layer 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→ ① </a:t>
            </a:r>
            <a:r>
              <a:rPr lang="en-US" altLang="ko-KR" sz="1200" dirty="0" err="1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Softmax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classifier</a:t>
            </a:r>
            <a:r>
              <a:rPr lang="ko-KR" altLang="en-US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② </a:t>
            </a:r>
            <a:r>
              <a:rPr lang="en-US" altLang="ko-KR" sz="12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Bounding-box regression)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매우 빠름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64" y="5238810"/>
            <a:ext cx="3930365" cy="271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3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2" y="779542"/>
            <a:ext cx="5751513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5" y="2948623"/>
            <a:ext cx="6320746" cy="622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0113" y="410210"/>
            <a:ext cx="200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Faster R-CNN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6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2" y="232231"/>
            <a:ext cx="5357813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72" y="6821253"/>
            <a:ext cx="4790923" cy="280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8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113" y="352213"/>
            <a:ext cx="6555451" cy="921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3" y="558456"/>
            <a:ext cx="6297613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7151530"/>
            <a:ext cx="6767513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515</Words>
  <Application>Microsoft Office PowerPoint</Application>
  <PresentationFormat>A4 용지(210x297mm)</PresentationFormat>
  <Paragraphs>63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56</cp:revision>
  <dcterms:created xsi:type="dcterms:W3CDTF">2012-07-30T17:18:39Z</dcterms:created>
  <dcterms:modified xsi:type="dcterms:W3CDTF">2019-07-30T16:01:47Z</dcterms:modified>
</cp:coreProperties>
</file>