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9" r:id="rId3"/>
    <p:sldId id="278" r:id="rId4"/>
    <p:sldId id="280" r:id="rId5"/>
    <p:sldId id="276" r:id="rId6"/>
    <p:sldId id="281" r:id="rId7"/>
    <p:sldId id="267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9012" autoAdjust="0"/>
  </p:normalViewPr>
  <p:slideViewPr>
    <p:cSldViewPr snapToGrid="0">
      <p:cViewPr>
        <p:scale>
          <a:sx n="110" d="100"/>
          <a:sy n="110" d="100"/>
        </p:scale>
        <p:origin x="-1116" y="-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" y="617888"/>
            <a:ext cx="5762445" cy="755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9"/>
            <a:ext cx="6555451" cy="2039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Image Captioning : 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이용하여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이미지에 대한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caption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생성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H="1">
            <a:off x="357996" y="3273725"/>
            <a:ext cx="301924" cy="86264"/>
          </a:xfrm>
          <a:prstGeom prst="curvedConnector3">
            <a:avLst>
              <a:gd name="adj1" fmla="val 92857"/>
            </a:avLst>
          </a:prstGeom>
          <a:ln w="127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0798" y="8231844"/>
            <a:ext cx="6555451" cy="1334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Logit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생성을 위한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마지막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FC-1000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과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classification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위한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softmax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두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제거하고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남은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2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개의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FC-4096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FC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아닌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Convolution layer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 가정하면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입력으로 고정된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image size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아닌 더 큰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size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입력으로 받을 수 있게 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2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Fully Convolutional Network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5826" y="3631721"/>
            <a:ext cx="0" cy="437359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923691" y="5495026"/>
            <a:ext cx="681486" cy="122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67487" y="7375585"/>
            <a:ext cx="388188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4322146" y="6788989"/>
            <a:ext cx="1289337" cy="32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가능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619765" y="3094006"/>
            <a:ext cx="1289337" cy="32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Fixed image</a:t>
            </a:r>
            <a:endParaRPr lang="en-US" altLang="ko-KR" sz="12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3127077" y="3114133"/>
            <a:ext cx="1289337" cy="32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larger image</a:t>
            </a:r>
            <a:endParaRPr lang="en-US" altLang="ko-KR" sz="12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2322818" y="6121876"/>
            <a:ext cx="1289337" cy="32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larger image</a:t>
            </a:r>
            <a:endParaRPr lang="en-US" altLang="ko-KR" sz="12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27994" y="7841411"/>
            <a:ext cx="1839493" cy="32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200" dirty="0" smtClean="0">
                <a:latin typeface="Malgun Gothic"/>
                <a:ea typeface="Malgun Gothic"/>
                <a:cs typeface="+mn-lt"/>
              </a:rPr>
              <a:t>Classical CNN with FCC</a:t>
            </a:r>
            <a:endParaRPr lang="en-US" altLang="ko-KR" sz="1200" dirty="0">
              <a:latin typeface="Malgun Gothic"/>
              <a:ea typeface="Malgun Gothic"/>
              <a:cs typeface="+mn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23426" y="7375585"/>
            <a:ext cx="843388" cy="62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173927"/>
            <a:ext cx="6555451" cy="2327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Image Captioning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Image captioning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이미지의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event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설명하는 문장을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generate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하는 것이다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기존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Image caption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방법은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image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하나의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language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처럼 취급하고 실제 언어로 ‘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translate’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concept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도입해서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encoder-decoder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방법을 사용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사용하여 이미지 하나를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single feature vector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표현하고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그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feature vector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model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에서 사용하는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방식임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6" y="1889171"/>
            <a:ext cx="5015787" cy="287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4881063"/>
            <a:ext cx="6555451" cy="1964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Image Captioning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with Attention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이에 비해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RNN visual attention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기반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 generation model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기본적으로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기존처럼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encoder-decoder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개념을 사용하지만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추가로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visual attention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이라는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개념을 도입함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Attention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이란 사람이 시각 정보를 처리할 때 일부 데이터에 ‘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focus’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하면서 계속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focus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되는 대상이 움직이는 현상을 일컫는다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encoder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decoder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RNN,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정확히는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LSTM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사용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3" y="6966577"/>
            <a:ext cx="4949916" cy="266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5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1" y="6731379"/>
            <a:ext cx="5830830" cy="317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173926"/>
            <a:ext cx="6628939" cy="7201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Image Captioning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with Attention</a:t>
            </a:r>
          </a:p>
          <a:p>
            <a:pPr algn="l">
              <a:lnSpc>
                <a:spcPct val="100000"/>
              </a:lnSpc>
            </a:pP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caption generation task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정의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caption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길이를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사용할 수 있는 단어의 개수를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K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고정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 정의에 따라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vector 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표현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목적은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‘적절한’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 vector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생성하는 것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‘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적절한’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 vector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hard loss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soft loss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두 가지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loss function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사용해 정의하고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있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으며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여기에서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attention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개념이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사용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 smtClean="0">
                <a:latin typeface="Malgun Gothic"/>
                <a:ea typeface="Malgun Gothic"/>
                <a:cs typeface="+mn-lt"/>
              </a:rPr>
              <a:t>Encoder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주어진 이미지를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input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으로 받아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output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으로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feature vector a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출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력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마지막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총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개의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filter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이루어져있으며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각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filter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마다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개의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neuron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가진다</a:t>
            </a:r>
            <a:endParaRPr lang="en-US" altLang="ko-KR" sz="9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 smtClean="0">
                <a:latin typeface="Malgun Gothic"/>
                <a:ea typeface="Malgun Gothic"/>
                <a:cs typeface="+mn-lt"/>
              </a:rPr>
              <a:t>Decoder LSTM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은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매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time stamp t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마다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 vector 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element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Yt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생성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LSTM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time stamp t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마다 바로 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hidden state ht−1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과 바로 전에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generate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된 단어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yt−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input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으로 받아서 지금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time stamp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 해당하는 단어 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Yt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생성하는 것이다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</a:p>
          <a:p>
            <a:pPr algn="l">
              <a:lnSpc>
                <a:spcPct val="100000"/>
              </a:lnSpc>
            </a:pPr>
            <a:endParaRPr lang="en-US" altLang="ko-KR" sz="9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E(Yt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−1)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t−1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시점에서 생성된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 Yt−1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embedding matrix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embedding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m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dimensional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vector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z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context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vector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attention model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 의해 결정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Context vector z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CNN encoder output a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와 바로 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hidden state ht−1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 의해 결정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weight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αt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time 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에서의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 vector a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weight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vector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의미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b="1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weight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란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우리가 주어진 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annotation (CNN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output) 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중에서 어느 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location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에 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focus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를 </a:t>
            </a:r>
            <a:r>
              <a:rPr lang="ko-KR" altLang="en-US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맞출</a:t>
            </a:r>
            <a:endParaRPr lang="en-US" altLang="ko-KR" sz="1400" dirty="0" smtClean="0">
              <a:solidFill>
                <a:srgbClr val="0000FF"/>
              </a:solidFill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것인지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혹은 어떤 것이 중요하지 않은지를 결정하는 </a:t>
            </a:r>
            <a:r>
              <a:rPr lang="ko-KR" altLang="en-US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값 </a:t>
            </a:r>
            <a:r>
              <a:rPr lang="en-US" altLang="ko-KR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‘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attention’ </a:t>
            </a:r>
            <a:r>
              <a:rPr lang="ko-KR" altLang="en-US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개념</a:t>
            </a:r>
            <a:r>
              <a:rPr lang="en-US" altLang="ko-KR" sz="1400" dirty="0" smtClean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softmax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정의가 되기 때문에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weight αt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element-wise summation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1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ϕ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function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주어진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feature vector a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weight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vector αt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사용해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z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계산하기 위한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function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결론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time t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에서의 단어 </a:t>
            </a:r>
            <a:r>
              <a:rPr lang="en-US" altLang="ko-KR" sz="1400" b="1" dirty="0" err="1">
                <a:latin typeface="Malgun Gothic"/>
                <a:ea typeface="Malgun Gothic"/>
                <a:cs typeface="+mn-lt"/>
              </a:rPr>
              <a:t>Yt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는 바로 전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context vector Zt−1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와 그 동안의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LSTM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state</a:t>
            </a:r>
            <a:r>
              <a:rPr lang="ko-KR" altLang="en-US" sz="1400" b="1" dirty="0" smtClean="0">
                <a:latin typeface="Malgun Gothic"/>
                <a:ea typeface="Malgun Gothic"/>
                <a:cs typeface="+mn-lt"/>
              </a:rPr>
              <a:t>를</a:t>
            </a:r>
            <a:endParaRPr lang="en-US" altLang="ko-KR" sz="1400" b="1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b="1" dirty="0" smtClean="0">
                <a:latin typeface="Malgun Gothic"/>
                <a:ea typeface="Malgun Gothic"/>
                <a:cs typeface="+mn-lt"/>
              </a:rPr>
              <a:t>저장하고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있는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hidden state </a:t>
            </a:r>
            <a:r>
              <a:rPr lang="en-US" altLang="ko-KR" sz="1400" b="1" dirty="0" err="1">
                <a:latin typeface="Malgun Gothic"/>
                <a:ea typeface="Malgun Gothic"/>
                <a:cs typeface="+mn-lt"/>
              </a:rPr>
              <a:t>Ht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그리고 바로 직전 단어 </a:t>
            </a:r>
            <a:r>
              <a:rPr lang="en-US" altLang="ko-KR" sz="1400" b="1" dirty="0">
                <a:latin typeface="Malgun Gothic"/>
                <a:ea typeface="Malgun Gothic"/>
                <a:cs typeface="+mn-lt"/>
              </a:rPr>
              <a:t>Yt−1</a:t>
            </a:r>
            <a:r>
              <a:rPr lang="ko-KR" altLang="en-US" sz="1400" b="1" dirty="0">
                <a:latin typeface="Malgun Gothic"/>
                <a:ea typeface="Malgun Gothic"/>
                <a:cs typeface="+mn-lt"/>
              </a:rPr>
              <a:t>에 관련된 확률에 의해 결정된다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13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99" y="7028779"/>
            <a:ext cx="4554748" cy="265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5" y="307997"/>
            <a:ext cx="6555451" cy="4324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ko-KR" sz="1400" dirty="0" smtClean="0"/>
              <a:t>Caption vector y</a:t>
            </a:r>
            <a:r>
              <a:rPr lang="ko-KR" altLang="en-US" sz="1400" dirty="0" smtClean="0"/>
              <a:t>는 </a:t>
            </a:r>
            <a:r>
              <a:rPr lang="en-US" altLang="ko-KR" sz="1400" dirty="0"/>
              <a:t>hard loss</a:t>
            </a:r>
            <a:r>
              <a:rPr lang="ko-KR" altLang="en-US" sz="1400" dirty="0"/>
              <a:t>와 </a:t>
            </a:r>
            <a:r>
              <a:rPr lang="en-US" altLang="ko-KR" sz="1400" dirty="0"/>
              <a:t>soft loss </a:t>
            </a:r>
            <a:r>
              <a:rPr lang="ko-KR" altLang="en-US" sz="1400" dirty="0"/>
              <a:t>두 가지 </a:t>
            </a:r>
            <a:r>
              <a:rPr lang="en-US" altLang="ko-KR" sz="1400" dirty="0"/>
              <a:t>loss function</a:t>
            </a:r>
            <a:r>
              <a:rPr lang="ko-KR" altLang="en-US" sz="1400" dirty="0"/>
              <a:t>을 사용해 정의</a:t>
            </a:r>
            <a:endParaRPr lang="en-US" altLang="ko-KR" sz="1400" dirty="0" smtClean="0"/>
          </a:p>
          <a:p>
            <a:pPr algn="l" fontAlgn="base"/>
            <a:r>
              <a:rPr lang="ko-KR" altLang="en-US" sz="1400" dirty="0" smtClean="0">
                <a:solidFill>
                  <a:srgbClr val="0000FF"/>
                </a:solidFill>
              </a:rPr>
              <a:t>“</a:t>
            </a:r>
            <a:r>
              <a:rPr lang="en-US" altLang="ko-KR" sz="1400" dirty="0">
                <a:solidFill>
                  <a:srgbClr val="0000FF"/>
                </a:solidFill>
              </a:rPr>
              <a:t>Soft” attention</a:t>
            </a:r>
            <a:r>
              <a:rPr lang="ko-KR" altLang="en-US" sz="1400" dirty="0"/>
              <a:t>은 </a:t>
            </a:r>
            <a:r>
              <a:rPr lang="en-US" altLang="ko-KR" sz="1400" dirty="0"/>
              <a:t>deterministic </a:t>
            </a:r>
            <a:r>
              <a:rPr lang="en-US" altLang="ko-KR" sz="1400" dirty="0" err="1"/>
              <a:t>machanism</a:t>
            </a:r>
            <a:r>
              <a:rPr lang="ko-KR" altLang="en-US" sz="1400" dirty="0"/>
              <a:t>으로</a:t>
            </a:r>
            <a:r>
              <a:rPr lang="en-US" altLang="ko-KR" sz="1400" dirty="0"/>
              <a:t>, standard back-propagation </a:t>
            </a:r>
            <a:r>
              <a:rPr lang="ko-KR" altLang="en-US" sz="1400" dirty="0"/>
              <a:t>방법으로 </a:t>
            </a:r>
            <a:r>
              <a:rPr lang="en-US" altLang="ko-KR" sz="1400" dirty="0"/>
              <a:t>train</a:t>
            </a:r>
            <a:r>
              <a:rPr lang="ko-KR" altLang="en-US" sz="1400" dirty="0"/>
              <a:t>할 수 있기 때문에 전체 모델이 </a:t>
            </a:r>
            <a:r>
              <a:rPr lang="en-US" altLang="ko-KR" sz="1400" dirty="0"/>
              <a:t>end-to-end</a:t>
            </a:r>
            <a:r>
              <a:rPr lang="ko-KR" altLang="en-US" sz="1400" dirty="0"/>
              <a:t>로 </a:t>
            </a:r>
            <a:r>
              <a:rPr lang="en-US" altLang="ko-KR" sz="1400" dirty="0"/>
              <a:t>learning</a:t>
            </a:r>
            <a:r>
              <a:rPr lang="ko-KR" altLang="en-US" sz="1400" dirty="0"/>
              <a:t>된다</a:t>
            </a:r>
            <a:r>
              <a:rPr lang="en-US" altLang="ko-KR" sz="1400" dirty="0"/>
              <a:t>. Soft attention model</a:t>
            </a:r>
            <a:r>
              <a:rPr lang="ko-KR" altLang="en-US" sz="1400" dirty="0"/>
              <a:t>은 </a:t>
            </a:r>
            <a:r>
              <a:rPr lang="en-US" altLang="ko-KR" sz="1400" dirty="0"/>
              <a:t>hard attention model</a:t>
            </a:r>
            <a:r>
              <a:rPr lang="ko-KR" altLang="en-US" sz="1400" dirty="0"/>
              <a:t>의 </a:t>
            </a:r>
            <a:r>
              <a:rPr lang="en-US" altLang="ko-KR" sz="1400" dirty="0"/>
              <a:t>approximation model</a:t>
            </a:r>
            <a:r>
              <a:rPr lang="ko-KR" altLang="en-US" sz="1400" dirty="0"/>
              <a:t>이라고 생각하면 된다</a:t>
            </a:r>
            <a:r>
              <a:rPr lang="en-US" altLang="ko-KR" sz="1400" dirty="0"/>
              <a:t>.</a:t>
            </a:r>
          </a:p>
          <a:p>
            <a:pPr algn="l" fontAlgn="base"/>
            <a:r>
              <a:rPr lang="en-US" altLang="ko-KR" sz="1400" dirty="0">
                <a:solidFill>
                  <a:srgbClr val="0000FF"/>
                </a:solidFill>
              </a:rPr>
              <a:t>“Hard” attention</a:t>
            </a:r>
            <a:r>
              <a:rPr lang="ko-KR" altLang="en-US" sz="1400" dirty="0"/>
              <a:t>은 </a:t>
            </a:r>
            <a:r>
              <a:rPr lang="en-US" altLang="ko-KR" sz="1400" dirty="0"/>
              <a:t>stochastic mechanism</a:t>
            </a:r>
            <a:r>
              <a:rPr lang="ko-KR" altLang="en-US" sz="1400" dirty="0"/>
              <a:t>이며</a:t>
            </a:r>
            <a:r>
              <a:rPr lang="en-US" altLang="ko-KR" sz="1400" dirty="0"/>
              <a:t>, reinforcement learning</a:t>
            </a:r>
            <a:r>
              <a:rPr lang="ko-KR" altLang="en-US" sz="1400" dirty="0"/>
              <a:t>으로 </a:t>
            </a:r>
            <a:r>
              <a:rPr lang="en-US" altLang="ko-KR" sz="1400" dirty="0"/>
              <a:t>train</a:t>
            </a:r>
            <a:r>
              <a:rPr lang="ko-KR" altLang="en-US" sz="1400" dirty="0"/>
              <a:t>할 수 있다</a:t>
            </a:r>
            <a:r>
              <a:rPr lang="en-US" altLang="ko-KR" sz="1400" dirty="0"/>
              <a:t>. Hard attention model</a:t>
            </a:r>
            <a:r>
              <a:rPr lang="ko-KR" altLang="en-US" sz="1400" dirty="0"/>
              <a:t>은 매 </a:t>
            </a:r>
            <a:r>
              <a:rPr lang="en-US" altLang="ko-KR" sz="1400" dirty="0"/>
              <a:t>iteration</a:t>
            </a:r>
            <a:r>
              <a:rPr lang="ko-KR" altLang="en-US" sz="1400" dirty="0"/>
              <a:t>마다 데이터를 </a:t>
            </a:r>
            <a:r>
              <a:rPr lang="en-US" altLang="ko-KR" sz="1400" dirty="0"/>
              <a:t>sampling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해야하고</a:t>
            </a:r>
            <a:r>
              <a:rPr lang="en-US" altLang="ko-KR" sz="1400" dirty="0"/>
              <a:t>, reinforcement learning</a:t>
            </a:r>
            <a:r>
              <a:rPr lang="ko-KR" altLang="en-US" sz="1400" dirty="0"/>
              <a:t>과 </a:t>
            </a:r>
            <a:r>
              <a:rPr lang="en-US" altLang="ko-KR" sz="1400" dirty="0"/>
              <a:t>neural network </a:t>
            </a:r>
            <a:r>
              <a:rPr lang="ko-KR" altLang="en-US" sz="1400" dirty="0"/>
              <a:t>부분이 분리되어있어 </a:t>
            </a:r>
            <a:r>
              <a:rPr lang="en-US" altLang="ko-KR" sz="1400" dirty="0"/>
              <a:t>end-to-end learning</a:t>
            </a:r>
            <a:r>
              <a:rPr lang="ko-KR" altLang="en-US" sz="1400" dirty="0"/>
              <a:t>이 아니라는 단점이 있다</a:t>
            </a:r>
            <a:r>
              <a:rPr lang="en-US" altLang="ko-KR" sz="1400" dirty="0"/>
              <a:t>.</a:t>
            </a:r>
          </a:p>
          <a:p>
            <a:pPr algn="l" fontAlgn="base"/>
            <a:r>
              <a:rPr lang="en-US" altLang="ko-KR" sz="1400" dirty="0" smtClean="0"/>
              <a:t>(</a:t>
            </a:r>
            <a:r>
              <a:rPr lang="ko-KR" altLang="en-US" sz="1400" dirty="0" smtClean="0"/>
              <a:t>동시에 </a:t>
            </a:r>
            <a:r>
              <a:rPr lang="ko-KR" altLang="en-US" sz="1400" dirty="0" err="1" smtClean="0"/>
              <a:t>두개를</a:t>
            </a:r>
            <a:r>
              <a:rPr lang="ko-KR" altLang="en-US" sz="1400" dirty="0" smtClean="0"/>
              <a:t> 사용하는 것이 아닌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먼저 </a:t>
            </a:r>
            <a:r>
              <a:rPr lang="en-US" altLang="ko-KR" sz="1400" dirty="0"/>
              <a:t>hard attention</a:t>
            </a:r>
            <a:r>
              <a:rPr lang="ko-KR" altLang="en-US" sz="1400" dirty="0"/>
              <a:t>을 제안한 후에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모델의 </a:t>
            </a:r>
            <a:r>
              <a:rPr lang="en-US" altLang="ko-KR" sz="1400" dirty="0"/>
              <a:t>approximation version</a:t>
            </a:r>
            <a:r>
              <a:rPr lang="ko-KR" altLang="en-US" sz="1400" dirty="0"/>
              <a:t>으로 </a:t>
            </a:r>
            <a:r>
              <a:rPr lang="en-US" altLang="ko-KR" sz="1400" dirty="0"/>
              <a:t>soft attention</a:t>
            </a:r>
            <a:r>
              <a:rPr lang="ko-KR" altLang="en-US" sz="1400" dirty="0"/>
              <a:t>이라는 모델을 추가로 </a:t>
            </a:r>
            <a:r>
              <a:rPr lang="ko-KR" altLang="en-US" sz="1400" dirty="0" smtClean="0"/>
              <a:t>제안</a:t>
            </a:r>
            <a:r>
              <a:rPr lang="en-US" altLang="ko-KR" sz="1400" dirty="0" smtClean="0"/>
              <a:t>)</a:t>
            </a:r>
          </a:p>
          <a:p>
            <a:pPr algn="l" fontAlgn="base"/>
            <a:endParaRPr lang="en-US" altLang="ko-KR" sz="1400" dirty="0"/>
          </a:p>
          <a:p>
            <a:pPr algn="l" fontAlgn="base"/>
            <a:endParaRPr lang="en-US" altLang="ko-KR" sz="14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93548" y="4735902"/>
            <a:ext cx="6555451" cy="3076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1400" dirty="0"/>
              <a:t>위의 그림이 </a:t>
            </a:r>
            <a:r>
              <a:rPr lang="en-US" altLang="ko-KR" sz="1400" dirty="0"/>
              <a:t>deterministic</a:t>
            </a:r>
            <a:r>
              <a:rPr lang="ko-KR" altLang="en-US" sz="1400" dirty="0"/>
              <a:t>하게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을 계산하는 </a:t>
            </a:r>
            <a:r>
              <a:rPr lang="en-US" altLang="ko-KR" sz="1400" dirty="0"/>
              <a:t>soft attention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정확한 ‘</a:t>
            </a:r>
            <a:r>
              <a:rPr lang="en-US" altLang="ko-KR" sz="1400" dirty="0"/>
              <a:t>attention location’</a:t>
            </a:r>
            <a:r>
              <a:rPr lang="ko-KR" altLang="en-US" sz="1400" dirty="0"/>
              <a:t>이 존재하는 것이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하얗게 </a:t>
            </a:r>
            <a:r>
              <a:rPr lang="en-US" altLang="ko-KR" sz="1400" dirty="0"/>
              <a:t>mapping</a:t>
            </a:r>
            <a:r>
              <a:rPr lang="ko-KR" altLang="en-US" sz="1400" dirty="0"/>
              <a:t>된 부분을 전반적으로 </a:t>
            </a:r>
            <a:r>
              <a:rPr lang="en-US" altLang="ko-KR" sz="1400" dirty="0"/>
              <a:t>attend</a:t>
            </a:r>
            <a:r>
              <a:rPr lang="ko-KR" altLang="en-US" sz="1400" dirty="0"/>
              <a:t>한다고 생각하면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 아래에 있는 </a:t>
            </a:r>
            <a:r>
              <a:rPr lang="en-US" altLang="ko-KR" sz="1400" dirty="0"/>
              <a:t>hard attention</a:t>
            </a:r>
            <a:r>
              <a:rPr lang="ko-KR" altLang="en-US" sz="1400" dirty="0"/>
              <a:t>을 보면</a:t>
            </a:r>
            <a:r>
              <a:rPr lang="en-US" altLang="ko-KR" sz="1400" dirty="0"/>
              <a:t>, </a:t>
            </a:r>
            <a:r>
              <a:rPr lang="ko-KR" altLang="en-US" sz="1400" dirty="0"/>
              <a:t>매 번 정확한 </a:t>
            </a:r>
            <a:r>
              <a:rPr lang="en-US" altLang="ko-KR" sz="1400" dirty="0"/>
              <a:t>attention location</a:t>
            </a:r>
            <a:r>
              <a:rPr lang="ko-KR" altLang="en-US" sz="1400" dirty="0"/>
              <a:t>을 고르는 것을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과정을 매 번 확률적으로</a:t>
            </a:r>
            <a:r>
              <a:rPr lang="en-US" altLang="ko-KR" sz="1400" dirty="0"/>
              <a:t>, sampling based </a:t>
            </a:r>
            <a:r>
              <a:rPr lang="en-US" altLang="ko-KR" sz="1400" dirty="0" err="1"/>
              <a:t>approximaiton</a:t>
            </a:r>
            <a:r>
              <a:rPr lang="ko-KR" altLang="en-US" sz="1400" dirty="0"/>
              <a:t>을 취하기 때문에 </a:t>
            </a:r>
            <a:r>
              <a:rPr lang="en-US" altLang="ko-KR" sz="1400" dirty="0"/>
              <a:t>hard attention model</a:t>
            </a:r>
            <a:r>
              <a:rPr lang="ko-KR" altLang="en-US" sz="1400" dirty="0"/>
              <a:t>은 </a:t>
            </a:r>
            <a:r>
              <a:rPr lang="en-US" altLang="ko-KR" sz="1400" dirty="0"/>
              <a:t>stochastic </a:t>
            </a:r>
            <a:r>
              <a:rPr lang="en-US" altLang="ko-KR" sz="1400" dirty="0" err="1"/>
              <a:t>machanism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One-Hot vector from Image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Captioning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with Attention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→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RNN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의 입력인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Xt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One-Hot encoding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으로 되어 있고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이것은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Wxh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Output 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출력하기 위한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column selector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로써 동작한다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 </a:t>
            </a:r>
            <a:endParaRPr lang="en-US" altLang="ko-KR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0" y="3044866"/>
            <a:ext cx="5796951" cy="158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95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7"/>
            <a:ext cx="6555451" cy="3859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Bottom-up and top-down captioning model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Top-down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방식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이미지 전체를 보고 그 이미지에서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Task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맞는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특징을 찾는 방법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  → 기존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visual attention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메커니즘으로 이미지의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어떠한 부분을 정확히 봐야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할지 근거 부족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Bottom-up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방식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이미지의 픽셀 단위부터 조금씩 파악하여 특징을 찾는 방식</a:t>
            </a: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Top-down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방식과 결합한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Bottom-up attention model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Faster R-CNN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사용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Faster R-CNN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빠른 속도와 높은 성능의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Object Detection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모델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ImageNet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으로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pre-trained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Resnet-101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모델을 활용하여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Faster R-CNN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진행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기존의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Faster R-CNN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attribute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예측하는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attribute predictor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추가하여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후보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영역의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class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더 잘 예측함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29" y="6468550"/>
            <a:ext cx="4308577" cy="284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1" y="4295928"/>
            <a:ext cx="2715080" cy="18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78" y="4753129"/>
            <a:ext cx="3744738" cy="12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93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453331"/>
            <a:ext cx="6555451" cy="3601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/>
              <a:t>Bottom-up </a:t>
            </a:r>
            <a:r>
              <a:rPr lang="en-US" altLang="ko-KR" sz="1400" dirty="0"/>
              <a:t>attention </a:t>
            </a:r>
            <a:r>
              <a:rPr lang="ko-KR" altLang="en-US" sz="1400" dirty="0"/>
              <a:t>모델을 각자 서로 다른 </a:t>
            </a:r>
            <a:r>
              <a:rPr lang="en-US" altLang="ko-KR" sz="1400" dirty="0"/>
              <a:t>Top-down </a:t>
            </a:r>
            <a:r>
              <a:rPr lang="ko-KR" altLang="en-US" sz="1400" dirty="0"/>
              <a:t>모델과의 결합을 </a:t>
            </a:r>
            <a:r>
              <a:rPr lang="ko-KR" altLang="en-US" sz="1400" dirty="0" smtClean="0"/>
              <a:t>통해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/>
              <a:t>Captioning</a:t>
            </a:r>
            <a:r>
              <a:rPr lang="ko-KR" altLang="en-US" sz="1400" dirty="0"/>
              <a:t>과 </a:t>
            </a:r>
            <a:r>
              <a:rPr lang="en-US" altLang="ko-KR" sz="1400" dirty="0"/>
              <a:t>VQA Task</a:t>
            </a:r>
            <a:r>
              <a:rPr lang="ko-KR" altLang="en-US" sz="1400" dirty="0"/>
              <a:t>를 진행합니다</a:t>
            </a:r>
            <a:endParaRPr lang="en-US" altLang="ko-KR" sz="1400" dirty="0" smtClean="0"/>
          </a:p>
          <a:p>
            <a:pPr algn="l"/>
            <a:endParaRPr lang="en-US" altLang="ko-KR" sz="800" dirty="0"/>
          </a:p>
          <a:p>
            <a:pPr algn="l"/>
            <a:r>
              <a:rPr lang="ko-KR" altLang="en-US" sz="1400" dirty="0" smtClean="0"/>
              <a:t>아래 </a:t>
            </a:r>
            <a:r>
              <a:rPr lang="ko-KR" altLang="en-US" sz="1400" dirty="0"/>
              <a:t>층은 </a:t>
            </a:r>
            <a:r>
              <a:rPr lang="en-US" altLang="ko-KR" sz="1400" dirty="0"/>
              <a:t>Top-Down </a:t>
            </a:r>
            <a:r>
              <a:rPr lang="en-US" altLang="ko-KR" sz="1400" dirty="0" smtClean="0"/>
              <a:t>attention </a:t>
            </a:r>
            <a:r>
              <a:rPr lang="en-US" altLang="ko-KR" sz="1400" dirty="0"/>
              <a:t>LSTM </a:t>
            </a:r>
            <a:r>
              <a:rPr lang="ko-KR" altLang="en-US" sz="1400" dirty="0"/>
              <a:t>층으로 인풋으로는 이전 시점의 </a:t>
            </a:r>
            <a:r>
              <a:rPr lang="en-US" altLang="ko-KR" sz="1400" dirty="0"/>
              <a:t>language 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LSTM </a:t>
            </a:r>
            <a:r>
              <a:rPr lang="en-US" altLang="ko-KR" sz="1400" dirty="0"/>
              <a:t>/ </a:t>
            </a:r>
            <a:r>
              <a:rPr lang="ko-KR" altLang="en-US" sz="1400" dirty="0"/>
              <a:t>이미지의 </a:t>
            </a:r>
            <a:r>
              <a:rPr lang="en-US" altLang="ko-KR" sz="1400" dirty="0"/>
              <a:t>mean pooling </a:t>
            </a:r>
            <a:r>
              <a:rPr lang="ko-KR" altLang="en-US" sz="1400" dirty="0"/>
              <a:t>값 </a:t>
            </a:r>
            <a:r>
              <a:rPr lang="en-US" altLang="ko-KR" sz="1400" dirty="0"/>
              <a:t>/ </a:t>
            </a:r>
            <a:r>
              <a:rPr lang="ko-KR" altLang="en-US" sz="1400" dirty="0"/>
              <a:t>이전까지 생성된 단어</a:t>
            </a:r>
            <a:r>
              <a:rPr lang="en-US" altLang="ko-KR" sz="1400" dirty="0"/>
              <a:t>, </a:t>
            </a:r>
            <a:r>
              <a:rPr lang="ko-KR" altLang="en-US" sz="1400" dirty="0"/>
              <a:t>이렇게 세 가지를 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사용합니다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이 </a:t>
            </a:r>
            <a:r>
              <a:rPr lang="ko-KR" altLang="en-US" sz="1400" dirty="0"/>
              <a:t>세 가지 인풋이 소프트 </a:t>
            </a:r>
            <a:r>
              <a:rPr lang="ko-KR" altLang="en-US" sz="1400" dirty="0" err="1"/>
              <a:t>어텐션을</a:t>
            </a:r>
            <a:r>
              <a:rPr lang="ko-KR" altLang="en-US" sz="1400" dirty="0"/>
              <a:t> 통해 </a:t>
            </a:r>
            <a:r>
              <a:rPr lang="en-US" altLang="ko-KR" sz="1400" dirty="0" err="1" smtClean="0"/>
              <a:t>Ht</a:t>
            </a:r>
            <a:r>
              <a:rPr lang="en-US" altLang="ko-KR" sz="1400" dirty="0"/>
              <a:t> </a:t>
            </a:r>
            <a:r>
              <a:rPr lang="ko-KR" altLang="en-US" sz="1400" dirty="0"/>
              <a:t>를 생성하며 다시 한번 </a:t>
            </a:r>
            <a:r>
              <a:rPr lang="en-US" altLang="ko-KR" sz="1400" dirty="0" smtClean="0"/>
              <a:t>bottom-up</a:t>
            </a:r>
          </a:p>
          <a:p>
            <a:pPr algn="l"/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구한 이미지의 </a:t>
            </a:r>
            <a:r>
              <a:rPr lang="en-US" altLang="ko-KR" sz="1400" dirty="0"/>
              <a:t>mean pooling</a:t>
            </a:r>
            <a:r>
              <a:rPr lang="ko-KR" altLang="en-US" sz="1400" dirty="0"/>
              <a:t>값을 </a:t>
            </a:r>
            <a:r>
              <a:rPr lang="ko-KR" altLang="en-US" sz="1400" dirty="0" smtClean="0"/>
              <a:t>활용하여</a:t>
            </a:r>
            <a:endParaRPr lang="en-US" altLang="ko-KR" sz="1400" dirty="0" smtClean="0"/>
          </a:p>
          <a:p>
            <a:pPr algn="l"/>
            <a:r>
              <a:rPr lang="ko-KR" altLang="en-US" sz="1400" dirty="0" err="1" smtClean="0"/>
              <a:t>두번째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LSTM </a:t>
            </a:r>
            <a:r>
              <a:rPr lang="ko-KR" altLang="en-US" sz="1400" dirty="0"/>
              <a:t>층인 </a:t>
            </a:r>
            <a:r>
              <a:rPr lang="en-US" altLang="ko-KR" sz="1400" dirty="0"/>
              <a:t>Language LSTM</a:t>
            </a:r>
            <a:r>
              <a:rPr lang="ko-KR" altLang="en-US" sz="1400" dirty="0"/>
              <a:t>으로 들어갈 인풋 </a:t>
            </a:r>
            <a:r>
              <a:rPr lang="en-US" altLang="ko-KR" sz="1400" dirty="0" err="1" smtClean="0"/>
              <a:t>Vt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생성하게 됩니다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 err="1"/>
              <a:t>두번째</a:t>
            </a:r>
            <a:r>
              <a:rPr lang="ko-KR" altLang="en-US" sz="1400" dirty="0"/>
              <a:t> </a:t>
            </a:r>
            <a:r>
              <a:rPr lang="en-US" altLang="ko-KR" sz="1400" dirty="0"/>
              <a:t>LSTM</a:t>
            </a:r>
            <a:r>
              <a:rPr lang="ko-KR" altLang="en-US" sz="1400" dirty="0"/>
              <a:t>층을 지난 최종 출력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는 </a:t>
            </a:r>
            <a:r>
              <a:rPr lang="ko-KR" altLang="en-US" sz="1400" dirty="0"/>
              <a:t>일련의 단어가 되며 각 시점의 조건부 </a:t>
            </a:r>
            <a:r>
              <a:rPr lang="ko-KR" altLang="en-US" sz="1400" dirty="0" smtClean="0"/>
              <a:t>분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포의 </a:t>
            </a:r>
            <a:r>
              <a:rPr lang="ko-KR" altLang="en-US" sz="1400" dirty="0"/>
              <a:t>곱을 통해 최종 출력 문장이 결정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88" y="3942271"/>
            <a:ext cx="3850615" cy="210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5" y="8009359"/>
            <a:ext cx="6429347" cy="162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91982" y="6208817"/>
            <a:ext cx="6739416" cy="180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/>
              <a:t>VQA </a:t>
            </a:r>
            <a:r>
              <a:rPr lang="ko-KR" altLang="en-US" sz="1400" dirty="0"/>
              <a:t>모델에서는 질문인 </a:t>
            </a:r>
            <a:r>
              <a:rPr lang="en-US" altLang="ko-KR" sz="1400" dirty="0"/>
              <a:t>Question representation</a:t>
            </a:r>
            <a:r>
              <a:rPr lang="ko-KR" altLang="en-US" sz="1400" dirty="0"/>
              <a:t>을 문맥으로 사용하고 </a:t>
            </a:r>
            <a:r>
              <a:rPr lang="en-US" altLang="ko-KR" sz="1400" dirty="0" smtClean="0"/>
              <a:t>soft </a:t>
            </a:r>
          </a:p>
          <a:p>
            <a:pPr algn="l"/>
            <a:r>
              <a:rPr lang="en-US" altLang="ko-KR" sz="1400" dirty="0" smtClean="0"/>
              <a:t>attention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모델은 그림과 </a:t>
            </a:r>
            <a:r>
              <a:rPr lang="ko-KR" altLang="en-US" sz="1400" dirty="0"/>
              <a:t>같이 이미지와 질문을 모두 사용하는 </a:t>
            </a:r>
            <a:r>
              <a:rPr lang="en-US" altLang="ko-KR" sz="1400" dirty="0"/>
              <a:t>joint </a:t>
            </a:r>
            <a:endParaRPr lang="en-US" altLang="ko-KR" sz="1400" dirty="0" smtClean="0"/>
          </a:p>
          <a:p>
            <a:pPr algn="l"/>
            <a:r>
              <a:rPr lang="en-US" altLang="ko-KR" sz="1400" dirty="0" smtClean="0"/>
              <a:t>multi-modal </a:t>
            </a:r>
            <a:r>
              <a:rPr lang="en-US" altLang="ko-KR" sz="1400" dirty="0"/>
              <a:t>embedding </a:t>
            </a:r>
            <a:r>
              <a:rPr lang="ko-KR" altLang="en-US" sz="1400" dirty="0" smtClean="0"/>
              <a:t>구조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이미지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생성할때</a:t>
            </a:r>
            <a:r>
              <a:rPr lang="ko-KR" altLang="en-US" sz="1400" dirty="0"/>
              <a:t> </a:t>
            </a:r>
            <a:r>
              <a:rPr lang="en-US" altLang="ko-KR" sz="1400" dirty="0"/>
              <a:t>Question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 </a:t>
            </a:r>
            <a:r>
              <a:rPr lang="en-US" altLang="ko-KR" sz="1400" dirty="0"/>
              <a:t>representation</a:t>
            </a:r>
            <a:r>
              <a:rPr lang="ko-KR" altLang="en-US" sz="1400" dirty="0"/>
              <a:t>을 활용하며 최종적으로 </a:t>
            </a:r>
            <a:r>
              <a:rPr lang="en-US" altLang="ko-KR" sz="1400" dirty="0"/>
              <a:t>question</a:t>
            </a:r>
            <a:r>
              <a:rPr lang="ko-KR" altLang="en-US" sz="1400" dirty="0"/>
              <a:t>과 </a:t>
            </a:r>
            <a:r>
              <a:rPr lang="en-US" altLang="ko-KR" sz="1400" dirty="0"/>
              <a:t>image feature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concat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pPr algn="l"/>
            <a:r>
              <a:rPr lang="ko-KR" altLang="en-US" sz="1400" dirty="0" smtClean="0"/>
              <a:t>통해서 </a:t>
            </a:r>
            <a:r>
              <a:rPr lang="ko-KR" altLang="en-US" sz="1400" dirty="0"/>
              <a:t>후보 답변에 해당하는 예측 점수를 </a:t>
            </a:r>
            <a:r>
              <a:rPr lang="ko-KR" altLang="en-US" sz="1400" dirty="0" smtClean="0"/>
              <a:t>계산</a:t>
            </a:r>
            <a:endParaRPr lang="en-US" altLang="ko-KR" sz="1400" dirty="0"/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95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258791"/>
            <a:ext cx="6555451" cy="3372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sentinel for image captioning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Captioning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할 때 이미지를 사용할 지 안 할지에 대한 판단을 하는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Sentinel GATE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사용함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Sentinel Gate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Visual grounding probability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라는 가중치를 가지고 일정 이상이면 사용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이하면 사용 안 함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식에서 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Bt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이면 이미지 사용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800" dirty="0" smtClean="0">
              <a:latin typeface="Malgun Gothic"/>
              <a:ea typeface="Malgun Gothic"/>
              <a:cs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8" y="2580605"/>
            <a:ext cx="6176513" cy="357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" y="6458848"/>
            <a:ext cx="6597022" cy="331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7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1000</Words>
  <Application>Microsoft Office PowerPoint</Application>
  <PresentationFormat>A4 용지(210x297mm)</PresentationFormat>
  <Paragraphs>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100</cp:revision>
  <dcterms:created xsi:type="dcterms:W3CDTF">2012-07-30T17:18:39Z</dcterms:created>
  <dcterms:modified xsi:type="dcterms:W3CDTF">2019-08-05T13:31:43Z</dcterms:modified>
</cp:coreProperties>
</file>