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sldIdLst>
    <p:sldId id="256" r:id="rId3"/>
    <p:sldId id="276" r:id="rId4"/>
    <p:sldId id="288" r:id="rId5"/>
    <p:sldId id="289" r:id="rId6"/>
    <p:sldId id="294" r:id="rId7"/>
    <p:sldId id="290" r:id="rId8"/>
    <p:sldId id="295" r:id="rId9"/>
    <p:sldId id="296" r:id="rId10"/>
    <p:sldId id="297" r:id="rId11"/>
    <p:sldId id="291" r:id="rId12"/>
    <p:sldId id="298" r:id="rId13"/>
    <p:sldId id="300" r:id="rId14"/>
    <p:sldId id="301" r:id="rId15"/>
    <p:sldId id="293"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25-06-2022</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25-06-2022</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25-06-2022</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25-06-2022</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25-06-2022</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25-06-2022</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25-06-2022</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25-06-2022</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25-06-2022</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25-06-2022</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25-06-2022</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25-06-2022</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25-06-2022</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25-06-2022</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25-06-2022</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25-06-2022</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25-06-2022</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25-06-2022</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25-06-2022</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25-06-2022</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25-06-2022</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25-06-2022</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25-06-2022</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25-06-2022</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0" y="0"/>
            <a:ext cx="12192001" cy="606319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phase review # 01</a:t>
            </a:r>
          </a:p>
          <a:p>
            <a:pPr algn="ctr"/>
            <a:r>
              <a:rPr lang="en-US" sz="3000" b="1" dirty="0">
                <a:solidFill>
                  <a:schemeClr val="accent1">
                    <a:lumMod val="50000"/>
                  </a:schemeClr>
                </a:solidFill>
                <a:latin typeface="Algerian" panose="04020705040A02060702" pitchFamily="82" charset="0"/>
              </a:rPr>
              <a:t>CRUOR COLLECTION SYSTEM</a:t>
            </a:r>
          </a:p>
          <a:p>
            <a:r>
              <a:rPr lang="en-IN" sz="3000" b="1" dirty="0">
                <a:latin typeface="Angsana New" panose="02020603050405020304" pitchFamily="18" charset="-34"/>
                <a:cs typeface="Angsana New" panose="02020603050405020304" pitchFamily="18" charset="-34"/>
              </a:rPr>
              <a:t>TEAM MEMBERS:</a:t>
            </a:r>
          </a:p>
          <a:p>
            <a:pPr algn="just"/>
            <a:r>
              <a:rPr lang="en-IN" sz="2800" b="1" dirty="0">
                <a:latin typeface="Angsana New" panose="02020603050405020304" pitchFamily="18" charset="-34"/>
                <a:cs typeface="Angsana New" panose="02020603050405020304" pitchFamily="18" charset="-34"/>
              </a:rPr>
              <a:t>                                           711719104063	Pooja B</a:t>
            </a:r>
          </a:p>
          <a:p>
            <a:pPr algn="just"/>
            <a:r>
              <a:rPr lang="en-IN" sz="2800" b="1" dirty="0">
                <a:latin typeface="Angsana New" panose="02020603050405020304" pitchFamily="18" charset="-34"/>
                <a:cs typeface="Angsana New" panose="02020603050405020304" pitchFamily="18" charset="-34"/>
              </a:rPr>
              <a:t>		            711719104083	Sasi Keerthana R</a:t>
            </a:r>
          </a:p>
          <a:p>
            <a:pPr algn="just"/>
            <a:r>
              <a:rPr lang="en-IN" sz="2800" b="1" dirty="0">
                <a:latin typeface="Angsana New" panose="02020603050405020304" pitchFamily="18" charset="-34"/>
                <a:cs typeface="Angsana New" panose="02020603050405020304" pitchFamily="18" charset="-34"/>
              </a:rPr>
              <a:t>		            711719104084	Sasi Kumar P </a:t>
            </a:r>
          </a:p>
          <a:p>
            <a:pPr algn="just"/>
            <a:r>
              <a:rPr lang="en-IN" sz="2800" b="1" dirty="0">
                <a:latin typeface="Angsana New" panose="02020603050405020304" pitchFamily="18" charset="-34"/>
                <a:cs typeface="Angsana New" panose="02020603050405020304" pitchFamily="18" charset="-34"/>
              </a:rPr>
              <a:t>                                           711719104101	Tharini M</a:t>
            </a:r>
          </a:p>
          <a:p>
            <a:r>
              <a:rPr lang="en-IN" sz="3000" b="1" dirty="0">
                <a:latin typeface="Angsana New" panose="02020603050405020304" pitchFamily="18" charset="-34"/>
                <a:cs typeface="Angsana New" panose="02020603050405020304" pitchFamily="18" charset="-34"/>
              </a:rPr>
              <a:t>Under the guidance of :</a:t>
            </a:r>
          </a:p>
          <a:p>
            <a:r>
              <a:rPr lang="en-IN" sz="4000" b="1" dirty="0">
                <a:latin typeface="Angsana New" panose="02020603050405020304" pitchFamily="18" charset="-34"/>
                <a:cs typeface="Angsana New" panose="02020603050405020304" pitchFamily="18" charset="-34"/>
              </a:rPr>
              <a:t>			</a:t>
            </a:r>
            <a:r>
              <a:rPr lang="en-IN" sz="2800" b="1" dirty="0">
                <a:latin typeface="Angsana New" panose="02020603050405020304" pitchFamily="18" charset="-34"/>
                <a:cs typeface="Angsana New" panose="02020603050405020304" pitchFamily="18" charset="-34"/>
              </a:rPr>
              <a:t>Ms Ramya S R AP/CSE</a:t>
            </a:r>
            <a:endParaRPr lang="en-IN" sz="2800" dirty="0">
              <a:latin typeface="Algerian" panose="04020705040A02060702"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21635" cy="96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1CD62A95-F9FF-54EF-C0E2-AAF7A3D7D38E}"/>
              </a:ext>
            </a:extLst>
          </p:cNvPr>
          <p:cNvSpPr txBox="1"/>
          <p:nvPr/>
        </p:nvSpPr>
        <p:spPr>
          <a:xfrm>
            <a:off x="142462" y="6396335"/>
            <a:ext cx="6168886" cy="338554"/>
          </a:xfrm>
          <a:prstGeom prst="rect">
            <a:avLst/>
          </a:prstGeom>
          <a:noFill/>
        </p:spPr>
        <p:txBody>
          <a:bodyPr wrap="square">
            <a:spAutoFit/>
          </a:bodyPr>
          <a:lstStyle/>
          <a:p>
            <a:r>
              <a:rPr lang="en-IN" sz="1600" dirty="0">
                <a:solidFill>
                  <a:schemeClr val="tx1">
                    <a:lumMod val="50000"/>
                    <a:lumOff val="50000"/>
                  </a:schemeClr>
                </a:solidFill>
              </a:rPr>
              <a:t>27-04-2022</a:t>
            </a:r>
            <a:endParaRPr lang="en-US" sz="1600" dirty="0">
              <a:solidFill>
                <a:schemeClr val="tx1">
                  <a:lumMod val="50000"/>
                  <a:lumOff val="50000"/>
                </a:schemeClr>
              </a:solidFill>
            </a:endParaRPr>
          </a:p>
        </p:txBody>
      </p:sp>
      <p:sp>
        <p:nvSpPr>
          <p:cNvPr id="9" name="TextBox 8">
            <a:extLst>
              <a:ext uri="{FF2B5EF4-FFF2-40B4-BE49-F238E27FC236}">
                <a16:creationId xmlns:a16="http://schemas.microsoft.com/office/drawing/2014/main" id="{8DD145C6-7BD5-647A-53C1-963DEFEF9BD8}"/>
              </a:ext>
            </a:extLst>
          </p:cNvPr>
          <p:cNvSpPr txBox="1"/>
          <p:nvPr/>
        </p:nvSpPr>
        <p:spPr>
          <a:xfrm>
            <a:off x="3226905" y="6273225"/>
            <a:ext cx="6168886" cy="584775"/>
          </a:xfrm>
          <a:prstGeom prst="rect">
            <a:avLst/>
          </a:prstGeom>
          <a:noFill/>
        </p:spPr>
        <p:txBody>
          <a:bodyPr wrap="square">
            <a:spAutoFit/>
          </a:bodyPr>
          <a:lstStyle/>
          <a:p>
            <a:pPr algn="ctr"/>
            <a:r>
              <a:rPr lang="en-US" sz="1600" dirty="0">
                <a:solidFill>
                  <a:schemeClr val="tx1">
                    <a:lumMod val="50000"/>
                    <a:lumOff val="50000"/>
                  </a:schemeClr>
                </a:solidFill>
              </a:rPr>
              <a:t>MINI PROJECT– FIRST REVIEW                                                                                       Department of CSE, KGiSL Institute of Technology, Coimbatore </a:t>
            </a:r>
            <a:endParaRPr lang="en-IN" sz="1600" dirty="0">
              <a:solidFill>
                <a:schemeClr val="tx1">
                  <a:lumMod val="50000"/>
                  <a:lumOff val="50000"/>
                </a:schemeClr>
              </a:solidFill>
            </a:endParaRPr>
          </a:p>
        </p:txBody>
      </p:sp>
      <p:sp>
        <p:nvSpPr>
          <p:cNvPr id="10" name="Slide Number Placeholder 5">
            <a:extLst>
              <a:ext uri="{FF2B5EF4-FFF2-40B4-BE49-F238E27FC236}">
                <a16:creationId xmlns:a16="http://schemas.microsoft.com/office/drawing/2014/main" id="{11AF9F74-F198-BED4-5208-93363C4FD2D9}"/>
              </a:ext>
            </a:extLst>
          </p:cNvPr>
          <p:cNvSpPr>
            <a:spLocks noGrp="1"/>
          </p:cNvSpPr>
          <p:nvPr>
            <p:ph type="sldNum" sz="quarter" idx="12"/>
          </p:nvPr>
        </p:nvSpPr>
        <p:spPr>
          <a:xfrm>
            <a:off x="11400079" y="6380968"/>
            <a:ext cx="556847" cy="365125"/>
          </a:xfrm>
        </p:spPr>
        <p:txBody>
          <a:bodyPr/>
          <a:lstStyle/>
          <a:p>
            <a:fld id="{370E2DBF-622E-4774-BABA-0B90A0613018}" type="slidenum">
              <a:rPr lang="en-IN" smtClean="0"/>
              <a:pPr/>
              <a:t>1</a:t>
            </a:fld>
            <a:endParaRPr lang="en-IN"/>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US" dirty="0">
                <a:latin typeface="Century Schoolbook" panose="02040604050505020304" pitchFamily="18" charset="0"/>
              </a:rPr>
              <a:t>To maintain records of blood donors information in the database system.</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US" dirty="0">
                <a:latin typeface="Century Schoolbook" panose="02040604050505020304" pitchFamily="18" charset="0"/>
              </a:rPr>
              <a:t>The hospital can send a text message to the donor when the  blood is needed.</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IN" dirty="0">
                <a:latin typeface="Century Schoolbook" panose="02040604050505020304" pitchFamily="18" charset="0"/>
              </a:rPr>
              <a:t>After receiving the blood,remaining donors will get the message as “BLOOD RECEIVED”.</a:t>
            </a: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57079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50574" y="821635"/>
            <a:ext cx="11014594" cy="5466625"/>
          </a:xfrm>
        </p:spPr>
        <p:txBody>
          <a:bodyPr>
            <a:noAutofit/>
          </a:bodyPr>
          <a:lstStyle/>
          <a:p>
            <a:pPr marL="0" indent="0" algn="just">
              <a:lnSpc>
                <a:spcPct val="100000"/>
              </a:lnSpc>
              <a:buNone/>
            </a:pPr>
            <a:r>
              <a:rPr lang="en-US" dirty="0">
                <a:solidFill>
                  <a:srgbClr val="000000"/>
                </a:solidFill>
                <a:effectLst/>
                <a:latin typeface="Century Schoolbook" panose="02040604050505020304" pitchFamily="18" charset="0"/>
              </a:rPr>
              <a:t>[1] Michael Chau, Eddie Cheng and Chi Wai Chan, Data Analysis for Healthcare: A Case Study in Blood Donation Center Analysis. Proceedings of Sixteenth Americas Conference on Information Systems (AMICS), 2019. </a:t>
            </a:r>
            <a:endParaRPr lang="en-US" dirty="0">
              <a:latin typeface="Century Schoolbook" panose="02040604050505020304" pitchFamily="18" charset="0"/>
            </a:endParaRPr>
          </a:p>
          <a:p>
            <a:pPr marL="0" indent="0" algn="just">
              <a:lnSpc>
                <a:spcPct val="100000"/>
              </a:lnSpc>
              <a:buNone/>
            </a:pPr>
            <a:r>
              <a:rPr lang="en-US" dirty="0">
                <a:solidFill>
                  <a:srgbClr val="000000"/>
                </a:solidFill>
                <a:effectLst/>
                <a:latin typeface="Century Schoolbook" panose="02040604050505020304" pitchFamily="18" charset="0"/>
              </a:rPr>
              <a:t>[2] </a:t>
            </a:r>
            <a:r>
              <a:rPr lang="en-US" dirty="0" err="1">
                <a:solidFill>
                  <a:srgbClr val="000000"/>
                </a:solidFill>
                <a:effectLst/>
                <a:latin typeface="Century Schoolbook" panose="02040604050505020304" pitchFamily="18" charset="0"/>
              </a:rPr>
              <a:t>Shyam</a:t>
            </a:r>
            <a:r>
              <a:rPr lang="en-US" dirty="0">
                <a:solidFill>
                  <a:srgbClr val="000000"/>
                </a:solidFill>
                <a:effectLst/>
                <a:latin typeface="Century Schoolbook" panose="02040604050505020304" pitchFamily="18" charset="0"/>
              </a:rPr>
              <a:t> Sundaram and T Santhanam, Classification of Blood Donors using Data Mining. Proceedings of the Semantic E-Business and Enterprise Computing, pp, 2019. </a:t>
            </a:r>
            <a:endParaRPr lang="en-US" dirty="0">
              <a:latin typeface="Century Schoolbook" panose="02040604050505020304" pitchFamily="18" charset="0"/>
            </a:endParaRPr>
          </a:p>
          <a:p>
            <a:pPr marL="0" indent="0" algn="just">
              <a:lnSpc>
                <a:spcPct val="100000"/>
              </a:lnSpc>
              <a:buNone/>
            </a:pPr>
            <a:r>
              <a:rPr lang="en-US" dirty="0">
                <a:solidFill>
                  <a:srgbClr val="000000"/>
                </a:solidFill>
                <a:effectLst/>
                <a:latin typeface="Century Schoolbook" panose="02040604050505020304" pitchFamily="18" charset="0"/>
              </a:rPr>
              <a:t>[3] Li B. N., &amp; Dong, M. C. Banking on blood, Computing and Control Engineering (August–September), 22–25, 2020. </a:t>
            </a:r>
            <a:endParaRPr lang="en-US" dirty="0">
              <a:latin typeface="Century Schoolbook" panose="02040604050505020304" pitchFamily="18" charset="0"/>
            </a:endParaRPr>
          </a:p>
          <a:p>
            <a:pPr marL="0" indent="0" algn="just">
              <a:lnSpc>
                <a:spcPct val="100000"/>
              </a:lnSpc>
              <a:buNone/>
            </a:pPr>
            <a:r>
              <a:rPr lang="en-US" dirty="0">
                <a:solidFill>
                  <a:srgbClr val="000000"/>
                </a:solidFill>
                <a:effectLst/>
                <a:latin typeface="Century Schoolbook" panose="02040604050505020304" pitchFamily="18" charset="0"/>
              </a:rPr>
              <a:t>[4] Glynn S A, Kleinman S H, Schreiber G B, </a:t>
            </a:r>
            <a:r>
              <a:rPr lang="en-US" dirty="0" err="1">
                <a:solidFill>
                  <a:srgbClr val="000000"/>
                </a:solidFill>
                <a:effectLst/>
                <a:latin typeface="Century Schoolbook" panose="02040604050505020304" pitchFamily="18" charset="0"/>
              </a:rPr>
              <a:t>Zuck</a:t>
            </a:r>
            <a:r>
              <a:rPr lang="en-US" dirty="0">
                <a:solidFill>
                  <a:srgbClr val="000000"/>
                </a:solidFill>
                <a:effectLst/>
                <a:latin typeface="Century Schoolbook" panose="02040604050505020304" pitchFamily="18" charset="0"/>
              </a:rPr>
              <a:t> T, McCombs S, Bethel J, Motivations to donate blood: demographic comparisons, Transfusion, 2021. </a:t>
            </a:r>
            <a:endParaRPr lang="en-US" dirty="0">
              <a:latin typeface="Century Schoolbook" panose="02040604050505020304" pitchFamily="18" charset="0"/>
            </a:endParaRPr>
          </a:p>
          <a:p>
            <a:pPr marL="0" indent="0" algn="just">
              <a:lnSpc>
                <a:spcPct val="100000"/>
              </a:lnSpc>
              <a:buNone/>
            </a:pPr>
            <a:r>
              <a:rPr lang="en-US" dirty="0">
                <a:solidFill>
                  <a:srgbClr val="000000"/>
                </a:solidFill>
                <a:effectLst/>
                <a:latin typeface="Century Schoolbook" panose="02040604050505020304" pitchFamily="18" charset="0"/>
              </a:rPr>
              <a:t> </a:t>
            </a:r>
            <a:endParaRPr lang="en-US"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93755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290707" y="187583"/>
            <a:ext cx="10515600" cy="844697"/>
          </a:xfrm>
        </p:spPr>
        <p:txBody>
          <a:bodyPr/>
          <a:lstStyle/>
          <a:p>
            <a:r>
              <a:rPr lang="en-US" dirty="0">
                <a:latin typeface="Algerian" panose="04020705040A02060702" pitchFamily="82" charset="0"/>
              </a:rPr>
              <a:t>REFERENCE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12</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
        <p:nvSpPr>
          <p:cNvPr id="11" name="TextBox 10">
            <a:extLst>
              <a:ext uri="{FF2B5EF4-FFF2-40B4-BE49-F238E27FC236}">
                <a16:creationId xmlns:a16="http://schemas.microsoft.com/office/drawing/2014/main" id="{46AF682C-B7AE-B31F-4DB6-6E8E1E30CA00}"/>
              </a:ext>
            </a:extLst>
          </p:cNvPr>
          <p:cNvSpPr txBox="1"/>
          <p:nvPr/>
        </p:nvSpPr>
        <p:spPr>
          <a:xfrm>
            <a:off x="466856" y="1203960"/>
            <a:ext cx="10998312" cy="4832092"/>
          </a:xfrm>
          <a:prstGeom prst="rect">
            <a:avLst/>
          </a:prstGeom>
          <a:noFill/>
        </p:spPr>
        <p:txBody>
          <a:bodyPr wrap="square">
            <a:spAutoFit/>
          </a:bodyPr>
          <a:lstStyle/>
          <a:p>
            <a:pPr algn="just"/>
            <a:r>
              <a:rPr lang="en-US" sz="2800" dirty="0">
                <a:solidFill>
                  <a:srgbClr val="000000"/>
                </a:solidFill>
                <a:effectLst/>
                <a:latin typeface="Century Schoolbook" panose="02040604050505020304" pitchFamily="18" charset="0"/>
              </a:rPr>
              <a:t>[5] Pawar R, Thigale P, Walekar G, </a:t>
            </a:r>
            <a:r>
              <a:rPr lang="en-US" sz="2800" dirty="0" err="1">
                <a:solidFill>
                  <a:srgbClr val="000000"/>
                </a:solidFill>
                <a:effectLst/>
                <a:latin typeface="Century Schoolbook" panose="02040604050505020304" pitchFamily="18" charset="0"/>
              </a:rPr>
              <a:t>Thakar</a:t>
            </a:r>
            <a:r>
              <a:rPr lang="en-US" sz="2800" dirty="0">
                <a:solidFill>
                  <a:srgbClr val="000000"/>
                </a:solidFill>
                <a:effectLst/>
                <a:latin typeface="Century Schoolbook" panose="02040604050505020304" pitchFamily="18" charset="0"/>
              </a:rPr>
              <a:t> and D. Joshi, 2019-Optimal Facility for Location Tracking of Blood Bank and Donor. International Research Journal of Engineering and Technology 2020. </a:t>
            </a:r>
            <a:endParaRPr lang="en-US" sz="2800" dirty="0">
              <a:latin typeface="Century Schoolbook" panose="02040604050505020304" pitchFamily="18" charset="0"/>
            </a:endParaRPr>
          </a:p>
          <a:p>
            <a:pPr algn="just"/>
            <a:r>
              <a:rPr lang="en-US" sz="2800" dirty="0">
                <a:solidFill>
                  <a:srgbClr val="000000"/>
                </a:solidFill>
                <a:effectLst/>
                <a:latin typeface="Century Schoolbook" panose="02040604050505020304" pitchFamily="18" charset="0"/>
              </a:rPr>
              <a:t>[6] Parikh S, P. </a:t>
            </a:r>
            <a:r>
              <a:rPr lang="en-US" sz="2800" dirty="0" err="1">
                <a:solidFill>
                  <a:srgbClr val="000000"/>
                </a:solidFill>
                <a:effectLst/>
                <a:latin typeface="Century Schoolbook" panose="02040604050505020304" pitchFamily="18" charset="0"/>
              </a:rPr>
              <a:t>Kathiria</a:t>
            </a:r>
            <a:r>
              <a:rPr lang="en-US" sz="2800" dirty="0">
                <a:solidFill>
                  <a:srgbClr val="000000"/>
                </a:solidFill>
                <a:effectLst/>
                <a:latin typeface="Century Schoolbook" panose="02040604050505020304" pitchFamily="18" charset="0"/>
              </a:rPr>
              <a:t>, Y. Vaghela, H. Shah and D. </a:t>
            </a:r>
            <a:r>
              <a:rPr lang="en-US" sz="2800" dirty="0" err="1">
                <a:solidFill>
                  <a:srgbClr val="000000"/>
                </a:solidFill>
                <a:effectLst/>
                <a:latin typeface="Century Schoolbook" panose="02040604050505020304" pitchFamily="18" charset="0"/>
              </a:rPr>
              <a:t>Dholakiya</a:t>
            </a:r>
            <a:r>
              <a:rPr lang="en-US" sz="2800" dirty="0">
                <a:solidFill>
                  <a:srgbClr val="000000"/>
                </a:solidFill>
                <a:effectLst/>
                <a:latin typeface="Century Schoolbook" panose="02040604050505020304" pitchFamily="18" charset="0"/>
              </a:rPr>
              <a:t>, 2018. </a:t>
            </a:r>
            <a:r>
              <a:rPr lang="en-US" sz="2800" dirty="0" err="1">
                <a:solidFill>
                  <a:srgbClr val="000000"/>
                </a:solidFill>
                <a:effectLst/>
                <a:latin typeface="Century Schoolbook" panose="02040604050505020304" pitchFamily="18" charset="0"/>
              </a:rPr>
              <a:t>AGeo</a:t>
            </a:r>
            <a:r>
              <a:rPr lang="en-US" sz="2800" dirty="0">
                <a:solidFill>
                  <a:srgbClr val="000000"/>
                </a:solidFill>
                <a:effectLst/>
                <a:latin typeface="Century Schoolbook" panose="02040604050505020304" pitchFamily="18" charset="0"/>
              </a:rPr>
              <a:t>-Location based Mobile Service that Dynamically Locates and Notifies the nearest Blood Donors for Blood Donation during Medical Emergencies. International Journal of Computer Applications 2018. </a:t>
            </a:r>
            <a:endParaRPr lang="en-US" sz="2800" dirty="0">
              <a:latin typeface="Century Schoolbook" panose="02040604050505020304" pitchFamily="18" charset="0"/>
            </a:endParaRPr>
          </a:p>
          <a:p>
            <a:pPr algn="just"/>
            <a:r>
              <a:rPr lang="en-US" sz="2800" dirty="0">
                <a:solidFill>
                  <a:srgbClr val="000000"/>
                </a:solidFill>
                <a:effectLst/>
                <a:latin typeface="Century Schoolbook" panose="02040604050505020304" pitchFamily="18" charset="0"/>
              </a:rPr>
              <a:t>[7] Guide to the preparation, use and quality assurance of blood components, 16th edition. Strasbourg: Council of Europe 2019. </a:t>
            </a:r>
            <a:endParaRPr lang="en-US" sz="2800" dirty="0">
              <a:latin typeface="Century Schoolbook" panose="02040604050505020304" pitchFamily="18" charset="0"/>
            </a:endParaRPr>
          </a:p>
        </p:txBody>
      </p:sp>
    </p:spTree>
    <p:extLst>
      <p:ext uri="{BB962C8B-B14F-4D97-AF65-F5344CB8AC3E}">
        <p14:creationId xmlns:p14="http://schemas.microsoft.com/office/powerpoint/2010/main" val="244604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303628" y="347112"/>
            <a:ext cx="10515600" cy="844697"/>
          </a:xfrm>
        </p:spPr>
        <p:txBody>
          <a:bodyPr/>
          <a:lstStyle/>
          <a:p>
            <a:r>
              <a:rPr lang="en-US" dirty="0">
                <a:latin typeface="Algerian" panose="04020705040A02060702" pitchFamily="82" charset="0"/>
              </a:rPr>
              <a:t>REFERENCE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
        <p:nvSpPr>
          <p:cNvPr id="11" name="TextBox 10">
            <a:extLst>
              <a:ext uri="{FF2B5EF4-FFF2-40B4-BE49-F238E27FC236}">
                <a16:creationId xmlns:a16="http://schemas.microsoft.com/office/drawing/2014/main" id="{46AF682C-B7AE-B31F-4DB6-6E8E1E30CA00}"/>
              </a:ext>
            </a:extLst>
          </p:cNvPr>
          <p:cNvSpPr txBox="1"/>
          <p:nvPr/>
        </p:nvSpPr>
        <p:spPr>
          <a:xfrm>
            <a:off x="466856" y="1203960"/>
            <a:ext cx="10998312" cy="5262979"/>
          </a:xfrm>
          <a:prstGeom prst="rect">
            <a:avLst/>
          </a:prstGeom>
          <a:noFill/>
        </p:spPr>
        <p:txBody>
          <a:bodyPr wrap="square">
            <a:spAutoFit/>
          </a:bodyPr>
          <a:lstStyle/>
          <a:p>
            <a:pPr algn="just"/>
            <a:r>
              <a:rPr lang="en-US" sz="2800" dirty="0">
                <a:solidFill>
                  <a:srgbClr val="000000"/>
                </a:solidFill>
                <a:effectLst/>
                <a:latin typeface="Century Schoolbook" panose="02040604050505020304" pitchFamily="18" charset="0"/>
              </a:rPr>
              <a:t>[8] Boulton F. Evidence-based criteria for the care and selection of blood donors, with some comments on the relationship to blood supply, and emphasis on the management of donation-induced iron depletion. Transfusion Medicine 2021. </a:t>
            </a:r>
            <a:endParaRPr lang="en-US" sz="2800" dirty="0">
              <a:latin typeface="Century Schoolbook" panose="02040604050505020304" pitchFamily="18" charset="0"/>
            </a:endParaRPr>
          </a:p>
          <a:p>
            <a:pPr algn="just"/>
            <a:r>
              <a:rPr lang="en-US" sz="2800" dirty="0">
                <a:solidFill>
                  <a:srgbClr val="000000"/>
                </a:solidFill>
                <a:effectLst/>
                <a:latin typeface="Century Schoolbook" panose="02040604050505020304" pitchFamily="18" charset="0"/>
              </a:rPr>
              <a:t>[9] Newman B. Iron depletion by whole-blood donation harms menstruating females: the current whole-blood-collection paradigm needs to be changed. Transfusion 2018. </a:t>
            </a:r>
            <a:endParaRPr lang="en-US" sz="2800" dirty="0">
              <a:latin typeface="Century Schoolbook" panose="02040604050505020304" pitchFamily="18" charset="0"/>
            </a:endParaRPr>
          </a:p>
          <a:p>
            <a:pPr algn="just"/>
            <a:r>
              <a:rPr lang="en-US" sz="2800" dirty="0">
                <a:solidFill>
                  <a:srgbClr val="000000"/>
                </a:solidFill>
                <a:effectLst/>
                <a:latin typeface="Century Schoolbook" panose="02040604050505020304" pitchFamily="18" charset="0"/>
              </a:rPr>
              <a:t>[10] Hillyer C Comparable safety of blood donation in high-risk autologous donors versus non-high-risk donors and directed donors in a hospital setting. American Journal of Clinical Pathology 2020</a:t>
            </a:r>
            <a:endParaRPr lang="en-US" sz="2800" dirty="0">
              <a:latin typeface="Century Schoolbook" panose="02040604050505020304" pitchFamily="18" charset="0"/>
            </a:endParaRPr>
          </a:p>
          <a:p>
            <a:pPr algn="just"/>
            <a:r>
              <a:rPr lang="en-US" sz="2800" dirty="0">
                <a:solidFill>
                  <a:srgbClr val="000000"/>
                </a:solidFill>
                <a:effectLst/>
                <a:latin typeface="Century Schoolbook" panose="02040604050505020304" pitchFamily="18" charset="0"/>
              </a:rPr>
              <a:t> </a:t>
            </a:r>
            <a:endParaRPr lang="en-US" sz="2800" dirty="0">
              <a:latin typeface="Century Schoolbook" panose="02040604050505020304" pitchFamily="18" charset="0"/>
            </a:endParaRPr>
          </a:p>
        </p:txBody>
      </p:sp>
    </p:spTree>
    <p:extLst>
      <p:ext uri="{BB962C8B-B14F-4D97-AF65-F5344CB8AC3E}">
        <p14:creationId xmlns:p14="http://schemas.microsoft.com/office/powerpoint/2010/main" val="206858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07119"/>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1497" y="-1"/>
            <a:ext cx="1240503" cy="130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5516" y="1371600"/>
            <a:ext cx="9695981" cy="398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92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459791"/>
            <a:ext cx="1328224" cy="365125"/>
          </a:xfrm>
        </p:spPr>
        <p:txBody>
          <a:bodyPr/>
          <a:lstStyle/>
          <a:p>
            <a:r>
              <a:rPr lang="en-IN" sz="1600" dirty="0"/>
              <a:t>27-04-2022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977763" y="6380968"/>
            <a:ext cx="6766560" cy="365125"/>
          </a:xfrm>
        </p:spPr>
        <p:txBody>
          <a:bodyPr/>
          <a:lstStyle/>
          <a:p>
            <a:r>
              <a:rPr lang="en-US" sz="1600" dirty="0"/>
              <a:t>MINI PROJECT– FIRST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00079" y="6380968"/>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0" indent="0" algn="just">
              <a:buNone/>
            </a:pPr>
            <a:r>
              <a:rPr lang="en-IN" dirty="0">
                <a:latin typeface="Century Schoolbook" panose="02040604050505020304" pitchFamily="18" charset="0"/>
              </a:rPr>
              <a:t>                To develop a web based system for blood banks to manage information about the donors and blood stock.The hospital can send message alert to all the people who are all near to the hospital around 1km.The hospital can check availability of required blood from volunteers and send the message alert to all the donors.</a:t>
            </a:r>
            <a:endParaRPr lang="en-US" dirty="0">
              <a:latin typeface="Century Schoolbook" panose="020406040505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lnSpc>
                <a:spcPct val="100000"/>
              </a:lnSpc>
              <a:buFont typeface="Wingdings" panose="05000000000000000000" pitchFamily="2" charset="2"/>
              <a:buChar char="Ø"/>
            </a:pPr>
            <a:r>
              <a:rPr lang="en-IN" dirty="0">
                <a:latin typeface="Century Schoolbook" panose="02040604050505020304" pitchFamily="18" charset="0"/>
              </a:rPr>
              <a:t>There is no proper software to keep any record in blood bank and it is difficult to track the records of donor.</a:t>
            </a:r>
          </a:p>
          <a:p>
            <a:pPr marL="534988" indent="-450850" algn="just">
              <a:lnSpc>
                <a:spcPct val="100000"/>
              </a:lnSpc>
              <a:buFont typeface="Wingdings" panose="05000000000000000000" pitchFamily="2" charset="2"/>
              <a:buChar char="Ø"/>
            </a:pPr>
            <a:r>
              <a:rPr lang="en-IN" dirty="0">
                <a:latin typeface="Century Schoolbook" panose="02040604050505020304" pitchFamily="18" charset="0"/>
              </a:rPr>
              <a:t>Manually to keep accounts is tedious and risky job to    maintain those account for long period is difficult.</a:t>
            </a:r>
          </a:p>
          <a:p>
            <a:pPr marL="84138" indent="0">
              <a:lnSpc>
                <a:spcPct val="100000"/>
              </a:lnSpc>
              <a:buNone/>
            </a:pPr>
            <a:r>
              <a:rPr lang="en-US" sz="4400" dirty="0">
                <a:latin typeface="Algerian" pitchFamily="82" charset="0"/>
              </a:rPr>
              <a:t>DRAWBACKS</a:t>
            </a:r>
          </a:p>
          <a:p>
            <a:pPr marL="534988" indent="-450850" algn="just">
              <a:lnSpc>
                <a:spcPct val="100000"/>
              </a:lnSpc>
              <a:buFont typeface="Wingdings" panose="05000000000000000000" pitchFamily="2" charset="2"/>
              <a:buChar char="Ø"/>
            </a:pPr>
            <a:r>
              <a:rPr lang="en-IN" dirty="0">
                <a:latin typeface="Century Schoolbook" panose="02040604050505020304" pitchFamily="18" charset="0"/>
              </a:rPr>
              <a:t>Improper management of blood leads to wastage of the available blood bank.</a:t>
            </a:r>
          </a:p>
          <a:p>
            <a:pPr marL="534988" indent="-450850" algn="just">
              <a:lnSpc>
                <a:spcPct val="100000"/>
              </a:lnSpc>
              <a:buFont typeface="Wingdings" panose="05000000000000000000" pitchFamily="2" charset="2"/>
              <a:buChar char="Ø"/>
            </a:pPr>
            <a:r>
              <a:rPr lang="en-IN" dirty="0">
                <a:latin typeface="Century Schoolbook" panose="02040604050505020304" pitchFamily="18" charset="0"/>
              </a:rPr>
              <a:t>Time consuming is high to store and update the data.</a:t>
            </a:r>
          </a:p>
          <a:p>
            <a:pPr marL="0" indent="0" algn="just">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pPr marL="534988" indent="-450850"/>
            <a:r>
              <a:rPr lang="en-US" sz="4000" dirty="0">
                <a:latin typeface="Algerian" panose="04020705040A02060702" pitchFamily="82" charset="0"/>
              </a:rPr>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16339144"/>
              </p:ext>
            </p:extLst>
          </p:nvPr>
        </p:nvGraphicFramePr>
        <p:xfrm>
          <a:off x="820615" y="869036"/>
          <a:ext cx="10228385" cy="5536272"/>
        </p:xfrm>
        <a:graphic>
          <a:graphicData uri="http://schemas.openxmlformats.org/drawingml/2006/table">
            <a:tbl>
              <a:tblPr firstRow="1" bandRow="1">
                <a:tableStyleId>{5C22544A-7EE6-4342-B048-85BDC9FD1C3A}</a:tableStyleId>
              </a:tblPr>
              <a:tblGrid>
                <a:gridCol w="2537608">
                  <a:extLst>
                    <a:ext uri="{9D8B030D-6E8A-4147-A177-3AD203B41FA5}">
                      <a16:colId xmlns:a16="http://schemas.microsoft.com/office/drawing/2014/main" val="20000"/>
                    </a:ext>
                  </a:extLst>
                </a:gridCol>
                <a:gridCol w="1762861">
                  <a:extLst>
                    <a:ext uri="{9D8B030D-6E8A-4147-A177-3AD203B41FA5}">
                      <a16:colId xmlns:a16="http://schemas.microsoft.com/office/drawing/2014/main" val="20001"/>
                    </a:ext>
                  </a:extLst>
                </a:gridCol>
                <a:gridCol w="2296399">
                  <a:extLst>
                    <a:ext uri="{9D8B030D-6E8A-4147-A177-3AD203B41FA5}">
                      <a16:colId xmlns:a16="http://schemas.microsoft.com/office/drawing/2014/main" val="20002"/>
                    </a:ext>
                  </a:extLst>
                </a:gridCol>
                <a:gridCol w="3631517">
                  <a:extLst>
                    <a:ext uri="{9D8B030D-6E8A-4147-A177-3AD203B41FA5}">
                      <a16:colId xmlns:a16="http://schemas.microsoft.com/office/drawing/2014/main" val="20003"/>
                    </a:ext>
                  </a:extLst>
                </a:gridCol>
              </a:tblGrid>
              <a:tr h="603393">
                <a:tc>
                  <a:txBody>
                    <a:bodyPr/>
                    <a:lstStyle/>
                    <a:p>
                      <a:pPr algn="ctr"/>
                      <a:r>
                        <a:rPr lang="en-US" dirty="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PUBLICATION YEAR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AUTHOR</a:t>
                      </a:r>
                      <a:r>
                        <a:rPr lang="en-US" baseline="0" dirty="0">
                          <a:latin typeface="Times New Roman" pitchFamily="18" charset="0"/>
                          <a:cs typeface="Times New Roman" pitchFamily="18" charset="0"/>
                        </a:rPr>
                        <a:t> / PUBLISHER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722565">
                <a:tc>
                  <a:txBody>
                    <a:bodyPr/>
                    <a:lstStyle/>
                    <a:p>
                      <a:pPr algn="ctr"/>
                      <a:r>
                        <a:rPr lang="en-IN" dirty="0">
                          <a:latin typeface="Times New Roman" pitchFamily="18" charset="0"/>
                          <a:cs typeface="Times New Roman" pitchFamily="18" charset="0"/>
                        </a:rPr>
                        <a:t>Modelling</a:t>
                      </a:r>
                      <a:r>
                        <a:rPr lang="en-IN" baseline="0" dirty="0">
                          <a:latin typeface="Times New Roman" pitchFamily="18" charset="0"/>
                          <a:cs typeface="Times New Roman" pitchFamily="18" charset="0"/>
                        </a:rPr>
                        <a:t> and simulation of blood collection</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2021</a:t>
                      </a:r>
                    </a:p>
                  </a:txBody>
                  <a:tcPr/>
                </a:tc>
                <a:tc>
                  <a:txBody>
                    <a:bodyPr/>
                    <a:lstStyle/>
                    <a:p>
                      <a:pPr algn="ctr"/>
                      <a:r>
                        <a:rPr lang="en-IN" dirty="0">
                          <a:latin typeface="Times New Roman" pitchFamily="18" charset="0"/>
                          <a:cs typeface="Times New Roman" pitchFamily="18" charset="0"/>
                        </a:rPr>
                        <a:t>Edgar Alfonso</a:t>
                      </a: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Mobile blood collection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861990">
                <a:tc>
                  <a:txBody>
                    <a:bodyPr/>
                    <a:lstStyle/>
                    <a:p>
                      <a:pPr algn="ctr"/>
                      <a:r>
                        <a:rPr lang="en-US" dirty="0">
                          <a:latin typeface="Times New Roman" pitchFamily="18" charset="0"/>
                          <a:cs typeface="Times New Roman" pitchFamily="18" charset="0"/>
                        </a:rPr>
                        <a:t>The</a:t>
                      </a:r>
                      <a:r>
                        <a:rPr lang="en-US" baseline="0" dirty="0">
                          <a:latin typeface="Times New Roman" pitchFamily="18" charset="0"/>
                          <a:cs typeface="Times New Roman" pitchFamily="18" charset="0"/>
                        </a:rPr>
                        <a:t> optimization of blood donor information and management system</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2020</a:t>
                      </a:r>
                    </a:p>
                  </a:txBody>
                  <a:tcPr/>
                </a:tc>
                <a:tc>
                  <a:txBody>
                    <a:bodyPr/>
                    <a:lstStyle/>
                    <a:p>
                      <a:pPr algn="ctr"/>
                      <a:r>
                        <a:rPr lang="en-US" dirty="0">
                          <a:latin typeface="Times New Roman" pitchFamily="18" charset="0"/>
                          <a:cs typeface="Times New Roman" pitchFamily="18" charset="0"/>
                        </a:rPr>
                        <a:t>Shabana S</a:t>
                      </a:r>
                      <a:endParaRPr lang="en-IN" dirty="0">
                        <a:latin typeface="Times New Roman" pitchFamily="18" charset="0"/>
                        <a:cs typeface="Times New Roman" pitchFamily="18" charset="0"/>
                      </a:endParaRP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Blood transfusion process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39336">
                <a:tc>
                  <a:txBody>
                    <a:bodyPr/>
                    <a:lstStyle/>
                    <a:p>
                      <a:pPr algn="ctr"/>
                      <a:r>
                        <a:rPr lang="en-US" dirty="0">
                          <a:latin typeface="Times New Roman" pitchFamily="18" charset="0"/>
                          <a:cs typeface="Times New Roman" pitchFamily="18" charset="0"/>
                        </a:rPr>
                        <a:t>Blood</a:t>
                      </a:r>
                      <a:r>
                        <a:rPr lang="en-US" baseline="0" dirty="0">
                          <a:latin typeface="Times New Roman" pitchFamily="18" charset="0"/>
                          <a:cs typeface="Times New Roman" pitchFamily="18" charset="0"/>
                        </a:rPr>
                        <a:t> donor classification data mining models</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2020</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Santhanam</a:t>
                      </a:r>
                      <a:r>
                        <a:rPr lang="en-US" baseline="0" dirty="0">
                          <a:latin typeface="Times New Roman" pitchFamily="18" charset="0"/>
                          <a:cs typeface="Times New Roman" pitchFamily="18" charset="0"/>
                        </a:rPr>
                        <a:t> T</a:t>
                      </a:r>
                      <a:endParaRPr lang="en-IN" dirty="0">
                        <a:latin typeface="Times New Roman" pitchFamily="18" charset="0"/>
                        <a:cs typeface="Times New Roman" pitchFamily="18" charset="0"/>
                      </a:endParaRP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Development of donor classification</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120587">
                <a:tc>
                  <a:txBody>
                    <a:bodyPr/>
                    <a:lstStyle/>
                    <a:p>
                      <a:pPr algn="ctr"/>
                      <a:r>
                        <a:rPr lang="en-US" dirty="0">
                          <a:latin typeface="Times New Roman" pitchFamily="18" charset="0"/>
                          <a:cs typeface="Times New Roman" pitchFamily="18" charset="0"/>
                        </a:rPr>
                        <a:t>Supply</a:t>
                      </a:r>
                      <a:r>
                        <a:rPr lang="en-US" baseline="0" dirty="0">
                          <a:latin typeface="Times New Roman" pitchFamily="18" charset="0"/>
                          <a:cs typeface="Times New Roman" pitchFamily="18" charset="0"/>
                        </a:rPr>
                        <a:t> chain management for blood and blood product</a:t>
                      </a:r>
                    </a:p>
                    <a:p>
                      <a:pPr algn="ct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Jeroen</a:t>
                      </a:r>
                      <a:r>
                        <a:rPr lang="en-US" baseline="0" dirty="0">
                          <a:latin typeface="Times New Roman" pitchFamily="18" charset="0"/>
                          <a:cs typeface="Times New Roman" pitchFamily="18" charset="0"/>
                        </a:rPr>
                        <a:t> Benien</a:t>
                      </a:r>
                      <a:endParaRPr lang="en-IN" dirty="0">
                        <a:latin typeface="Times New Roman" pitchFamily="18" charset="0"/>
                        <a:cs typeface="Times New Roman" pitchFamily="18" charset="0"/>
                      </a:endParaRPr>
                    </a:p>
                  </a:txBody>
                  <a:tcPr/>
                </a:tc>
                <a:tc>
                  <a:txBody>
                    <a:bodyPr/>
                    <a:lstStyle/>
                    <a:p>
                      <a:r>
                        <a:rPr lang="en-US" sz="1800" b="0" i="0" kern="1200" baseline="0" dirty="0">
                          <a:solidFill>
                            <a:schemeClr val="dk1"/>
                          </a:solidFill>
                          <a:effectLst/>
                          <a:latin typeface="Times New Roman" pitchFamily="18" charset="0"/>
                          <a:ea typeface="+mn-ea"/>
                          <a:cs typeface="Times New Roman" pitchFamily="18" charset="0"/>
                        </a:rPr>
                        <a:t>   D</a:t>
                      </a:r>
                      <a:r>
                        <a:rPr lang="en-US" sz="1800" b="0" i="0" kern="1200" dirty="0">
                          <a:solidFill>
                            <a:schemeClr val="dk1"/>
                          </a:solidFill>
                          <a:effectLst/>
                          <a:latin typeface="Times New Roman" pitchFamily="18" charset="0"/>
                          <a:ea typeface="+mn-ea"/>
                          <a:cs typeface="Times New Roman" pitchFamily="18" charset="0"/>
                        </a:rPr>
                        <a:t>emand for blood products</a:t>
                      </a:r>
                    </a:p>
                    <a:p>
                      <a:pPr algn="ct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939336">
                <a:tc>
                  <a:txBody>
                    <a:bodyPr/>
                    <a:lstStyle/>
                    <a:p>
                      <a:pPr algn="ctr"/>
                      <a:r>
                        <a:rPr lang="en-US" dirty="0">
                          <a:latin typeface="Times New Roman" pitchFamily="18" charset="0"/>
                          <a:cs typeface="Times New Roman" pitchFamily="18" charset="0"/>
                        </a:rPr>
                        <a:t>Rasberry-Pi</a:t>
                      </a:r>
                      <a:r>
                        <a:rPr lang="en-US" baseline="0" dirty="0">
                          <a:latin typeface="Times New Roman" pitchFamily="18" charset="0"/>
                          <a:cs typeface="Times New Roman" pitchFamily="18" charset="0"/>
                        </a:rPr>
                        <a:t> based Embedded blood donation </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Suni</a:t>
                      </a:r>
                      <a:r>
                        <a:rPr lang="en-US" baseline="0" dirty="0">
                          <a:latin typeface="Times New Roman" pitchFamily="18" charset="0"/>
                          <a:cs typeface="Times New Roman" pitchFamily="18" charset="0"/>
                        </a:rPr>
                        <a:t>l P</a:t>
                      </a:r>
                      <a:endParaRPr lang="en-IN" dirty="0">
                        <a:latin typeface="Times New Roman" pitchFamily="18" charset="0"/>
                        <a:cs typeface="Times New Roman" pitchFamily="18" charset="0"/>
                      </a:endParaRPr>
                    </a:p>
                  </a:txBody>
                  <a:tcPr/>
                </a:tc>
                <a:tc>
                  <a:txBody>
                    <a:bodyPr/>
                    <a:lstStyle/>
                    <a:p>
                      <a:pPr algn="just"/>
                      <a:r>
                        <a:rPr lang="en-US" sz="1800" b="0" i="0" kern="1200" dirty="0">
                          <a:solidFill>
                            <a:schemeClr val="dk1"/>
                          </a:solidFill>
                          <a:effectLst/>
                          <a:latin typeface="Times New Roman" pitchFamily="18" charset="0"/>
                          <a:ea typeface="+mn-ea"/>
                          <a:cs typeface="Times New Roman" pitchFamily="18" charset="0"/>
                        </a:rPr>
                        <a:t> Android application of student blood     donor</a:t>
                      </a:r>
                    </a:p>
                    <a:p>
                      <a:pPr algn="ct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19" y="6529754"/>
            <a:ext cx="6771249" cy="267286"/>
          </a:xfrm>
        </p:spPr>
        <p:txBody>
          <a:bodyPr/>
          <a:lstStyle/>
          <a:p>
            <a:r>
              <a:rPr lang="en-US" sz="1600" dirty="0"/>
              <a:t>MINI PROJECT– FIRST REVIEW     </a:t>
            </a:r>
            <a:r>
              <a:rPr lang="en-US" sz="1800" dirty="0">
                <a:latin typeface="Times New Roman" pitchFamily="18" charset="0"/>
                <a:cs typeface="Times New Roman" pitchFamily="18" charset="0"/>
              </a:rPr>
              <a:t>                                                                                 </a:t>
            </a:r>
            <a:r>
              <a:rPr lang="en-US" sz="1600" dirty="0"/>
              <a:t> Department of CSE, KGiSL Institute of Technology, Coimbatore </a:t>
            </a:r>
            <a:endParaRPr lang="en-IN" dirty="0"/>
          </a:p>
        </p:txBody>
      </p:sp>
    </p:spTree>
    <p:extLst>
      <p:ext uri="{BB962C8B-B14F-4D97-AF65-F5344CB8AC3E}">
        <p14:creationId xmlns:p14="http://schemas.microsoft.com/office/powerpoint/2010/main" val="2668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7" y="956603"/>
            <a:ext cx="10881207" cy="5247249"/>
          </a:xfrm>
        </p:spPr>
        <p:txBody>
          <a:bodyPr>
            <a:normAutofit/>
          </a:bodyPr>
          <a:lstStyle/>
          <a:p>
            <a:pPr marL="534988" indent="-450850" algn="just">
              <a:lnSpc>
                <a:spcPct val="100000"/>
              </a:lnSpc>
              <a:buFont typeface="Wingdings" panose="05000000000000000000" pitchFamily="2" charset="2"/>
              <a:buChar char="Ø"/>
            </a:pPr>
            <a:r>
              <a:rPr lang="en-IN" dirty="0">
                <a:latin typeface="Century Schoolbook" panose="02040604050505020304" pitchFamily="18" charset="0"/>
                <a:cs typeface="Angsana New" panose="02020603050405020304" pitchFamily="18" charset="-34"/>
              </a:rPr>
              <a:t>The donor can get text message in time and save his relative or friends life. </a:t>
            </a:r>
          </a:p>
          <a:p>
            <a:pPr marL="534988" indent="-450850" algn="just">
              <a:lnSpc>
                <a:spcPct val="100000"/>
              </a:lnSpc>
              <a:buFont typeface="Wingdings" panose="05000000000000000000" pitchFamily="2" charset="2"/>
              <a:buChar char="Ø"/>
            </a:pPr>
            <a:r>
              <a:rPr lang="en-IN" dirty="0">
                <a:latin typeface="Century Schoolbook" panose="02040604050505020304" pitchFamily="18" charset="0"/>
                <a:cs typeface="Angsana New" panose="02020603050405020304" pitchFamily="18" charset="-34"/>
              </a:rPr>
              <a:t>It helps the hospital who are in need of a blood by giving them all details of blood group availability.</a:t>
            </a:r>
          </a:p>
          <a:p>
            <a:pPr marL="84138" indent="0" algn="just">
              <a:lnSpc>
                <a:spcPct val="100000"/>
              </a:lnSpc>
              <a:buNone/>
            </a:pPr>
            <a:r>
              <a:rPr lang="en-US" sz="4400" dirty="0">
                <a:latin typeface="Algerian" pitchFamily="82" charset="0"/>
              </a:rPr>
              <a:t>MERITS</a:t>
            </a:r>
            <a:endParaRPr lang="en-IN" sz="4400" dirty="0">
              <a:latin typeface="Algerian" pitchFamily="82" charset="0"/>
            </a:endParaRPr>
          </a:p>
          <a:p>
            <a:pPr algn="just">
              <a:lnSpc>
                <a:spcPct val="100000"/>
              </a:lnSpc>
              <a:buFont typeface="Wingdings" panose="05000000000000000000" pitchFamily="2" charset="2"/>
              <a:buChar char="Ø"/>
            </a:pPr>
            <a:r>
              <a:rPr lang="en-US" sz="2800" dirty="0">
                <a:latin typeface="Century Schoolbook" pitchFamily="18" charset="0"/>
              </a:rPr>
              <a:t>  It </a:t>
            </a:r>
            <a:r>
              <a:rPr lang="en-US" sz="2800" dirty="0">
                <a:solidFill>
                  <a:srgbClr val="000000"/>
                </a:solidFill>
                <a:effectLst/>
                <a:latin typeface="Century Schoolbook" panose="02040604050505020304" pitchFamily="18" charset="0"/>
              </a:rPr>
              <a:t>saves time as he can search donors online without going anywhere and work is reduced very much which prevails in the present system</a:t>
            </a:r>
            <a:r>
              <a:rPr lang="en-US" sz="2800" dirty="0">
                <a:latin typeface="Century Schoolbook" panose="02040604050505020304" pitchFamily="18" charset="0"/>
              </a:rPr>
              <a:t> </a:t>
            </a:r>
          </a:p>
          <a:p>
            <a:pPr marL="84138" indent="0" algn="just">
              <a:buNone/>
            </a:pPr>
            <a:endParaRPr lang="en-US" dirty="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55574" y="111906"/>
            <a:ext cx="11036167" cy="1262644"/>
          </a:xfrm>
        </p:spPr>
        <p:txBody>
          <a:bodyPr>
            <a:normAutofit/>
          </a:bodyPr>
          <a:lstStyle/>
          <a:p>
            <a:r>
              <a:rPr lang="en-US" dirty="0">
                <a:latin typeface="Algerian" panose="04020705040A02060702" pitchFamily="82" charset="0"/>
              </a:rPr>
              <a:t>ARCHITECTURAL DIAGRAM</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
        <p:nvSpPr>
          <p:cNvPr id="7170" name="AutoShape 2" descr="blob:https://web.whatsapp.com/507d6716-ffcc-4eb9-9d6f-400179c482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6D2715A-CA11-BE1B-67D2-49F053A7E89D}"/>
              </a:ext>
            </a:extLst>
          </p:cNvPr>
          <p:cNvPicPr>
            <a:picLocks noChangeAspect="1"/>
          </p:cNvPicPr>
          <p:nvPr/>
        </p:nvPicPr>
        <p:blipFill>
          <a:blip r:embed="rId3"/>
          <a:stretch>
            <a:fillRect/>
          </a:stretch>
        </p:blipFill>
        <p:spPr>
          <a:xfrm>
            <a:off x="2531003" y="1486456"/>
            <a:ext cx="7129993" cy="4191675"/>
          </a:xfrm>
          <a:prstGeom prst="rect">
            <a:avLst/>
          </a:prstGeom>
        </p:spPr>
      </p:pic>
    </p:spTree>
    <p:extLst>
      <p:ext uri="{BB962C8B-B14F-4D97-AF65-F5344CB8AC3E}">
        <p14:creationId xmlns:p14="http://schemas.microsoft.com/office/powerpoint/2010/main" val="276914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itchFamily="82" charset="0"/>
              </a:rPr>
              <a:t>Modules split up</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r>
              <a:rPr lang="en-US" dirty="0">
                <a:latin typeface="Cambria" pitchFamily="18" charset="0"/>
              </a:rPr>
              <a:t>Module 1:Design a home page</a:t>
            </a:r>
          </a:p>
          <a:p>
            <a:pPr marL="534988" indent="-450850">
              <a:buFont typeface="Wingdings" panose="05000000000000000000" pitchFamily="2" charset="2"/>
              <a:buChar char="Ø"/>
            </a:pPr>
            <a:r>
              <a:rPr lang="en-US" dirty="0">
                <a:latin typeface="Cambria" pitchFamily="18" charset="0"/>
              </a:rPr>
              <a:t>Module 2:Collect donor’s information</a:t>
            </a:r>
          </a:p>
          <a:p>
            <a:pPr marL="534988" indent="-450850">
              <a:buFont typeface="Wingdings" panose="05000000000000000000" pitchFamily="2" charset="2"/>
              <a:buChar char="Ø"/>
            </a:pPr>
            <a:r>
              <a:rPr lang="en-US" dirty="0">
                <a:latin typeface="Cambria" pitchFamily="18" charset="0"/>
              </a:rPr>
              <a:t>Module 3:Blood request message alert </a:t>
            </a:r>
          </a:p>
          <a:p>
            <a:pPr marL="534988" indent="-450850">
              <a:buFont typeface="Wingdings" panose="05000000000000000000" pitchFamily="2" charset="2"/>
              <a:buChar char="Ø"/>
            </a:pPr>
            <a:r>
              <a:rPr lang="en-US" dirty="0">
                <a:latin typeface="Cambria" pitchFamily="18" charset="0"/>
              </a:rPr>
              <a:t>Module 4:Blood received message alert</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0969"/>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spTree>
    <p:extLst>
      <p:ext uri="{BB962C8B-B14F-4D97-AF65-F5344CB8AC3E}">
        <p14:creationId xmlns:p14="http://schemas.microsoft.com/office/powerpoint/2010/main" val="27691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itchFamily="82" charset="0"/>
              </a:rPr>
              <a:t>SCREENSHOTS-module 1</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34988" indent="-450850">
              <a:buFont typeface="Wingdings" panose="05000000000000000000" pitchFamily="2" charset="2"/>
              <a:buChar char="Ø"/>
            </a:pPr>
            <a:endParaRPr lang="en-US" dirty="0">
              <a:latin typeface="Cambria"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27-04-2022</a:t>
            </a: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FIRST REVIEW                                                                                       Department of CSE, KGiSL Institute of Technology, Coimbatore </a:t>
            </a:r>
            <a:endParaRPr lang="en-IN" dirty="0"/>
          </a:p>
        </p:txBody>
      </p:sp>
      <p:pic>
        <p:nvPicPr>
          <p:cNvPr id="7" name="Picture 6">
            <a:extLst>
              <a:ext uri="{FF2B5EF4-FFF2-40B4-BE49-F238E27FC236}">
                <a16:creationId xmlns:a16="http://schemas.microsoft.com/office/drawing/2014/main" id="{1B877B1C-C6BE-EC3B-570C-266A9E5CBB18}"/>
              </a:ext>
            </a:extLst>
          </p:cNvPr>
          <p:cNvPicPr>
            <a:picLocks noChangeAspect="1"/>
          </p:cNvPicPr>
          <p:nvPr/>
        </p:nvPicPr>
        <p:blipFill>
          <a:blip r:embed="rId3"/>
          <a:stretch>
            <a:fillRect/>
          </a:stretch>
        </p:blipFill>
        <p:spPr>
          <a:xfrm>
            <a:off x="858524" y="984804"/>
            <a:ext cx="10190476" cy="5219048"/>
          </a:xfrm>
          <a:prstGeom prst="rect">
            <a:avLst/>
          </a:prstGeom>
        </p:spPr>
      </p:pic>
    </p:spTree>
    <p:extLst>
      <p:ext uri="{BB962C8B-B14F-4D97-AF65-F5344CB8AC3E}">
        <p14:creationId xmlns:p14="http://schemas.microsoft.com/office/powerpoint/2010/main" val="276914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1050</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Abstract </vt:lpstr>
      <vt:lpstr>EXISTING SYSTEM  </vt:lpstr>
      <vt:lpstr>LITERATURE SURVEY</vt:lpstr>
      <vt:lpstr>PROPOSED SYSTEM  </vt:lpstr>
      <vt:lpstr>ARCHITECTURAL DIAGRAM</vt:lpstr>
      <vt:lpstr>Modules split up</vt:lpstr>
      <vt:lpstr>SCREENSHOTS-module 1</vt:lpstr>
      <vt:lpstr>EXPECTED OUTCOME  </vt:lpstr>
      <vt:lpstr>REFERENCE</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Keerthana</cp:lastModifiedBy>
  <cp:revision>115</cp:revision>
  <dcterms:created xsi:type="dcterms:W3CDTF">2020-07-26T14:56:46Z</dcterms:created>
  <dcterms:modified xsi:type="dcterms:W3CDTF">2022-06-25T17:37:00Z</dcterms:modified>
</cp:coreProperties>
</file>