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4"/>
  </p:notesMasterIdLst>
  <p:sldIdLst>
    <p:sldId id="256" r:id="rId3"/>
    <p:sldId id="276" r:id="rId4"/>
    <p:sldId id="288" r:id="rId5"/>
    <p:sldId id="289" r:id="rId6"/>
    <p:sldId id="299" r:id="rId7"/>
    <p:sldId id="300" r:id="rId8"/>
    <p:sldId id="291" r:id="rId9"/>
    <p:sldId id="292" r:id="rId10"/>
    <p:sldId id="302" r:id="rId11"/>
    <p:sldId id="293" r:id="rId12"/>
    <p:sldId id="28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EFCDB2-B1BB-4639-B9E6-DCAF50F832E3}" type="datetimeFigureOut">
              <a:rPr lang="en-IN" smtClean="0"/>
              <a:pPr/>
              <a:t>25-06-2022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9CB94-56C8-4E50-B791-AF5FC8A106F4}" type="slidenum">
              <a:rPr lang="en-IN" smtClean="0"/>
              <a:pPr/>
              <a:t>‹#›</a:t>
            </a:fld>
            <a:endParaRPr lang="en-IN" dirty="0"/>
          </a:p>
        </p:txBody>
      </p:sp>
    </p:spTree>
    <p:extLst>
      <p:ext uri="{BB962C8B-B14F-4D97-AF65-F5344CB8AC3E}">
        <p14:creationId xmlns:p14="http://schemas.microsoft.com/office/powerpoint/2010/main" val="252996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62C0-539F-4227-B0C4-3E82589226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1AA1B5-7BDA-4B79-9193-0E5034422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pic>
        <p:nvPicPr>
          <p:cNvPr id="8" name="Picture 7" descr="A picture containing drawing&#10;&#10;Description automatically generated">
            <a:extLst>
              <a:ext uri="{FF2B5EF4-FFF2-40B4-BE49-F238E27FC236}">
                <a16:creationId xmlns:a16="http://schemas.microsoft.com/office/drawing/2014/main" id="{3D7CD6C0-7C5B-4926-9575-301139A52155}"/>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1" y="0"/>
            <a:ext cx="12192001" cy="6857999"/>
          </a:xfrm>
          <a:prstGeom prst="rect">
            <a:avLst/>
          </a:prstGeom>
        </p:spPr>
      </p:pic>
      <p:sp>
        <p:nvSpPr>
          <p:cNvPr id="9" name="Date Placeholder 8">
            <a:extLst>
              <a:ext uri="{FF2B5EF4-FFF2-40B4-BE49-F238E27FC236}">
                <a16:creationId xmlns:a16="http://schemas.microsoft.com/office/drawing/2014/main" id="{285D42CE-8321-474C-974D-5B68A90D1120}"/>
              </a:ext>
            </a:extLst>
          </p:cNvPr>
          <p:cNvSpPr>
            <a:spLocks noGrp="1"/>
          </p:cNvSpPr>
          <p:nvPr>
            <p:ph type="dt" sz="half" idx="10"/>
          </p:nvPr>
        </p:nvSpPr>
        <p:spPr>
          <a:xfrm>
            <a:off x="838200" y="6356350"/>
            <a:ext cx="949036" cy="365125"/>
          </a:xfrm>
        </p:spPr>
        <p:txBody>
          <a:bodyPr/>
          <a:lstStyle/>
          <a:p>
            <a:fld id="{CEC129C5-AEAB-4D54-ADE4-7976C511E497}" type="datetime1">
              <a:rPr lang="en-IN" smtClean="0"/>
              <a:pPr/>
              <a:t>25-06-2022</a:t>
            </a:fld>
            <a:endParaRPr lang="en-IN" dirty="0"/>
          </a:p>
        </p:txBody>
      </p:sp>
      <p:sp>
        <p:nvSpPr>
          <p:cNvPr id="10" name="Footer Placeholder 9">
            <a:extLst>
              <a:ext uri="{FF2B5EF4-FFF2-40B4-BE49-F238E27FC236}">
                <a16:creationId xmlns:a16="http://schemas.microsoft.com/office/drawing/2014/main" id="{3D983015-6388-4E20-AD6F-7E66AB9F2931}"/>
              </a:ext>
            </a:extLst>
          </p:cNvPr>
          <p:cNvSpPr>
            <a:spLocks noGrp="1"/>
          </p:cNvSpPr>
          <p:nvPr>
            <p:ph type="ftr" sz="quarter" idx="11"/>
          </p:nvPr>
        </p:nvSpPr>
        <p:spPr>
          <a:xfrm>
            <a:off x="2625437" y="6356350"/>
            <a:ext cx="5527963" cy="365125"/>
          </a:xfrm>
        </p:spPr>
        <p:txBody>
          <a:bodyPr/>
          <a:lstStyle/>
          <a:p>
            <a:r>
              <a:rPr lang="en-US" dirty="0"/>
              <a:t>PROJECT PHASE -I  ZEROTH REVIEW                                                                                       Department of ECE, KGiSL Institute of Technology, Coimbatore </a:t>
            </a:r>
            <a:endParaRPr lang="en-IN" dirty="0"/>
          </a:p>
        </p:txBody>
      </p:sp>
      <p:sp>
        <p:nvSpPr>
          <p:cNvPr id="11" name="Slide Number Placeholder 10">
            <a:extLst>
              <a:ext uri="{FF2B5EF4-FFF2-40B4-BE49-F238E27FC236}">
                <a16:creationId xmlns:a16="http://schemas.microsoft.com/office/drawing/2014/main" id="{B9704F2A-0C81-4C00-9097-242A7B17E810}"/>
              </a:ext>
            </a:extLst>
          </p:cNvPr>
          <p:cNvSpPr>
            <a:spLocks noGrp="1"/>
          </p:cNvSpPr>
          <p:nvPr>
            <p:ph type="sldNum" sz="quarter" idx="12"/>
          </p:nvPr>
        </p:nvSpPr>
        <p:spPr>
          <a:xfrm>
            <a:off x="10668000" y="6356350"/>
            <a:ext cx="685800" cy="365125"/>
          </a:xfrm>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46004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57A2-3BC7-4C9E-AB05-723723E0AF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945AC7-6DD4-4DD9-B09C-A0B81B502F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F51051-B65F-4C5D-922C-DD8A92A77D43}"/>
              </a:ext>
            </a:extLst>
          </p:cNvPr>
          <p:cNvSpPr>
            <a:spLocks noGrp="1"/>
          </p:cNvSpPr>
          <p:nvPr>
            <p:ph type="dt" sz="half" idx="10"/>
          </p:nvPr>
        </p:nvSpPr>
        <p:spPr/>
        <p:txBody>
          <a:bodyPr/>
          <a:lstStyle/>
          <a:p>
            <a:fld id="{126287CE-EE0A-4FEE-A1BD-D63960455569}" type="datetime1">
              <a:rPr lang="en-IN" smtClean="0"/>
              <a:pPr/>
              <a:t>25-06-2022</a:t>
            </a:fld>
            <a:endParaRPr lang="en-IN" dirty="0"/>
          </a:p>
        </p:txBody>
      </p:sp>
      <p:sp>
        <p:nvSpPr>
          <p:cNvPr id="5" name="Footer Placeholder 4">
            <a:extLst>
              <a:ext uri="{FF2B5EF4-FFF2-40B4-BE49-F238E27FC236}">
                <a16:creationId xmlns:a16="http://schemas.microsoft.com/office/drawing/2014/main" id="{9E4DE548-341C-4721-B512-7D5D1C20A6D3}"/>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B99B5F0A-4EB3-43B6-ABE7-63A3DCE961A4}"/>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4122648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E6AC9-C679-4346-BAAB-EB28C923D6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0BE17A-9781-4067-BB12-9525D8571C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87457-72FE-4D13-BB25-B90BE2E013C7}"/>
              </a:ext>
            </a:extLst>
          </p:cNvPr>
          <p:cNvSpPr>
            <a:spLocks noGrp="1"/>
          </p:cNvSpPr>
          <p:nvPr>
            <p:ph type="dt" sz="half" idx="10"/>
          </p:nvPr>
        </p:nvSpPr>
        <p:spPr/>
        <p:txBody>
          <a:bodyPr/>
          <a:lstStyle/>
          <a:p>
            <a:fld id="{CB79268B-037D-477F-A258-3E52712A3368}" type="datetime1">
              <a:rPr lang="en-IN" smtClean="0"/>
              <a:pPr/>
              <a:t>25-06-2022</a:t>
            </a:fld>
            <a:endParaRPr lang="en-IN" dirty="0"/>
          </a:p>
        </p:txBody>
      </p:sp>
      <p:sp>
        <p:nvSpPr>
          <p:cNvPr id="5" name="Footer Placeholder 4">
            <a:extLst>
              <a:ext uri="{FF2B5EF4-FFF2-40B4-BE49-F238E27FC236}">
                <a16:creationId xmlns:a16="http://schemas.microsoft.com/office/drawing/2014/main" id="{8138E296-6B8F-4552-A0A1-1C6E88E121DA}"/>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D6A8E499-550C-4399-A556-D8EEB5CC6D23}"/>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3320152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FDD4-42DC-4147-839E-3D0E55616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577B6B-6439-4BDA-ABE7-0917FF7F7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E276BE-0C52-49D8-9499-C4461193944A}"/>
              </a:ext>
            </a:extLst>
          </p:cNvPr>
          <p:cNvSpPr>
            <a:spLocks noGrp="1"/>
          </p:cNvSpPr>
          <p:nvPr>
            <p:ph type="dt" sz="half" idx="10"/>
          </p:nvPr>
        </p:nvSpPr>
        <p:spPr/>
        <p:txBody>
          <a:bodyPr/>
          <a:lstStyle/>
          <a:p>
            <a:fld id="{ADA9FA91-9243-475F-902B-D64401A28AB5}" type="datetime1">
              <a:rPr lang="en-IN" smtClean="0"/>
              <a:pPr/>
              <a:t>25-06-2022</a:t>
            </a:fld>
            <a:endParaRPr lang="en-IN" dirty="0"/>
          </a:p>
        </p:txBody>
      </p:sp>
      <p:sp>
        <p:nvSpPr>
          <p:cNvPr id="5" name="Footer Placeholder 4">
            <a:extLst>
              <a:ext uri="{FF2B5EF4-FFF2-40B4-BE49-F238E27FC236}">
                <a16:creationId xmlns:a16="http://schemas.microsoft.com/office/drawing/2014/main" id="{65C5189A-8E51-465D-94CA-2CA37A42C426}"/>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95406158-E79C-4F5D-AAA9-5B9CA2C13748}"/>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7660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7812-32D9-44CE-831C-755A789201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6B9C1E-71DC-484A-8950-6A307309A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C7693-A5EC-4DE7-8C90-8C1A1081C638}"/>
              </a:ext>
            </a:extLst>
          </p:cNvPr>
          <p:cNvSpPr>
            <a:spLocks noGrp="1"/>
          </p:cNvSpPr>
          <p:nvPr>
            <p:ph type="dt" sz="half" idx="10"/>
          </p:nvPr>
        </p:nvSpPr>
        <p:spPr/>
        <p:txBody>
          <a:bodyPr/>
          <a:lstStyle/>
          <a:p>
            <a:fld id="{8065F183-FC50-4408-A43E-74FA512A356E}" type="datetime1">
              <a:rPr lang="en-IN" smtClean="0"/>
              <a:pPr/>
              <a:t>25-06-2022</a:t>
            </a:fld>
            <a:endParaRPr lang="en-IN" dirty="0"/>
          </a:p>
        </p:txBody>
      </p:sp>
      <p:sp>
        <p:nvSpPr>
          <p:cNvPr id="5" name="Footer Placeholder 4">
            <a:extLst>
              <a:ext uri="{FF2B5EF4-FFF2-40B4-BE49-F238E27FC236}">
                <a16:creationId xmlns:a16="http://schemas.microsoft.com/office/drawing/2014/main" id="{E1D61A16-2E13-4EFB-8CDF-FC9CC66F7F53}"/>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4AD042D2-12E0-4A7A-BD08-C122432C1608}"/>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3061004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D78E-D97D-4A55-95F4-5C4B18BC62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CE1DF5-176E-4C43-B343-37617DC54A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E4D798-2CE6-4451-99A6-4445F8ECD369}"/>
              </a:ext>
            </a:extLst>
          </p:cNvPr>
          <p:cNvSpPr>
            <a:spLocks noGrp="1"/>
          </p:cNvSpPr>
          <p:nvPr>
            <p:ph type="dt" sz="half" idx="10"/>
          </p:nvPr>
        </p:nvSpPr>
        <p:spPr/>
        <p:txBody>
          <a:bodyPr/>
          <a:lstStyle/>
          <a:p>
            <a:fld id="{65CDB517-38AD-4C4D-B44C-3EE3E1038D33}" type="datetime1">
              <a:rPr lang="en-IN" smtClean="0"/>
              <a:pPr/>
              <a:t>25-06-2022</a:t>
            </a:fld>
            <a:endParaRPr lang="en-IN" dirty="0"/>
          </a:p>
        </p:txBody>
      </p:sp>
      <p:sp>
        <p:nvSpPr>
          <p:cNvPr id="5" name="Footer Placeholder 4">
            <a:extLst>
              <a:ext uri="{FF2B5EF4-FFF2-40B4-BE49-F238E27FC236}">
                <a16:creationId xmlns:a16="http://schemas.microsoft.com/office/drawing/2014/main" id="{3D1AD74B-00E1-4F5C-9665-32035BF2C6E0}"/>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826DA828-E741-4CC0-BF73-23AC1DB357A0}"/>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877949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5C9B9-7E6C-42FA-898A-285B51CC2C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A1D8E0-A7AA-40AC-AD52-45B774C0B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1BBEBE-5E10-4819-B0C7-72490287CA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6AF7BD-27EA-4A85-BD93-D6CA355D3505}"/>
              </a:ext>
            </a:extLst>
          </p:cNvPr>
          <p:cNvSpPr>
            <a:spLocks noGrp="1"/>
          </p:cNvSpPr>
          <p:nvPr>
            <p:ph type="dt" sz="half" idx="10"/>
          </p:nvPr>
        </p:nvSpPr>
        <p:spPr/>
        <p:txBody>
          <a:bodyPr/>
          <a:lstStyle/>
          <a:p>
            <a:fld id="{47DA00DF-E3F4-4A2D-AF2B-2FA06925689C}" type="datetime1">
              <a:rPr lang="en-IN" smtClean="0"/>
              <a:pPr/>
              <a:t>25-06-2022</a:t>
            </a:fld>
            <a:endParaRPr lang="en-IN" dirty="0"/>
          </a:p>
        </p:txBody>
      </p:sp>
      <p:sp>
        <p:nvSpPr>
          <p:cNvPr id="6" name="Footer Placeholder 5">
            <a:extLst>
              <a:ext uri="{FF2B5EF4-FFF2-40B4-BE49-F238E27FC236}">
                <a16:creationId xmlns:a16="http://schemas.microsoft.com/office/drawing/2014/main" id="{8B820B5B-0E13-4972-A392-974907336DF8}"/>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C1DE4968-4BFE-4B0F-B917-18CCCF98A6C1}"/>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3373663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C499-C8C0-4F9E-80E1-B3E2782137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71D440-1AD5-4366-9A0D-3E77F7526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520F06-B01F-43CC-961D-11C60A54A3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A129D0-A1A5-4631-B811-744FE25D16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321FBF-9D9D-4122-A54A-5E9FB33C65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4C0E81-79D5-44FC-B043-31280B05FD13}"/>
              </a:ext>
            </a:extLst>
          </p:cNvPr>
          <p:cNvSpPr>
            <a:spLocks noGrp="1"/>
          </p:cNvSpPr>
          <p:nvPr>
            <p:ph type="dt" sz="half" idx="10"/>
          </p:nvPr>
        </p:nvSpPr>
        <p:spPr/>
        <p:txBody>
          <a:bodyPr/>
          <a:lstStyle/>
          <a:p>
            <a:fld id="{A2FB45D3-C758-473E-B508-55B7FF19FE88}" type="datetime1">
              <a:rPr lang="en-IN" smtClean="0"/>
              <a:pPr/>
              <a:t>25-06-2022</a:t>
            </a:fld>
            <a:endParaRPr lang="en-IN" dirty="0"/>
          </a:p>
        </p:txBody>
      </p:sp>
      <p:sp>
        <p:nvSpPr>
          <p:cNvPr id="8" name="Footer Placeholder 7">
            <a:extLst>
              <a:ext uri="{FF2B5EF4-FFF2-40B4-BE49-F238E27FC236}">
                <a16:creationId xmlns:a16="http://schemas.microsoft.com/office/drawing/2014/main" id="{BBFB8047-5328-4D94-89C5-0E45FDCF70CB}"/>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9" name="Slide Number Placeholder 8">
            <a:extLst>
              <a:ext uri="{FF2B5EF4-FFF2-40B4-BE49-F238E27FC236}">
                <a16:creationId xmlns:a16="http://schemas.microsoft.com/office/drawing/2014/main" id="{6A95F5E1-9321-4BB0-8BA1-5381B74CF0E3}"/>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147332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CF4-A30C-45AF-8C1B-13453F5852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649C79-F41A-48CD-92EA-C877EBD8787B}"/>
              </a:ext>
            </a:extLst>
          </p:cNvPr>
          <p:cNvSpPr>
            <a:spLocks noGrp="1"/>
          </p:cNvSpPr>
          <p:nvPr>
            <p:ph type="dt" sz="half" idx="10"/>
          </p:nvPr>
        </p:nvSpPr>
        <p:spPr/>
        <p:txBody>
          <a:bodyPr/>
          <a:lstStyle/>
          <a:p>
            <a:fld id="{C4319865-E327-4619-904B-2AE07A6CD996}" type="datetime1">
              <a:rPr lang="en-IN" smtClean="0"/>
              <a:pPr/>
              <a:t>25-06-2022</a:t>
            </a:fld>
            <a:endParaRPr lang="en-IN" dirty="0"/>
          </a:p>
        </p:txBody>
      </p:sp>
      <p:sp>
        <p:nvSpPr>
          <p:cNvPr id="4" name="Footer Placeholder 3">
            <a:extLst>
              <a:ext uri="{FF2B5EF4-FFF2-40B4-BE49-F238E27FC236}">
                <a16:creationId xmlns:a16="http://schemas.microsoft.com/office/drawing/2014/main" id="{4F818F6F-6970-4056-87C0-A889C16D4BED}"/>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5" name="Slide Number Placeholder 4">
            <a:extLst>
              <a:ext uri="{FF2B5EF4-FFF2-40B4-BE49-F238E27FC236}">
                <a16:creationId xmlns:a16="http://schemas.microsoft.com/office/drawing/2014/main" id="{3A89FB90-E12B-4FFB-86CE-71B259548459}"/>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4082620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D9110-3F6A-430E-BF43-77942A15F1B1}"/>
              </a:ext>
            </a:extLst>
          </p:cNvPr>
          <p:cNvSpPr>
            <a:spLocks noGrp="1"/>
          </p:cNvSpPr>
          <p:nvPr>
            <p:ph type="dt" sz="half" idx="10"/>
          </p:nvPr>
        </p:nvSpPr>
        <p:spPr/>
        <p:txBody>
          <a:bodyPr/>
          <a:lstStyle/>
          <a:p>
            <a:fld id="{6DC38877-0EE7-45ED-91C4-9D074C511212}" type="datetime1">
              <a:rPr lang="en-IN" smtClean="0"/>
              <a:pPr/>
              <a:t>25-06-2022</a:t>
            </a:fld>
            <a:endParaRPr lang="en-IN" dirty="0"/>
          </a:p>
        </p:txBody>
      </p:sp>
      <p:sp>
        <p:nvSpPr>
          <p:cNvPr id="3" name="Footer Placeholder 2">
            <a:extLst>
              <a:ext uri="{FF2B5EF4-FFF2-40B4-BE49-F238E27FC236}">
                <a16:creationId xmlns:a16="http://schemas.microsoft.com/office/drawing/2014/main" id="{33FF155C-72A0-4CED-806C-BD21698B7138}"/>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4" name="Slide Number Placeholder 3">
            <a:extLst>
              <a:ext uri="{FF2B5EF4-FFF2-40B4-BE49-F238E27FC236}">
                <a16:creationId xmlns:a16="http://schemas.microsoft.com/office/drawing/2014/main" id="{BCFC3F95-B018-4504-9B17-64E186451016}"/>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2824688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DFD2E-84D9-4474-A876-D9D70A1AB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E0D4AC-4EF5-4F42-A740-E912AD81B8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D5E941-27FF-43ED-8613-821C6C7B3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B4787-C851-40E4-A6AD-5069F56B1A58}"/>
              </a:ext>
            </a:extLst>
          </p:cNvPr>
          <p:cNvSpPr>
            <a:spLocks noGrp="1"/>
          </p:cNvSpPr>
          <p:nvPr>
            <p:ph type="dt" sz="half" idx="10"/>
          </p:nvPr>
        </p:nvSpPr>
        <p:spPr/>
        <p:txBody>
          <a:bodyPr/>
          <a:lstStyle/>
          <a:p>
            <a:fld id="{6154717B-E640-4195-848E-AA4648BDE8B5}" type="datetime1">
              <a:rPr lang="en-IN" smtClean="0"/>
              <a:pPr/>
              <a:t>25-06-2022</a:t>
            </a:fld>
            <a:endParaRPr lang="en-IN" dirty="0"/>
          </a:p>
        </p:txBody>
      </p:sp>
      <p:sp>
        <p:nvSpPr>
          <p:cNvPr id="6" name="Footer Placeholder 5">
            <a:extLst>
              <a:ext uri="{FF2B5EF4-FFF2-40B4-BE49-F238E27FC236}">
                <a16:creationId xmlns:a16="http://schemas.microsoft.com/office/drawing/2014/main" id="{5C2FDB56-B401-4DC5-BFF9-3C42C9BEE6E3}"/>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D3FD5393-9A0B-4BFA-AB0C-4EFC48FBD8D7}"/>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275181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D8D64-C8B7-4EFB-BC7C-85D867F239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F76C88-A6E1-4C5F-B467-39F781415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06B9D9-E159-4DFE-AE0D-9C12287D78A6}"/>
              </a:ext>
            </a:extLst>
          </p:cNvPr>
          <p:cNvSpPr>
            <a:spLocks noGrp="1"/>
          </p:cNvSpPr>
          <p:nvPr>
            <p:ph type="dt" sz="half" idx="10"/>
          </p:nvPr>
        </p:nvSpPr>
        <p:spPr/>
        <p:txBody>
          <a:bodyPr/>
          <a:lstStyle/>
          <a:p>
            <a:fld id="{76C9C406-4445-4E33-987C-6117DEBA54F9}" type="datetime1">
              <a:rPr lang="en-IN" smtClean="0"/>
              <a:pPr/>
              <a:t>25-06-2022</a:t>
            </a:fld>
            <a:endParaRPr lang="en-IN" dirty="0"/>
          </a:p>
        </p:txBody>
      </p:sp>
      <p:sp>
        <p:nvSpPr>
          <p:cNvPr id="5" name="Footer Placeholder 4">
            <a:extLst>
              <a:ext uri="{FF2B5EF4-FFF2-40B4-BE49-F238E27FC236}">
                <a16:creationId xmlns:a16="http://schemas.microsoft.com/office/drawing/2014/main" id="{5204BD19-E756-4AF5-AFB5-771545F4A8FF}"/>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D0EBA90D-BBDD-4D45-91C3-CC47D95A2282}"/>
              </a:ext>
            </a:extLst>
          </p:cNvPr>
          <p:cNvSpPr>
            <a:spLocks noGrp="1"/>
          </p:cNvSpPr>
          <p:nvPr>
            <p:ph type="sldNum" sz="quarter" idx="12"/>
          </p:nvPr>
        </p:nvSpPr>
        <p:spPr/>
        <p:txBody>
          <a:bodyPr/>
          <a:lstStyle/>
          <a:p>
            <a:fld id="{370E2DBF-622E-4774-BABA-0B90A0613018}" type="slidenum">
              <a:rPr lang="en-IN" smtClean="0"/>
              <a:pPr/>
              <a:t>‹#›</a:t>
            </a:fld>
            <a:endParaRPr lang="en-IN" dirty="0"/>
          </a:p>
        </p:txBody>
      </p:sp>
      <p:pic>
        <p:nvPicPr>
          <p:cNvPr id="8" name="Picture 7" descr="A picture containing drawing&#10;&#10;Description automatically generated">
            <a:extLst>
              <a:ext uri="{FF2B5EF4-FFF2-40B4-BE49-F238E27FC236}">
                <a16:creationId xmlns:a16="http://schemas.microsoft.com/office/drawing/2014/main" id="{DAE021B3-D150-409B-A747-3A72CBFF1378}"/>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0" y="0"/>
            <a:ext cx="12192000" cy="7010400"/>
          </a:xfrm>
          <a:prstGeom prst="rect">
            <a:avLst/>
          </a:prstGeom>
        </p:spPr>
      </p:pic>
    </p:spTree>
    <p:extLst>
      <p:ext uri="{BB962C8B-B14F-4D97-AF65-F5344CB8AC3E}">
        <p14:creationId xmlns:p14="http://schemas.microsoft.com/office/powerpoint/2010/main" val="52511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6FFD-0A6E-4666-B9EE-340939B84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E51B37-A01D-454D-A0F7-D696E1803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0ADB4D83-C6B3-4E93-ABC7-380AF5B7E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F0ED9D-2E21-41CA-B0CC-489A4CF6B9D7}"/>
              </a:ext>
            </a:extLst>
          </p:cNvPr>
          <p:cNvSpPr>
            <a:spLocks noGrp="1"/>
          </p:cNvSpPr>
          <p:nvPr>
            <p:ph type="dt" sz="half" idx="10"/>
          </p:nvPr>
        </p:nvSpPr>
        <p:spPr/>
        <p:txBody>
          <a:bodyPr/>
          <a:lstStyle/>
          <a:p>
            <a:fld id="{FF01C6C3-73E8-4058-8FBF-F8AD812F04B6}" type="datetime1">
              <a:rPr lang="en-IN" smtClean="0"/>
              <a:pPr/>
              <a:t>25-06-2022</a:t>
            </a:fld>
            <a:endParaRPr lang="en-IN" dirty="0"/>
          </a:p>
        </p:txBody>
      </p:sp>
      <p:sp>
        <p:nvSpPr>
          <p:cNvPr id="6" name="Footer Placeholder 5">
            <a:extLst>
              <a:ext uri="{FF2B5EF4-FFF2-40B4-BE49-F238E27FC236}">
                <a16:creationId xmlns:a16="http://schemas.microsoft.com/office/drawing/2014/main" id="{DB04BFCC-08B1-47C5-A3BD-97099B748F90}"/>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3444B21B-0A41-4A19-ABCB-54D6C324487B}"/>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3004325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5894-F5B0-4DC6-9ACC-B16DCDD827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FFE52A-66E8-49B6-8086-D5932A0C76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873084-824A-452E-8C28-4BF388F89EB7}"/>
              </a:ext>
            </a:extLst>
          </p:cNvPr>
          <p:cNvSpPr>
            <a:spLocks noGrp="1"/>
          </p:cNvSpPr>
          <p:nvPr>
            <p:ph type="dt" sz="half" idx="10"/>
          </p:nvPr>
        </p:nvSpPr>
        <p:spPr/>
        <p:txBody>
          <a:bodyPr/>
          <a:lstStyle/>
          <a:p>
            <a:fld id="{0935CFDE-00B6-4D07-96E4-42CBE2325500}" type="datetime1">
              <a:rPr lang="en-IN" smtClean="0"/>
              <a:pPr/>
              <a:t>25-06-2022</a:t>
            </a:fld>
            <a:endParaRPr lang="en-IN" dirty="0"/>
          </a:p>
        </p:txBody>
      </p:sp>
      <p:sp>
        <p:nvSpPr>
          <p:cNvPr id="5" name="Footer Placeholder 4">
            <a:extLst>
              <a:ext uri="{FF2B5EF4-FFF2-40B4-BE49-F238E27FC236}">
                <a16:creationId xmlns:a16="http://schemas.microsoft.com/office/drawing/2014/main" id="{8B829C58-8F3A-47E6-A96C-78AF0FF7154D}"/>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8D047D55-F182-46DA-ACFC-C3FB48D06D3C}"/>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7536217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5C2B2-6CE0-42E7-B9A3-5C3C753F84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FC3DB9-23A0-4AE3-A41F-DE498E6C98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D669A-C26C-4D0E-AB60-392C0DD82289}"/>
              </a:ext>
            </a:extLst>
          </p:cNvPr>
          <p:cNvSpPr>
            <a:spLocks noGrp="1"/>
          </p:cNvSpPr>
          <p:nvPr>
            <p:ph type="dt" sz="half" idx="10"/>
          </p:nvPr>
        </p:nvSpPr>
        <p:spPr/>
        <p:txBody>
          <a:bodyPr/>
          <a:lstStyle/>
          <a:p>
            <a:fld id="{BA2B9937-6287-4AF3-8683-8672A37FC69C}" type="datetime1">
              <a:rPr lang="en-IN" smtClean="0"/>
              <a:pPr/>
              <a:t>25-06-2022</a:t>
            </a:fld>
            <a:endParaRPr lang="en-IN" dirty="0"/>
          </a:p>
        </p:txBody>
      </p:sp>
      <p:sp>
        <p:nvSpPr>
          <p:cNvPr id="5" name="Footer Placeholder 4">
            <a:extLst>
              <a:ext uri="{FF2B5EF4-FFF2-40B4-BE49-F238E27FC236}">
                <a16:creationId xmlns:a16="http://schemas.microsoft.com/office/drawing/2014/main" id="{6D7CD807-EBDF-4EB0-ACC5-0AC7E961DA9C}"/>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8450E5CB-4B2E-4B99-A933-D83D532F432F}"/>
              </a:ext>
            </a:extLst>
          </p:cNvPr>
          <p:cNvSpPr>
            <a:spLocks noGrp="1"/>
          </p:cNvSpPr>
          <p:nvPr>
            <p:ph type="sldNum" sz="quarter" idx="12"/>
          </p:nvPr>
        </p:nvSpPr>
        <p:spPr/>
        <p:txBody>
          <a:body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290475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1DF1-32F8-43D7-95B1-E273E325FB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E3786E-039F-4476-9162-79F02E3328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A1977B-001C-4716-AC31-1779D437CD2B}"/>
              </a:ext>
            </a:extLst>
          </p:cNvPr>
          <p:cNvSpPr>
            <a:spLocks noGrp="1"/>
          </p:cNvSpPr>
          <p:nvPr>
            <p:ph type="dt" sz="half" idx="10"/>
          </p:nvPr>
        </p:nvSpPr>
        <p:spPr/>
        <p:txBody>
          <a:bodyPr/>
          <a:lstStyle/>
          <a:p>
            <a:fld id="{8E403E92-6891-4D4B-8937-FF592015E0C7}" type="datetime1">
              <a:rPr lang="en-IN" smtClean="0"/>
              <a:pPr/>
              <a:t>25-06-2022</a:t>
            </a:fld>
            <a:endParaRPr lang="en-IN" dirty="0"/>
          </a:p>
        </p:txBody>
      </p:sp>
      <p:sp>
        <p:nvSpPr>
          <p:cNvPr id="5" name="Footer Placeholder 4">
            <a:extLst>
              <a:ext uri="{FF2B5EF4-FFF2-40B4-BE49-F238E27FC236}">
                <a16:creationId xmlns:a16="http://schemas.microsoft.com/office/drawing/2014/main" id="{6DB4165C-CC9B-4AA6-8438-D723441BE7C6}"/>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F93169FC-C452-4894-A663-E0DE5BEE1652}"/>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3385878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FC40-A3BE-40E7-97AE-052F891A22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B53AB-3226-428E-80CF-603460B2A4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8E1CE3-3E37-4559-A344-DAEA85D4CA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9D0966-69CF-4D74-AA12-4A17A2346E3B}"/>
              </a:ext>
            </a:extLst>
          </p:cNvPr>
          <p:cNvSpPr>
            <a:spLocks noGrp="1"/>
          </p:cNvSpPr>
          <p:nvPr>
            <p:ph type="dt" sz="half" idx="10"/>
          </p:nvPr>
        </p:nvSpPr>
        <p:spPr/>
        <p:txBody>
          <a:bodyPr/>
          <a:lstStyle/>
          <a:p>
            <a:fld id="{DFBCD768-8A86-4BCC-B11C-720AF9201C8C}" type="datetime1">
              <a:rPr lang="en-IN" smtClean="0"/>
              <a:pPr/>
              <a:t>25-06-2022</a:t>
            </a:fld>
            <a:endParaRPr lang="en-IN" dirty="0"/>
          </a:p>
        </p:txBody>
      </p:sp>
      <p:sp>
        <p:nvSpPr>
          <p:cNvPr id="6" name="Footer Placeholder 5">
            <a:extLst>
              <a:ext uri="{FF2B5EF4-FFF2-40B4-BE49-F238E27FC236}">
                <a16:creationId xmlns:a16="http://schemas.microsoft.com/office/drawing/2014/main" id="{D56E15CD-F05A-4BB8-B3FC-7E1559287EBD}"/>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CC8EA62D-0984-42BA-8B9F-3A29EF7035BB}"/>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178792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DE962-2A21-49F2-9673-7F2D1470DE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146F90-2BEA-4A07-BB84-6B5178E67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5116C0-8974-444E-8565-CE18AADD75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8D5C81-EB40-40F2-8A2C-6E0DD40BB0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A88C82-6CF9-49B2-8B02-4D5885429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A869E1-F374-4F22-9FBF-E2A40E1A07E6}"/>
              </a:ext>
            </a:extLst>
          </p:cNvPr>
          <p:cNvSpPr>
            <a:spLocks noGrp="1"/>
          </p:cNvSpPr>
          <p:nvPr>
            <p:ph type="dt" sz="half" idx="10"/>
          </p:nvPr>
        </p:nvSpPr>
        <p:spPr/>
        <p:txBody>
          <a:bodyPr/>
          <a:lstStyle/>
          <a:p>
            <a:fld id="{0740A7F4-A775-4673-85E2-472947E80910}" type="datetime1">
              <a:rPr lang="en-IN" smtClean="0"/>
              <a:pPr/>
              <a:t>25-06-2022</a:t>
            </a:fld>
            <a:endParaRPr lang="en-IN" dirty="0"/>
          </a:p>
        </p:txBody>
      </p:sp>
      <p:sp>
        <p:nvSpPr>
          <p:cNvPr id="8" name="Footer Placeholder 7">
            <a:extLst>
              <a:ext uri="{FF2B5EF4-FFF2-40B4-BE49-F238E27FC236}">
                <a16:creationId xmlns:a16="http://schemas.microsoft.com/office/drawing/2014/main" id="{84AF556A-10AB-43D3-9B95-B14A3B78100D}"/>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9" name="Slide Number Placeholder 8">
            <a:extLst>
              <a:ext uri="{FF2B5EF4-FFF2-40B4-BE49-F238E27FC236}">
                <a16:creationId xmlns:a16="http://schemas.microsoft.com/office/drawing/2014/main" id="{5E1EEDD7-0213-4CBB-879A-4A19F75F1AC0}"/>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06912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B376-B98D-4128-A966-8F70B54BC9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3BC56F-7F09-4DC1-A8A4-503EF356A7ED}"/>
              </a:ext>
            </a:extLst>
          </p:cNvPr>
          <p:cNvSpPr>
            <a:spLocks noGrp="1"/>
          </p:cNvSpPr>
          <p:nvPr>
            <p:ph type="dt" sz="half" idx="10"/>
          </p:nvPr>
        </p:nvSpPr>
        <p:spPr/>
        <p:txBody>
          <a:bodyPr/>
          <a:lstStyle/>
          <a:p>
            <a:fld id="{B52DC7DE-3086-4824-AB4B-8D0C3BF9F958}" type="datetime1">
              <a:rPr lang="en-IN" smtClean="0"/>
              <a:pPr/>
              <a:t>25-06-2022</a:t>
            </a:fld>
            <a:endParaRPr lang="en-IN" dirty="0"/>
          </a:p>
        </p:txBody>
      </p:sp>
      <p:sp>
        <p:nvSpPr>
          <p:cNvPr id="4" name="Footer Placeholder 3">
            <a:extLst>
              <a:ext uri="{FF2B5EF4-FFF2-40B4-BE49-F238E27FC236}">
                <a16:creationId xmlns:a16="http://schemas.microsoft.com/office/drawing/2014/main" id="{DFB11197-B865-49F2-9966-7E0B2C71A5FB}"/>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5" name="Slide Number Placeholder 4">
            <a:extLst>
              <a:ext uri="{FF2B5EF4-FFF2-40B4-BE49-F238E27FC236}">
                <a16:creationId xmlns:a16="http://schemas.microsoft.com/office/drawing/2014/main" id="{9B84B202-5F2A-4F0A-957D-EEB442C51606}"/>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831023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3BE62-14A1-42DF-A641-5CA346372F52}"/>
              </a:ext>
            </a:extLst>
          </p:cNvPr>
          <p:cNvSpPr>
            <a:spLocks noGrp="1"/>
          </p:cNvSpPr>
          <p:nvPr>
            <p:ph type="dt" sz="half" idx="10"/>
          </p:nvPr>
        </p:nvSpPr>
        <p:spPr/>
        <p:txBody>
          <a:bodyPr/>
          <a:lstStyle/>
          <a:p>
            <a:fld id="{F0F3FD68-9ACF-4DB7-BEF8-70AF30AA9223}" type="datetime1">
              <a:rPr lang="en-IN" smtClean="0"/>
              <a:pPr/>
              <a:t>25-06-2022</a:t>
            </a:fld>
            <a:endParaRPr lang="en-IN" dirty="0"/>
          </a:p>
        </p:txBody>
      </p:sp>
      <p:sp>
        <p:nvSpPr>
          <p:cNvPr id="3" name="Footer Placeholder 2">
            <a:extLst>
              <a:ext uri="{FF2B5EF4-FFF2-40B4-BE49-F238E27FC236}">
                <a16:creationId xmlns:a16="http://schemas.microsoft.com/office/drawing/2014/main" id="{9955948F-4DD8-4B7E-B87A-0F879F87F94F}"/>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4" name="Slide Number Placeholder 3">
            <a:extLst>
              <a:ext uri="{FF2B5EF4-FFF2-40B4-BE49-F238E27FC236}">
                <a16:creationId xmlns:a16="http://schemas.microsoft.com/office/drawing/2014/main" id="{135372A1-EBEE-49B1-BE7A-52D79C449576}"/>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529518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DC1B2-DEB8-4A72-89B0-AFB421FCEE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2CB4F8-5F43-47A1-8FC6-B19990BBE8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1A58BF-B713-4A82-9550-A9E3C4D0C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890CB0-C35F-409B-B4B7-574F87649F11}"/>
              </a:ext>
            </a:extLst>
          </p:cNvPr>
          <p:cNvSpPr>
            <a:spLocks noGrp="1"/>
          </p:cNvSpPr>
          <p:nvPr>
            <p:ph type="dt" sz="half" idx="10"/>
          </p:nvPr>
        </p:nvSpPr>
        <p:spPr/>
        <p:txBody>
          <a:bodyPr/>
          <a:lstStyle/>
          <a:p>
            <a:fld id="{B36F9036-3E9D-41AF-A963-3D9D6F294202}" type="datetime1">
              <a:rPr lang="en-IN" smtClean="0"/>
              <a:pPr/>
              <a:t>25-06-2022</a:t>
            </a:fld>
            <a:endParaRPr lang="en-IN" dirty="0"/>
          </a:p>
        </p:txBody>
      </p:sp>
      <p:sp>
        <p:nvSpPr>
          <p:cNvPr id="6" name="Footer Placeholder 5">
            <a:extLst>
              <a:ext uri="{FF2B5EF4-FFF2-40B4-BE49-F238E27FC236}">
                <a16:creationId xmlns:a16="http://schemas.microsoft.com/office/drawing/2014/main" id="{7878B58E-3AEF-440D-A10D-F772E49E442A}"/>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1F78DEBC-3998-4DB0-A8E4-EA7AAA2404E8}"/>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3993416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A25F-5331-4EB7-94C5-4EC248AB1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9A243B-6D50-40DC-AD3A-2D5CD5BA1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27C2612-A181-4965-86BB-736112132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A48E33-6FCB-4D21-BBB5-54E23125CFC9}"/>
              </a:ext>
            </a:extLst>
          </p:cNvPr>
          <p:cNvSpPr>
            <a:spLocks noGrp="1"/>
          </p:cNvSpPr>
          <p:nvPr>
            <p:ph type="dt" sz="half" idx="10"/>
          </p:nvPr>
        </p:nvSpPr>
        <p:spPr/>
        <p:txBody>
          <a:bodyPr/>
          <a:lstStyle/>
          <a:p>
            <a:fld id="{F25448E1-8AC7-4630-A9E7-0D43DF58E813}" type="datetime1">
              <a:rPr lang="en-IN" smtClean="0"/>
              <a:pPr/>
              <a:t>25-06-2022</a:t>
            </a:fld>
            <a:endParaRPr lang="en-IN" dirty="0"/>
          </a:p>
        </p:txBody>
      </p:sp>
      <p:sp>
        <p:nvSpPr>
          <p:cNvPr id="6" name="Footer Placeholder 5">
            <a:extLst>
              <a:ext uri="{FF2B5EF4-FFF2-40B4-BE49-F238E27FC236}">
                <a16:creationId xmlns:a16="http://schemas.microsoft.com/office/drawing/2014/main" id="{CD445D96-C54E-4064-85EC-B034A221A81B}"/>
              </a:ext>
            </a:extLst>
          </p:cNvPr>
          <p:cNvSpPr>
            <a:spLocks noGrp="1"/>
          </p:cNvSpPr>
          <p:nvPr>
            <p:ph type="ftr" sz="quarter" idx="11"/>
          </p:nvPr>
        </p:nvSpPr>
        <p:spPr/>
        <p:txBody>
          <a:bodyPr/>
          <a:lstStyle/>
          <a:p>
            <a:r>
              <a:rPr lang="en-US" dirty="0"/>
              <a:t>PROJECT PHASE -I  ZEROTH REVIEW                                                                                       Department of ECE, KGiSL Institute of Technology, Coimbatore </a:t>
            </a:r>
            <a:endParaRPr lang="en-IN" dirty="0"/>
          </a:p>
        </p:txBody>
      </p:sp>
      <p:sp>
        <p:nvSpPr>
          <p:cNvPr id="7" name="Slide Number Placeholder 6">
            <a:extLst>
              <a:ext uri="{FF2B5EF4-FFF2-40B4-BE49-F238E27FC236}">
                <a16:creationId xmlns:a16="http://schemas.microsoft.com/office/drawing/2014/main" id="{FBBDE423-E9F9-497F-8702-226598FBC590}"/>
              </a:ext>
            </a:extLst>
          </p:cNvPr>
          <p:cNvSpPr>
            <a:spLocks noGrp="1"/>
          </p:cNvSpPr>
          <p:nvPr>
            <p:ph type="sldNum" sz="quarter" idx="12"/>
          </p:nvPr>
        </p:nvSpPr>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47907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69880-5A8B-4242-8585-2399F3D5C2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71F665-0E92-4088-91CB-F8581A1B16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2E0FC9-B3CB-4348-883A-7A40EB3BDD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CB93B-3CD6-4E97-ADEC-4B53ECC0E660}" type="datetime1">
              <a:rPr lang="en-IN" smtClean="0"/>
              <a:pPr/>
              <a:t>25-06-2022</a:t>
            </a:fld>
            <a:endParaRPr lang="en-IN" dirty="0"/>
          </a:p>
        </p:txBody>
      </p:sp>
      <p:sp>
        <p:nvSpPr>
          <p:cNvPr id="5" name="Footer Placeholder 4">
            <a:extLst>
              <a:ext uri="{FF2B5EF4-FFF2-40B4-BE49-F238E27FC236}">
                <a16:creationId xmlns:a16="http://schemas.microsoft.com/office/drawing/2014/main" id="{F4021BD3-2010-4C03-B16F-0A73B88441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4452FC66-C7EC-4C13-B7A8-CB457DA34B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3851201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ACDB5C-1B23-4B82-9519-BDC3E634CD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D7E6AC-966D-4252-8238-88190FD2D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DA8F0-54DA-4949-B327-266F6E7F86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FFED8-21F4-4270-AC0E-73021C6919F6}" type="datetime1">
              <a:rPr lang="en-IN" smtClean="0"/>
              <a:pPr/>
              <a:t>25-06-2022</a:t>
            </a:fld>
            <a:endParaRPr lang="en-IN" dirty="0"/>
          </a:p>
        </p:txBody>
      </p:sp>
      <p:sp>
        <p:nvSpPr>
          <p:cNvPr id="5" name="Footer Placeholder 4">
            <a:extLst>
              <a:ext uri="{FF2B5EF4-FFF2-40B4-BE49-F238E27FC236}">
                <a16:creationId xmlns:a16="http://schemas.microsoft.com/office/drawing/2014/main" id="{B23CB92D-2B8B-4F40-8A6C-3E7D5086B6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PROJECT PHASE -I  ZEROTH REVIEW                                                                                       Department of ECE, KGiSL Institute of Technology, Coimbatore </a:t>
            </a:r>
            <a:endParaRPr lang="en-IN" dirty="0"/>
          </a:p>
        </p:txBody>
      </p:sp>
      <p:sp>
        <p:nvSpPr>
          <p:cNvPr id="6" name="Slide Number Placeholder 5">
            <a:extLst>
              <a:ext uri="{FF2B5EF4-FFF2-40B4-BE49-F238E27FC236}">
                <a16:creationId xmlns:a16="http://schemas.microsoft.com/office/drawing/2014/main" id="{8180B590-4BFA-4C20-8AC3-A3C28BD5C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0265-A0BE-47A1-94BD-5CC14F66FAE4}" type="slidenum">
              <a:rPr lang="en-IN" smtClean="0"/>
              <a:pPr/>
              <a:t>‹#›</a:t>
            </a:fld>
            <a:endParaRPr lang="en-IN" dirty="0"/>
          </a:p>
        </p:txBody>
      </p:sp>
    </p:spTree>
    <p:extLst>
      <p:ext uri="{BB962C8B-B14F-4D97-AF65-F5344CB8AC3E}">
        <p14:creationId xmlns:p14="http://schemas.microsoft.com/office/powerpoint/2010/main" val="470166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E764CF-DE72-4F49-B545-A4B772FEDFF2}"/>
              </a:ext>
            </a:extLst>
          </p:cNvPr>
          <p:cNvSpPr/>
          <p:nvPr/>
        </p:nvSpPr>
        <p:spPr>
          <a:xfrm>
            <a:off x="1" y="-1437"/>
            <a:ext cx="12192000" cy="6370975"/>
          </a:xfrm>
          <a:prstGeom prst="rect">
            <a:avLst/>
          </a:prstGeom>
        </p:spPr>
        <p:txBody>
          <a:bodyPr wrap="square">
            <a:spAutoFit/>
          </a:bodyPr>
          <a:lstStyle/>
          <a:p>
            <a:pPr algn="ctr"/>
            <a:r>
              <a:rPr lang="en-IN" sz="5000" b="1" dirty="0">
                <a:latin typeface="Angsana New" panose="02020603050405020304" pitchFamily="18" charset="-34"/>
                <a:cs typeface="Angsana New" panose="02020603050405020304" pitchFamily="18" charset="-34"/>
              </a:rPr>
              <a:t> KGiSL INSTITUTE OF TECHNOLOGY</a:t>
            </a:r>
          </a:p>
          <a:p>
            <a:pPr algn="ctr"/>
            <a:r>
              <a:rPr lang="en-IN" sz="3600" b="1" dirty="0">
                <a:latin typeface="Angsana New" panose="02020603050405020304" pitchFamily="18" charset="-34"/>
                <a:cs typeface="Angsana New" panose="02020603050405020304" pitchFamily="18" charset="-34"/>
              </a:rPr>
              <a:t>COIMBATORE</a:t>
            </a:r>
          </a:p>
          <a:p>
            <a:pPr algn="ctr"/>
            <a:r>
              <a:rPr lang="en-US" sz="3000" b="1" dirty="0">
                <a:solidFill>
                  <a:schemeClr val="accent1">
                    <a:lumMod val="50000"/>
                  </a:schemeClr>
                </a:solidFill>
                <a:latin typeface="Algerian" panose="04020705040A02060702" pitchFamily="82" charset="0"/>
              </a:rPr>
              <a:t>DEPARTMENT OF computer science &amp; engineering</a:t>
            </a:r>
          </a:p>
          <a:p>
            <a:pPr algn="ctr"/>
            <a:r>
              <a:rPr lang="en-US" sz="3000" b="1" dirty="0">
                <a:solidFill>
                  <a:schemeClr val="accent1">
                    <a:lumMod val="50000"/>
                  </a:schemeClr>
                </a:solidFill>
                <a:latin typeface="Algerian" panose="04020705040A02060702" pitchFamily="82" charset="0"/>
              </a:rPr>
              <a:t>Project phase review # 00</a:t>
            </a:r>
          </a:p>
          <a:p>
            <a:pPr algn="ctr"/>
            <a:r>
              <a:rPr lang="en-IN" sz="5000" b="1" dirty="0">
                <a:latin typeface="Angsana New" panose="02020603050405020304" pitchFamily="18" charset="-34"/>
                <a:cs typeface="Angsana New" panose="02020603050405020304" pitchFamily="18" charset="-34"/>
              </a:rPr>
              <a:t>CRUOR COLLECTION SYSTEM</a:t>
            </a:r>
          </a:p>
          <a:p>
            <a:r>
              <a:rPr lang="en-IN" sz="3000" b="1" dirty="0">
                <a:latin typeface="Angsana New" panose="02020603050405020304" pitchFamily="18" charset="-34"/>
                <a:cs typeface="Angsana New" panose="02020603050405020304" pitchFamily="18" charset="-34"/>
              </a:rPr>
              <a:t> TEAM MEMBERS:</a:t>
            </a:r>
          </a:p>
          <a:p>
            <a:r>
              <a:rPr lang="en-IN" sz="4000" b="1" dirty="0">
                <a:latin typeface="Angsana New" panose="02020603050405020304" pitchFamily="18" charset="-34"/>
                <a:cs typeface="Angsana New" panose="02020603050405020304" pitchFamily="18" charset="-34"/>
              </a:rPr>
              <a:t>			</a:t>
            </a:r>
            <a:r>
              <a:rPr lang="en-IN" sz="2800" b="1" dirty="0">
                <a:latin typeface="Angsana New" panose="02020603050405020304" pitchFamily="18" charset="-34"/>
                <a:cs typeface="Angsana New" panose="02020603050405020304" pitchFamily="18" charset="-34"/>
              </a:rPr>
              <a:t>711719104063	Pooja B</a:t>
            </a:r>
          </a:p>
          <a:p>
            <a:r>
              <a:rPr lang="en-IN" sz="2800" b="1" dirty="0">
                <a:latin typeface="Angsana New" panose="02020603050405020304" pitchFamily="18" charset="-34"/>
                <a:cs typeface="Angsana New" panose="02020603050405020304" pitchFamily="18" charset="-34"/>
              </a:rPr>
              <a:t>		               711719104083	Sasi Keerthana R</a:t>
            </a:r>
          </a:p>
          <a:p>
            <a:r>
              <a:rPr lang="en-IN" sz="2800" b="1" dirty="0">
                <a:latin typeface="Angsana New" panose="02020603050405020304" pitchFamily="18" charset="-34"/>
                <a:cs typeface="Angsana New" panose="02020603050405020304" pitchFamily="18" charset="-34"/>
              </a:rPr>
              <a:t>			711719104084	Sasi Kumar P</a:t>
            </a:r>
          </a:p>
          <a:p>
            <a:r>
              <a:rPr lang="en-IN" sz="2800" b="1" dirty="0">
                <a:latin typeface="Angsana New" panose="02020603050405020304" pitchFamily="18" charset="-34"/>
                <a:cs typeface="Angsana New" panose="02020603050405020304" pitchFamily="18" charset="-34"/>
              </a:rPr>
              <a:t>			711719104101	Tharini M</a:t>
            </a:r>
          </a:p>
          <a:p>
            <a:r>
              <a:rPr lang="en-IN" sz="3000" b="1" dirty="0">
                <a:latin typeface="Angsana New" panose="02020603050405020304" pitchFamily="18" charset="-34"/>
                <a:cs typeface="Angsana New" panose="02020603050405020304" pitchFamily="18" charset="-34"/>
              </a:rPr>
              <a:t> Under the guidance of :</a:t>
            </a:r>
          </a:p>
          <a:p>
            <a:r>
              <a:rPr lang="en-IN" sz="3000" b="1" dirty="0">
                <a:latin typeface="Angsana New" panose="02020603050405020304" pitchFamily="18" charset="-34"/>
                <a:cs typeface="Angsana New" panose="02020603050405020304" pitchFamily="18" charset="-34"/>
              </a:rPr>
              <a:t>                                       </a:t>
            </a:r>
            <a:r>
              <a:rPr lang="en-IN" sz="2800" b="1" dirty="0">
                <a:latin typeface="Angsana New" panose="02020603050405020304" pitchFamily="18" charset="-34"/>
                <a:cs typeface="Angsana New" panose="02020603050405020304" pitchFamily="18" charset="-34"/>
              </a:rPr>
              <a:t>Ms Ramya S R, Asst Prof</a:t>
            </a:r>
            <a:endParaRPr lang="en-IN" sz="2800" b="1" dirty="0">
              <a:latin typeface="Algerian" panose="04020705040A02060702" pitchFamily="82"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021079"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a:extLst>
              <a:ext uri="{FF2B5EF4-FFF2-40B4-BE49-F238E27FC236}">
                <a16:creationId xmlns:a16="http://schemas.microsoft.com/office/drawing/2014/main" id="{AF08ADB5-13AB-F0BC-268B-3AC2CE094FFD}"/>
              </a:ext>
            </a:extLst>
          </p:cNvPr>
          <p:cNvSpPr txBox="1"/>
          <p:nvPr/>
        </p:nvSpPr>
        <p:spPr>
          <a:xfrm>
            <a:off x="2789582" y="6273225"/>
            <a:ext cx="6135756" cy="584775"/>
          </a:xfrm>
          <a:prstGeom prst="rect">
            <a:avLst/>
          </a:prstGeom>
          <a:noFill/>
        </p:spPr>
        <p:txBody>
          <a:bodyPr wrap="square">
            <a:spAutoFit/>
          </a:bodyPr>
          <a:lstStyle/>
          <a:p>
            <a:pPr algn="ctr"/>
            <a:r>
              <a:rPr lang="en-US" sz="1600" dirty="0">
                <a:solidFill>
                  <a:schemeClr val="tx1">
                    <a:lumMod val="50000"/>
                    <a:lumOff val="50000"/>
                  </a:schemeClr>
                </a:solidFill>
              </a:rPr>
              <a:t>PROJECT PHASE -I  ZEROTH REVIEW                                                                                       Department of CSE, KGiSL Institute of Technology, Coimbatore </a:t>
            </a:r>
            <a:endParaRPr lang="en-IN" sz="1600" dirty="0">
              <a:solidFill>
                <a:schemeClr val="tx1">
                  <a:lumMod val="50000"/>
                  <a:lumOff val="50000"/>
                </a:schemeClr>
              </a:solidFill>
            </a:endParaRPr>
          </a:p>
        </p:txBody>
      </p:sp>
      <p:sp>
        <p:nvSpPr>
          <p:cNvPr id="7" name="Slide Number Placeholder 5">
            <a:extLst>
              <a:ext uri="{FF2B5EF4-FFF2-40B4-BE49-F238E27FC236}">
                <a16:creationId xmlns:a16="http://schemas.microsoft.com/office/drawing/2014/main" id="{F8252AFE-258F-C665-7EC0-3502D1FD4EE7}"/>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a:t>
            </a:fld>
            <a:endParaRPr lang="en-IN" dirty="0"/>
          </a:p>
        </p:txBody>
      </p:sp>
      <p:sp>
        <p:nvSpPr>
          <p:cNvPr id="8" name="TextBox 7">
            <a:extLst>
              <a:ext uri="{FF2B5EF4-FFF2-40B4-BE49-F238E27FC236}">
                <a16:creationId xmlns:a16="http://schemas.microsoft.com/office/drawing/2014/main" id="{49BFD90B-2E64-44CB-E8D3-C2532BB3594D}"/>
              </a:ext>
            </a:extLst>
          </p:cNvPr>
          <p:cNvSpPr txBox="1"/>
          <p:nvPr/>
        </p:nvSpPr>
        <p:spPr>
          <a:xfrm>
            <a:off x="169985" y="6488667"/>
            <a:ext cx="6135756" cy="338554"/>
          </a:xfrm>
          <a:prstGeom prst="rect">
            <a:avLst/>
          </a:prstGeom>
          <a:noFill/>
        </p:spPr>
        <p:txBody>
          <a:bodyPr wrap="square">
            <a:spAutoFit/>
          </a:bodyPr>
          <a:lstStyle/>
          <a:p>
            <a:r>
              <a:rPr lang="en-IN" sz="1600" dirty="0">
                <a:solidFill>
                  <a:schemeClr val="tx1">
                    <a:lumMod val="50000"/>
                    <a:lumOff val="50000"/>
                  </a:schemeClr>
                </a:solidFill>
              </a:rPr>
              <a:t>23-03-2022</a:t>
            </a:r>
            <a:endParaRPr lang="en-US" sz="1600" dirty="0">
              <a:solidFill>
                <a:schemeClr val="tx1">
                  <a:lumMod val="50000"/>
                  <a:lumOff val="50000"/>
                </a:schemeClr>
              </a:solidFill>
            </a:endParaRPr>
          </a:p>
        </p:txBody>
      </p:sp>
    </p:spTree>
    <p:extLst>
      <p:ext uri="{BB962C8B-B14F-4D97-AF65-F5344CB8AC3E}">
        <p14:creationId xmlns:p14="http://schemas.microsoft.com/office/powerpoint/2010/main" val="1013959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485336" y="203346"/>
            <a:ext cx="10515600" cy="844697"/>
          </a:xfrm>
        </p:spPr>
        <p:txBody>
          <a:bodyPr/>
          <a:lstStyle/>
          <a:p>
            <a:r>
              <a:rPr lang="en-US" dirty="0">
                <a:latin typeface="Algerian" panose="04020705040A02060702" pitchFamily="82" charset="0"/>
              </a:rPr>
              <a:t>TIMELINE</a:t>
            </a: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IN" sz="1600" dirty="0"/>
              <a:t>23-03-2022</a:t>
            </a:r>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KGiSL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10</a:t>
            </a:fld>
            <a:endParaRPr lang="en-IN" dirty="0"/>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a:extLst>
              <a:ext uri="{FF2B5EF4-FFF2-40B4-BE49-F238E27FC236}">
                <a16:creationId xmlns:a16="http://schemas.microsoft.com/office/drawing/2014/main" id="{D9420E8E-7E6B-E2CB-70ED-938360ABCCC1}"/>
              </a:ext>
            </a:extLst>
          </p:cNvPr>
          <p:cNvPicPr>
            <a:picLocks noGrp="1" noChangeAspect="1" noChangeArrowheads="1"/>
          </p:cNvPicPr>
          <p:nvPr/>
        </p:nvPicPr>
        <p:blipFill>
          <a:blip r:embed="rId3"/>
          <a:srcRect/>
          <a:stretch>
            <a:fillRect/>
          </a:stretch>
        </p:blipFill>
        <p:spPr bwMode="auto">
          <a:xfrm>
            <a:off x="1285461" y="765403"/>
            <a:ext cx="9146319" cy="5327193"/>
          </a:xfrm>
          <a:prstGeom prst="rect">
            <a:avLst/>
          </a:prstGeom>
          <a:noFill/>
          <a:ln w="9525">
            <a:noFill/>
            <a:miter lim="800000"/>
            <a:headEnd/>
            <a:tailEnd/>
          </a:ln>
          <a:effectLst/>
        </p:spPr>
      </p:pic>
    </p:spTree>
    <p:extLst>
      <p:ext uri="{BB962C8B-B14F-4D97-AF65-F5344CB8AC3E}">
        <p14:creationId xmlns:p14="http://schemas.microsoft.com/office/powerpoint/2010/main" val="1915923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838200" y="2784346"/>
            <a:ext cx="10515600" cy="1289307"/>
          </a:xfrm>
        </p:spPr>
        <p:txBody>
          <a:bodyPr>
            <a:normAutofit fontScale="90000"/>
          </a:bodyPr>
          <a:lstStyle/>
          <a:p>
            <a:pPr algn="ctr"/>
            <a:r>
              <a:rPr lang="en-US" sz="7800" dirty="0">
                <a:latin typeface="Algerian" panose="04020705040A02060702" pitchFamily="82" charset="0"/>
              </a:rPr>
              <a:t>THANK YOU</a:t>
            </a:r>
            <a:br>
              <a:rPr lang="en-US" sz="6000" dirty="0">
                <a:latin typeface="Algerian" panose="04020705040A02060702" pitchFamily="82" charset="0"/>
              </a:rPr>
            </a:br>
            <a:endParaRPr lang="en-IN" sz="6000"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0969"/>
            <a:ext cx="1328224" cy="365125"/>
          </a:xfrm>
        </p:spPr>
        <p:txBody>
          <a:bodyPr/>
          <a:lstStyle/>
          <a:p>
            <a:r>
              <a:rPr lang="en-IN" sz="1600" dirty="0"/>
              <a:t>23-03-2022</a:t>
            </a:r>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KGiSL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11</a:t>
            </a:fld>
            <a:endParaRPr lang="en-IN" dirty="0"/>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3772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agenda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r>
              <a:rPr lang="en-IN" dirty="0">
                <a:latin typeface="Century Schoolbook" panose="02040604050505020304" pitchFamily="18" charset="0"/>
              </a:rPr>
              <a:t>Objective of the project work</a:t>
            </a:r>
          </a:p>
          <a:p>
            <a:pPr marL="534988" indent="-450850">
              <a:buFont typeface="Wingdings" panose="05000000000000000000" pitchFamily="2" charset="2"/>
              <a:buChar char="Ø"/>
            </a:pPr>
            <a:r>
              <a:rPr lang="en-IN" dirty="0">
                <a:latin typeface="Century Schoolbook" panose="02040604050505020304" pitchFamily="18" charset="0"/>
              </a:rPr>
              <a:t>Existing System </a:t>
            </a:r>
          </a:p>
          <a:p>
            <a:pPr marL="534988" indent="-450850">
              <a:buFont typeface="Wingdings" panose="05000000000000000000" pitchFamily="2" charset="2"/>
              <a:buChar char="Ø"/>
            </a:pPr>
            <a:r>
              <a:rPr lang="en-IN" dirty="0">
                <a:latin typeface="Century Schoolbook" panose="02040604050505020304" pitchFamily="18" charset="0"/>
              </a:rPr>
              <a:t>Proposed System</a:t>
            </a:r>
          </a:p>
          <a:p>
            <a:pPr marL="534988" indent="-450850">
              <a:buFont typeface="Wingdings" panose="05000000000000000000" pitchFamily="2" charset="2"/>
              <a:buChar char="Ø"/>
            </a:pPr>
            <a:r>
              <a:rPr lang="en-IN" dirty="0">
                <a:latin typeface="Century Schoolbook" panose="02040604050505020304" pitchFamily="18" charset="0"/>
              </a:rPr>
              <a:t>Expected Outcome</a:t>
            </a:r>
          </a:p>
          <a:p>
            <a:pPr marL="534988" indent="-450850">
              <a:buFont typeface="Wingdings" panose="05000000000000000000" pitchFamily="2" charset="2"/>
              <a:buChar char="Ø"/>
            </a:pPr>
            <a:r>
              <a:rPr lang="en-IN" dirty="0">
                <a:latin typeface="Century Schoolbook" panose="02040604050505020304" pitchFamily="18" charset="0"/>
              </a:rPr>
              <a:t>References</a:t>
            </a:r>
          </a:p>
          <a:p>
            <a:pPr marL="534988" indent="-450850">
              <a:buFont typeface="Wingdings" panose="05000000000000000000" pitchFamily="2" charset="2"/>
              <a:buChar char="Ø"/>
            </a:pPr>
            <a:r>
              <a:rPr lang="en-IN" dirty="0">
                <a:latin typeface="Century Schoolbook" panose="02040604050505020304" pitchFamily="18" charset="0"/>
              </a:rPr>
              <a:t>Timeline </a:t>
            </a: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0969"/>
            <a:ext cx="1328224" cy="365125"/>
          </a:xfrm>
        </p:spPr>
        <p:txBody>
          <a:bodyPr/>
          <a:lstStyle/>
          <a:p>
            <a:r>
              <a:rPr lang="en-IN" sz="1600" dirty="0"/>
              <a:t>23-03-2022</a:t>
            </a:r>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KGiSL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2</a:t>
            </a:fld>
            <a:endParaRPr lang="en-IN"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620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 abstract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chor="t">
            <a:normAutofit/>
          </a:bodyPr>
          <a:lstStyle/>
          <a:p>
            <a:pPr marL="84138" indent="0" algn="just">
              <a:lnSpc>
                <a:spcPct val="100000"/>
              </a:lnSpc>
              <a:buNone/>
            </a:pPr>
            <a:r>
              <a:rPr lang="en-US" dirty="0">
                <a:latin typeface="Century Schoolbook" panose="02040604050505020304" pitchFamily="18" charset="0"/>
              </a:rPr>
              <a:t>            </a:t>
            </a:r>
            <a:r>
              <a:rPr lang="en-IN" dirty="0">
                <a:latin typeface="Century Schoolbook" panose="02040604050505020304" pitchFamily="18" charset="0"/>
              </a:rPr>
              <a:t>To develop a web based system for blood banks to manage information about the donors and blood stock. The hospital can send message alert to all the people who are all near to the hospital around 1km.The hospital can check availability of required blood from volunteers and send the message alert to all the donors.</a:t>
            </a:r>
            <a:endParaRPr lang="en-US" dirty="0">
              <a:latin typeface="Century Schoolbook" panose="02040604050505020304" pitchFamily="18" charset="0"/>
            </a:endParaRPr>
          </a:p>
          <a:p>
            <a:pPr marL="84138" indent="0" algn="just">
              <a:lnSpc>
                <a:spcPct val="100000"/>
              </a:lnSpc>
              <a:buNone/>
            </a:pPr>
            <a:endParaRPr lang="en-IN" dirty="0">
              <a:latin typeface="Century Schoolbook" panose="02040604050505020304"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0969"/>
            <a:ext cx="1328224" cy="365125"/>
          </a:xfrm>
        </p:spPr>
        <p:txBody>
          <a:bodyPr/>
          <a:lstStyle/>
          <a:p>
            <a:r>
              <a:rPr lang="en-IN" sz="1600" dirty="0"/>
              <a:t>23-03-2022</a:t>
            </a:r>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KGiSL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3</a:t>
            </a:fld>
            <a:endParaRPr lang="en-IN"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9865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EXISTING SYSTEM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463827"/>
            <a:ext cx="10515600" cy="5740026"/>
          </a:xfrm>
        </p:spPr>
        <p:txBody>
          <a:bodyPr>
            <a:normAutofit/>
          </a:bodyPr>
          <a:lstStyle/>
          <a:p>
            <a:pPr marL="84138" indent="0" algn="just">
              <a:lnSpc>
                <a:spcPct val="110000"/>
              </a:lnSpc>
              <a:buNone/>
            </a:pPr>
            <a:endParaRPr lang="en-US" dirty="0">
              <a:latin typeface="Century Schoolbook" panose="02040604050505020304" pitchFamily="18" charset="0"/>
            </a:endParaRPr>
          </a:p>
          <a:p>
            <a:pPr marL="534988" indent="-450850" algn="just">
              <a:lnSpc>
                <a:spcPct val="110000"/>
              </a:lnSpc>
              <a:buFont typeface="Wingdings" panose="05000000000000000000" pitchFamily="2" charset="2"/>
              <a:buChar char="Ø"/>
            </a:pPr>
            <a:r>
              <a:rPr lang="en-IN" dirty="0">
                <a:latin typeface="Century Schoolbook" panose="02040604050505020304" pitchFamily="18" charset="0"/>
              </a:rPr>
              <a:t>There is no software to keep any records in blood bank.It becomes difficult to provide any record for emergency.</a:t>
            </a:r>
          </a:p>
          <a:p>
            <a:pPr marL="534988" indent="-450850" algn="just">
              <a:lnSpc>
                <a:spcPct val="110000"/>
              </a:lnSpc>
              <a:buFont typeface="Wingdings" panose="05000000000000000000" pitchFamily="2" charset="2"/>
              <a:buChar char="Ø"/>
            </a:pPr>
            <a:r>
              <a:rPr lang="en-IN" dirty="0">
                <a:latin typeface="Century Schoolbook" panose="02040604050505020304" pitchFamily="18" charset="0"/>
              </a:rPr>
              <a:t>Manually to keep the accounts is also tedious,risky job to maintain those accounts in ledgers for a period is difficult.</a:t>
            </a:r>
          </a:p>
          <a:p>
            <a:pPr marL="84138" indent="0" algn="just">
              <a:lnSpc>
                <a:spcPct val="110000"/>
              </a:lnSpc>
              <a:buNone/>
            </a:pPr>
            <a:r>
              <a:rPr lang="en-IN" sz="4400" dirty="0">
                <a:latin typeface="Algerian" panose="04020705040A02060702" pitchFamily="82" charset="0"/>
                <a:ea typeface="Cambria" panose="02040503050406030204" pitchFamily="18" charset="0"/>
              </a:rPr>
              <a:t>DEMERITS </a:t>
            </a:r>
          </a:p>
          <a:p>
            <a:pPr marL="541338" indent="-457200" algn="just">
              <a:lnSpc>
                <a:spcPct val="110000"/>
              </a:lnSpc>
              <a:buFont typeface="Wingdings" pitchFamily="2" charset="2"/>
              <a:buChar char="Ø"/>
            </a:pPr>
            <a:r>
              <a:rPr lang="en-IN" dirty="0">
                <a:latin typeface="Century Schoolbook" pitchFamily="18" charset="0"/>
              </a:rPr>
              <a:t>Improper management of blood leads to wastages of the available blood bank.</a:t>
            </a:r>
          </a:p>
          <a:p>
            <a:pPr marL="541338" indent="-457200" algn="just">
              <a:lnSpc>
                <a:spcPct val="110000"/>
              </a:lnSpc>
              <a:buFont typeface="Wingdings" pitchFamily="2" charset="2"/>
              <a:buChar char="Ø"/>
            </a:pPr>
            <a:r>
              <a:rPr lang="en-US" dirty="0">
                <a:latin typeface="Century Schoolbook" pitchFamily="18" charset="0"/>
              </a:rPr>
              <a:t>Time consuming is high to store and update the data.</a:t>
            </a:r>
            <a:endParaRPr lang="en-IN" dirty="0">
              <a:latin typeface="Century Schoolbook" pitchFamily="18" charset="0"/>
            </a:endParaRPr>
          </a:p>
          <a:p>
            <a:pPr marL="84138" indent="0" algn="just">
              <a:lnSpc>
                <a:spcPct val="110000"/>
              </a:lnSpc>
              <a:buNone/>
            </a:pPr>
            <a:endParaRPr lang="en-IN" dirty="0">
              <a:latin typeface="Cambria" pitchFamily="18" charset="0"/>
            </a:endParaRPr>
          </a:p>
          <a:p>
            <a:pPr marL="84138" indent="0" algn="just">
              <a:lnSpc>
                <a:spcPct val="110000"/>
              </a:lnSpc>
              <a:buNone/>
            </a:pPr>
            <a:endParaRPr lang="en-IN" sz="2400" dirty="0">
              <a:latin typeface="Century Schoolbook" panose="02040604050505020304" pitchFamily="18" charset="0"/>
            </a:endParaRPr>
          </a:p>
          <a:p>
            <a:pPr marL="0" indent="0" algn="just">
              <a:lnSpc>
                <a:spcPct val="110000"/>
              </a:lnSpc>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IN" sz="1600" dirty="0"/>
              <a:t>23-03-2022</a:t>
            </a:r>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KGiSL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4</a:t>
            </a:fld>
            <a:endParaRPr lang="en-IN"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83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PROPOSED SYSTEM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r>
              <a:rPr lang="en-IN" dirty="0">
                <a:latin typeface="Cambria" pitchFamily="18" charset="0"/>
              </a:rPr>
              <a:t>This system overcomes the drawback of the present system.</a:t>
            </a:r>
            <a:endParaRPr lang="en-US" dirty="0">
              <a:latin typeface="Cambria" pitchFamily="18" charset="0"/>
            </a:endParaRPr>
          </a:p>
          <a:p>
            <a:pPr marL="534988" indent="-450850">
              <a:buFont typeface="Wingdings" panose="05000000000000000000" pitchFamily="2" charset="2"/>
              <a:buChar char="Ø"/>
            </a:pPr>
            <a:r>
              <a:rPr lang="en-IN" dirty="0">
                <a:latin typeface="Century Schoolbook" panose="02040604050505020304" pitchFamily="18" charset="0"/>
              </a:rPr>
              <a:t>The donor can get can get text message, donor who ready to donate contact hospital.</a:t>
            </a: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IN" sz="1600" dirty="0"/>
              <a:t>23-03-2022</a:t>
            </a:r>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KGiSL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5</a:t>
            </a:fld>
            <a:endParaRPr lang="en-IN"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3" name="Table 12"/>
          <p:cNvGraphicFramePr>
            <a:graphicFrameLocks noGrp="1"/>
          </p:cNvGraphicFramePr>
          <p:nvPr>
            <p:extLst>
              <p:ext uri="{D42A27DB-BD31-4B8C-83A1-F6EECF244321}">
                <p14:modId xmlns:p14="http://schemas.microsoft.com/office/powerpoint/2010/main" val="3932311161"/>
              </p:ext>
            </p:extLst>
          </p:nvPr>
        </p:nvGraphicFramePr>
        <p:xfrm>
          <a:off x="2026920" y="2438401"/>
          <a:ext cx="7132320" cy="1539239"/>
        </p:xfrm>
        <a:graphic>
          <a:graphicData uri="http://schemas.openxmlformats.org/drawingml/2006/table">
            <a:tbl>
              <a:tblPr firstRow="1" bandRow="1">
                <a:tableStyleId>{5C22544A-7EE6-4342-B048-85BDC9FD1C3A}</a:tableStyleId>
              </a:tblPr>
              <a:tblGrid>
                <a:gridCol w="3413760">
                  <a:extLst>
                    <a:ext uri="{9D8B030D-6E8A-4147-A177-3AD203B41FA5}">
                      <a16:colId xmlns:a16="http://schemas.microsoft.com/office/drawing/2014/main" val="20000"/>
                    </a:ext>
                  </a:extLst>
                </a:gridCol>
                <a:gridCol w="3718560">
                  <a:extLst>
                    <a:ext uri="{9D8B030D-6E8A-4147-A177-3AD203B41FA5}">
                      <a16:colId xmlns:a16="http://schemas.microsoft.com/office/drawing/2014/main" val="20001"/>
                    </a:ext>
                  </a:extLst>
                </a:gridCol>
              </a:tblGrid>
              <a:tr h="30668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441959">
                <a:tc>
                  <a:txBody>
                    <a:bodyPr/>
                    <a:lstStyle/>
                    <a:p>
                      <a:r>
                        <a:rPr lang="en-IN" dirty="0"/>
                        <a:t>Front</a:t>
                      </a:r>
                      <a:r>
                        <a:rPr lang="en-IN" baseline="0" dirty="0"/>
                        <a:t> E</a:t>
                      </a:r>
                      <a:r>
                        <a:rPr lang="en-IN" dirty="0"/>
                        <a:t>nd</a:t>
                      </a:r>
                      <a:endParaRPr lang="en-US" dirty="0"/>
                    </a:p>
                  </a:txBody>
                  <a:tcPr/>
                </a:tc>
                <a:tc>
                  <a:txBody>
                    <a:bodyPr/>
                    <a:lstStyle/>
                    <a:p>
                      <a:r>
                        <a:rPr lang="en-IN" dirty="0"/>
                        <a:t>HTML,CSS,JAVASCRIPT</a:t>
                      </a:r>
                      <a:endParaRPr lang="en-US" dirty="0"/>
                    </a:p>
                  </a:txBody>
                  <a:tcPr/>
                </a:tc>
                <a:extLst>
                  <a:ext uri="{0D108BD9-81ED-4DB2-BD59-A6C34878D82A}">
                    <a16:rowId xmlns:a16="http://schemas.microsoft.com/office/drawing/2014/main" val="10001"/>
                  </a:ext>
                </a:extLst>
              </a:tr>
              <a:tr h="306680">
                <a:tc>
                  <a:txBody>
                    <a:bodyPr/>
                    <a:lstStyle/>
                    <a:p>
                      <a:r>
                        <a:rPr lang="en-IN" dirty="0"/>
                        <a:t>Back</a:t>
                      </a:r>
                      <a:r>
                        <a:rPr lang="en-IN" baseline="0" dirty="0"/>
                        <a:t> End</a:t>
                      </a:r>
                      <a:endParaRPr lang="en-US" dirty="0"/>
                    </a:p>
                  </a:txBody>
                  <a:tcPr/>
                </a:tc>
                <a:tc>
                  <a:txBody>
                    <a:bodyPr/>
                    <a:lstStyle/>
                    <a:p>
                      <a:r>
                        <a:rPr lang="en-IN" dirty="0"/>
                        <a:t>Python</a:t>
                      </a:r>
                      <a:endParaRPr lang="en-US" dirty="0"/>
                    </a:p>
                  </a:txBody>
                  <a:tcPr/>
                </a:tc>
                <a:extLst>
                  <a:ext uri="{0D108BD9-81ED-4DB2-BD59-A6C34878D82A}">
                    <a16:rowId xmlns:a16="http://schemas.microsoft.com/office/drawing/2014/main" val="10002"/>
                  </a:ext>
                </a:extLst>
              </a:tr>
              <a:tr h="306680">
                <a:tc>
                  <a:txBody>
                    <a:bodyPr/>
                    <a:lstStyle/>
                    <a:p>
                      <a:r>
                        <a:rPr lang="en-IN" dirty="0"/>
                        <a:t>Database</a:t>
                      </a:r>
                      <a:endParaRPr lang="en-US" dirty="0"/>
                    </a:p>
                  </a:txBody>
                  <a:tcPr/>
                </a:tc>
                <a:tc>
                  <a:txBody>
                    <a:bodyPr/>
                    <a:lstStyle/>
                    <a:p>
                      <a:r>
                        <a:rPr lang="en-IN" dirty="0"/>
                        <a:t>MySQL</a:t>
                      </a:r>
                      <a:endParaRPr lang="en-US" dirty="0"/>
                    </a:p>
                  </a:txBody>
                  <a:tcPr/>
                </a:tc>
                <a:extLst>
                  <a:ext uri="{0D108BD9-81ED-4DB2-BD59-A6C34878D82A}">
                    <a16:rowId xmlns:a16="http://schemas.microsoft.com/office/drawing/2014/main" val="10003"/>
                  </a:ext>
                </a:extLst>
              </a:tr>
            </a:tbl>
          </a:graphicData>
        </a:graphic>
      </p:graphicFrame>
      <p:sp>
        <p:nvSpPr>
          <p:cNvPr id="7" name="Rectangle 6"/>
          <p:cNvSpPr/>
          <p:nvPr/>
        </p:nvSpPr>
        <p:spPr>
          <a:xfrm>
            <a:off x="411683" y="3905166"/>
            <a:ext cx="11053485" cy="3108543"/>
          </a:xfrm>
          <a:prstGeom prst="rect">
            <a:avLst/>
          </a:prstGeom>
        </p:spPr>
        <p:txBody>
          <a:bodyPr wrap="square">
            <a:spAutoFit/>
          </a:bodyPr>
          <a:lstStyle/>
          <a:p>
            <a:r>
              <a:rPr lang="en-US" sz="4400" dirty="0">
                <a:latin typeface="Algerian" panose="04020705040A02060702" pitchFamily="82" charset="0"/>
              </a:rPr>
              <a:t>MERITS</a:t>
            </a:r>
          </a:p>
          <a:p>
            <a:pPr marL="179388" algn="just"/>
            <a:r>
              <a:rPr lang="en-US" sz="2800" dirty="0">
                <a:latin typeface="Century Schoolbook" pitchFamily="18" charset="0"/>
              </a:rPr>
              <a:t>          It </a:t>
            </a:r>
            <a:r>
              <a:rPr lang="en-US" sz="2800" dirty="0">
                <a:solidFill>
                  <a:srgbClr val="000000"/>
                </a:solidFill>
                <a:effectLst/>
                <a:latin typeface="Century Schoolbook" panose="02040604050505020304" pitchFamily="18" charset="0"/>
              </a:rPr>
              <a:t>saves time as he can search donors online without going </a:t>
            </a:r>
            <a:endParaRPr lang="en-US" sz="2800" dirty="0">
              <a:latin typeface="Century Schoolbook" panose="02040604050505020304" pitchFamily="18" charset="0"/>
            </a:endParaRPr>
          </a:p>
          <a:p>
            <a:pPr marL="179388" algn="just"/>
            <a:r>
              <a:rPr lang="en-US" sz="2800" dirty="0">
                <a:solidFill>
                  <a:srgbClr val="000000"/>
                </a:solidFill>
                <a:effectLst/>
                <a:latin typeface="Century Schoolbook" panose="02040604050505020304" pitchFamily="18" charset="0"/>
              </a:rPr>
              <a:t>anywhere and work is reduced very much which prevails in the present system.</a:t>
            </a:r>
            <a:endParaRPr lang="en-US" sz="2800" dirty="0">
              <a:latin typeface="Century Schoolbook" panose="02040604050505020304" pitchFamily="18" charset="0"/>
            </a:endParaRPr>
          </a:p>
          <a:p>
            <a:endParaRPr lang="en-US" sz="2400" dirty="0">
              <a:latin typeface="Century Schoolbook" panose="02040604050505020304" pitchFamily="18" charset="0"/>
            </a:endParaRPr>
          </a:p>
          <a:p>
            <a:endParaRPr lang="en-IN" sz="4400" dirty="0"/>
          </a:p>
        </p:txBody>
      </p:sp>
    </p:spTree>
    <p:extLst>
      <p:ext uri="{BB962C8B-B14F-4D97-AF65-F5344CB8AC3E}">
        <p14:creationId xmlns:p14="http://schemas.microsoft.com/office/powerpoint/2010/main" val="2769145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IN" dirty="0">
                <a:latin typeface="Algerian" panose="04020705040A02060702" pitchFamily="82" charset="0"/>
              </a:rPr>
              <a:t>ARCHITECTURAL DIAGRAM</a:t>
            </a: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456028" y="6203315"/>
            <a:ext cx="1328224" cy="365125"/>
          </a:xfrm>
        </p:spPr>
        <p:txBody>
          <a:bodyPr/>
          <a:lstStyle/>
          <a:p>
            <a:r>
              <a:rPr lang="en-IN" sz="1600" dirty="0"/>
              <a:t>23-03-2022</a:t>
            </a:r>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KGiSL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6</a:t>
            </a:fld>
            <a:endParaRPr lang="en-IN"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79015" y="111906"/>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2">
            <a:extLst>
              <a:ext uri="{FF2B5EF4-FFF2-40B4-BE49-F238E27FC236}">
                <a16:creationId xmlns:a16="http://schemas.microsoft.com/office/drawing/2014/main" id="{FCFC8564-13CD-6D1D-DF1A-F12BBCC7B91C}"/>
              </a:ext>
            </a:extLst>
          </p:cNvPr>
          <p:cNvPicPr>
            <a:picLocks noChangeAspect="1"/>
          </p:cNvPicPr>
          <p:nvPr/>
        </p:nvPicPr>
        <p:blipFill>
          <a:blip r:embed="rId3"/>
          <a:stretch>
            <a:fillRect/>
          </a:stretch>
        </p:blipFill>
        <p:spPr>
          <a:xfrm>
            <a:off x="2712720" y="1417983"/>
            <a:ext cx="7129993" cy="4191675"/>
          </a:xfrm>
          <a:prstGeom prst="rect">
            <a:avLst/>
          </a:prstGeom>
        </p:spPr>
      </p:pic>
    </p:spTree>
    <p:extLst>
      <p:ext uri="{BB962C8B-B14F-4D97-AF65-F5344CB8AC3E}">
        <p14:creationId xmlns:p14="http://schemas.microsoft.com/office/powerpoint/2010/main" val="266839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EXPECTED OUTCOME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34108" y="1133720"/>
            <a:ext cx="10515600" cy="5247249"/>
          </a:xfrm>
        </p:spPr>
        <p:txBody>
          <a:bodyPr>
            <a:normAutofit/>
          </a:bodyPr>
          <a:lstStyle/>
          <a:p>
            <a:pPr marL="534988" indent="-450850" algn="just">
              <a:buFont typeface="Wingdings" panose="05000000000000000000" pitchFamily="2" charset="2"/>
              <a:buChar char="Ø"/>
            </a:pPr>
            <a:r>
              <a:rPr lang="en-US" dirty="0">
                <a:latin typeface="Century Schoolbook" panose="02040604050505020304" pitchFamily="18" charset="0"/>
              </a:rPr>
              <a:t>To maintain records of blood donors information in the database system.</a:t>
            </a:r>
            <a:endParaRPr lang="en-IN" dirty="0">
              <a:latin typeface="Century Schoolbook" panose="02040604050505020304" pitchFamily="18" charset="0"/>
            </a:endParaRPr>
          </a:p>
          <a:p>
            <a:pPr marL="534988" indent="-450850" algn="just">
              <a:buFont typeface="Wingdings" panose="05000000000000000000" pitchFamily="2" charset="2"/>
              <a:buChar char="Ø"/>
            </a:pPr>
            <a:r>
              <a:rPr lang="en-US" dirty="0">
                <a:latin typeface="Century Schoolbook" panose="02040604050505020304" pitchFamily="18" charset="0"/>
              </a:rPr>
              <a:t>The hospital can send a text message to the donor when the  blood is needed.</a:t>
            </a:r>
            <a:endParaRPr lang="en-IN" dirty="0">
              <a:latin typeface="Century Schoolbook" panose="02040604050505020304" pitchFamily="18" charset="0"/>
            </a:endParaRPr>
          </a:p>
          <a:p>
            <a:pPr marL="534988" indent="-450850" algn="just">
              <a:buFont typeface="Wingdings" panose="05000000000000000000" pitchFamily="2" charset="2"/>
              <a:buChar char="Ø"/>
            </a:pPr>
            <a:r>
              <a:rPr lang="en-IN" dirty="0">
                <a:latin typeface="Century Schoolbook" panose="02040604050505020304" pitchFamily="18" charset="0"/>
              </a:rPr>
              <a:t>After receiving the blood, remaining donors will get the message as “BLOOD RECEIVED”.</a:t>
            </a: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34108" y="6380969"/>
            <a:ext cx="1328224" cy="365125"/>
          </a:xfrm>
        </p:spPr>
        <p:txBody>
          <a:bodyPr/>
          <a:lstStyle/>
          <a:p>
            <a:r>
              <a:rPr lang="en-IN" sz="1600" dirty="0"/>
              <a:t>23-03-2022</a:t>
            </a:r>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KGiSL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7</a:t>
            </a:fld>
            <a:endParaRPr lang="en-IN"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0790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REFERENCE</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1203960"/>
            <a:ext cx="11477555" cy="5145257"/>
          </a:xfrm>
        </p:spPr>
        <p:txBody>
          <a:bodyPr>
            <a:noAutofit/>
          </a:bodyPr>
          <a:lstStyle/>
          <a:p>
            <a:pPr marL="0" indent="0" algn="just">
              <a:buNone/>
            </a:pPr>
            <a:r>
              <a:rPr lang="en-US" dirty="0">
                <a:solidFill>
                  <a:srgbClr val="000000"/>
                </a:solidFill>
                <a:effectLst/>
                <a:latin typeface="Century Schoolbook" panose="02040604050505020304" pitchFamily="18" charset="0"/>
              </a:rPr>
              <a:t>[1] Michael Chau, Eddie Cheng and Chi Wai Chan, Data Analysis for Healthcare: A Case Study in Blood Donation Center Analysis. Proceedings of Sixteenth Americas Conference on Information Systems (AMICS), 2019. </a:t>
            </a:r>
            <a:endParaRPr lang="en-US" dirty="0">
              <a:latin typeface="Century Schoolbook" panose="02040604050505020304" pitchFamily="18" charset="0"/>
            </a:endParaRPr>
          </a:p>
          <a:p>
            <a:pPr marL="0" indent="0" algn="just">
              <a:buNone/>
            </a:pPr>
            <a:r>
              <a:rPr lang="en-US" dirty="0">
                <a:solidFill>
                  <a:srgbClr val="000000"/>
                </a:solidFill>
                <a:effectLst/>
                <a:latin typeface="Century Schoolbook" panose="02040604050505020304" pitchFamily="18" charset="0"/>
              </a:rPr>
              <a:t>[2] Sham Sundaram and T Santhanam, Classification of Blood Donors using Data Mining. Proceedings of the Semantic E-Business and Enterprise Computing, pp, 2019. </a:t>
            </a:r>
            <a:endParaRPr lang="en-US" dirty="0">
              <a:latin typeface="Century Schoolbook" panose="02040604050505020304" pitchFamily="18" charset="0"/>
            </a:endParaRPr>
          </a:p>
          <a:p>
            <a:pPr marL="0" indent="0" algn="just">
              <a:buNone/>
            </a:pPr>
            <a:r>
              <a:rPr lang="en-US" dirty="0">
                <a:solidFill>
                  <a:srgbClr val="000000"/>
                </a:solidFill>
                <a:effectLst/>
                <a:latin typeface="Century Schoolbook" panose="02040604050505020304" pitchFamily="18" charset="0"/>
              </a:rPr>
              <a:t>[3] Li B. N &amp; Dong, M. C. Banking on blood, Computing and Control Engineering (August–September), 22–25, 2020. </a:t>
            </a:r>
            <a:endParaRPr lang="en-US" dirty="0">
              <a:latin typeface="Century Schoolbook" panose="02040604050505020304" pitchFamily="18" charset="0"/>
            </a:endParaRPr>
          </a:p>
          <a:p>
            <a:pPr marL="0" indent="0" algn="just">
              <a:buNone/>
            </a:pPr>
            <a:r>
              <a:rPr lang="en-US" dirty="0">
                <a:solidFill>
                  <a:srgbClr val="000000"/>
                </a:solidFill>
                <a:effectLst/>
                <a:latin typeface="Century Schoolbook" panose="02040604050505020304" pitchFamily="18" charset="0"/>
              </a:rPr>
              <a:t>[4] Glynn S A, Kleinman S H, Schreiber G B </a:t>
            </a:r>
            <a:r>
              <a:rPr lang="en-US" dirty="0" err="1">
                <a:solidFill>
                  <a:srgbClr val="000000"/>
                </a:solidFill>
                <a:effectLst/>
                <a:latin typeface="Century Schoolbook" panose="02040604050505020304" pitchFamily="18" charset="0"/>
              </a:rPr>
              <a:t>Zuck</a:t>
            </a:r>
            <a:r>
              <a:rPr lang="en-US" dirty="0">
                <a:solidFill>
                  <a:srgbClr val="000000"/>
                </a:solidFill>
                <a:effectLst/>
                <a:latin typeface="Century Schoolbook" panose="02040604050505020304" pitchFamily="18" charset="0"/>
              </a:rPr>
              <a:t> T, McCombs S, Bethel J, Motivations to donate blood: demographic comparisons, Transfusion, 2021. </a:t>
            </a:r>
            <a:endParaRPr lang="en-US" dirty="0">
              <a:latin typeface="Century Schoolbook" panose="02040604050505020304" pitchFamily="18" charset="0"/>
            </a:endParaRPr>
          </a:p>
          <a:p>
            <a:pPr marL="0" indent="0" algn="just">
              <a:buNone/>
            </a:pPr>
            <a:endParaRPr lang="en-US" dirty="0">
              <a:latin typeface="Century Schoolbook" panose="02040604050505020304"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IN" sz="1600" dirty="0"/>
              <a:t>23-03-2022</a:t>
            </a:r>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KGiSL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8</a:t>
            </a:fld>
            <a:endParaRPr lang="en-IN" dirty="0"/>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2322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REFERENCE</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1162216"/>
            <a:ext cx="11161540" cy="5145257"/>
          </a:xfrm>
        </p:spPr>
        <p:txBody>
          <a:bodyPr>
            <a:normAutofit/>
          </a:bodyPr>
          <a:lstStyle/>
          <a:p>
            <a:pPr marL="0" indent="0" algn="just">
              <a:buNone/>
            </a:pPr>
            <a:r>
              <a:rPr lang="en-US" dirty="0">
                <a:latin typeface="Century Schoolbook" panose="02040604050505020304" pitchFamily="18" charset="0"/>
              </a:rPr>
              <a:t>[5] </a:t>
            </a:r>
            <a:r>
              <a:rPr lang="en-US" dirty="0">
                <a:solidFill>
                  <a:srgbClr val="000000"/>
                </a:solidFill>
                <a:effectLst/>
                <a:latin typeface="Century Schoolbook" panose="02040604050505020304" pitchFamily="18" charset="0"/>
              </a:rPr>
              <a:t>Pawar R, Thigale P, Walekar G, </a:t>
            </a:r>
            <a:r>
              <a:rPr lang="en-US" dirty="0" err="1">
                <a:solidFill>
                  <a:srgbClr val="000000"/>
                </a:solidFill>
                <a:effectLst/>
                <a:latin typeface="Century Schoolbook" panose="02040604050505020304" pitchFamily="18" charset="0"/>
              </a:rPr>
              <a:t>Thakar</a:t>
            </a:r>
            <a:r>
              <a:rPr lang="en-US" dirty="0">
                <a:solidFill>
                  <a:srgbClr val="000000"/>
                </a:solidFill>
                <a:effectLst/>
                <a:latin typeface="Century Schoolbook" panose="02040604050505020304" pitchFamily="18" charset="0"/>
              </a:rPr>
              <a:t> and D. Joshi, 2019-Optimal Facility for Location Tracking of Blood Bank and Donor. International Research Journal of Engineering and Technology 2020.</a:t>
            </a:r>
          </a:p>
          <a:p>
            <a:pPr marL="0" indent="0" algn="just">
              <a:buNone/>
            </a:pPr>
            <a:r>
              <a:rPr lang="en-US" sz="2800" dirty="0">
                <a:solidFill>
                  <a:srgbClr val="000000"/>
                </a:solidFill>
                <a:effectLst/>
                <a:latin typeface="Century Schoolbook" panose="02040604050505020304" pitchFamily="18" charset="0"/>
              </a:rPr>
              <a:t>[6] Parikh S, P. </a:t>
            </a:r>
            <a:r>
              <a:rPr lang="en-US" sz="2800" dirty="0" err="1">
                <a:solidFill>
                  <a:srgbClr val="000000"/>
                </a:solidFill>
                <a:effectLst/>
                <a:latin typeface="Century Schoolbook" panose="02040604050505020304" pitchFamily="18" charset="0"/>
              </a:rPr>
              <a:t>Kathiria</a:t>
            </a:r>
            <a:r>
              <a:rPr lang="en-US" sz="2800" dirty="0">
                <a:solidFill>
                  <a:srgbClr val="000000"/>
                </a:solidFill>
                <a:effectLst/>
                <a:latin typeface="Century Schoolbook" panose="02040604050505020304" pitchFamily="18" charset="0"/>
              </a:rPr>
              <a:t>, Y. Vaghela, H. Shah and D. </a:t>
            </a:r>
            <a:r>
              <a:rPr lang="en-US" sz="2800" dirty="0" err="1">
                <a:solidFill>
                  <a:srgbClr val="000000"/>
                </a:solidFill>
                <a:effectLst/>
                <a:latin typeface="Century Schoolbook" panose="02040604050505020304" pitchFamily="18" charset="0"/>
              </a:rPr>
              <a:t>Dholakiya</a:t>
            </a:r>
            <a:r>
              <a:rPr lang="en-US" sz="2800" dirty="0">
                <a:solidFill>
                  <a:srgbClr val="000000"/>
                </a:solidFill>
                <a:effectLst/>
                <a:latin typeface="Century Schoolbook" panose="02040604050505020304" pitchFamily="18" charset="0"/>
              </a:rPr>
              <a:t>, 2018. </a:t>
            </a:r>
            <a:r>
              <a:rPr lang="en-US" sz="2800" dirty="0" err="1">
                <a:solidFill>
                  <a:srgbClr val="000000"/>
                </a:solidFill>
                <a:effectLst/>
                <a:latin typeface="Century Schoolbook" panose="02040604050505020304" pitchFamily="18" charset="0"/>
              </a:rPr>
              <a:t>AGeo</a:t>
            </a:r>
            <a:r>
              <a:rPr lang="en-US" sz="2800" dirty="0">
                <a:solidFill>
                  <a:srgbClr val="000000"/>
                </a:solidFill>
                <a:effectLst/>
                <a:latin typeface="Century Schoolbook" panose="02040604050505020304" pitchFamily="18" charset="0"/>
              </a:rPr>
              <a:t>-Location based Mobile Service that Dynamically Locates and Notifies the nearest Blood Donors for Blood Donation during Medical Emergencies. International Journal of Computer Applications 2018. </a:t>
            </a:r>
            <a:endParaRPr lang="en-US" sz="2800" dirty="0">
              <a:latin typeface="Century Schoolbook" panose="02040604050505020304" pitchFamily="18" charset="0"/>
            </a:endParaRPr>
          </a:p>
          <a:p>
            <a:pPr marL="0" indent="0" algn="just">
              <a:buNone/>
            </a:pPr>
            <a:r>
              <a:rPr lang="en-US" sz="2800" dirty="0">
                <a:solidFill>
                  <a:srgbClr val="000000"/>
                </a:solidFill>
                <a:effectLst/>
                <a:latin typeface="Century Schoolbook" panose="02040604050505020304" pitchFamily="18" charset="0"/>
              </a:rPr>
              <a:t>[7] Guide to the preparation, use and quality assurance of blood components, 16th edition. Strasbourg: Council of Europe 2019. </a:t>
            </a:r>
            <a:endParaRPr lang="en-US" sz="2800" dirty="0">
              <a:latin typeface="Century Schoolbook" panose="02040604050505020304" pitchFamily="18" charset="0"/>
            </a:endParaRPr>
          </a:p>
          <a:p>
            <a:pPr marL="0" indent="0" algn="just">
              <a:buNone/>
            </a:pPr>
            <a:endParaRPr lang="en-US" dirty="0">
              <a:latin typeface="Century Schoolbook" panose="02040604050505020304" pitchFamily="18" charset="0"/>
            </a:endParaRPr>
          </a:p>
          <a:p>
            <a:pPr>
              <a:buNone/>
            </a:pPr>
            <a:endParaRPr lang="en-IN" dirty="0">
              <a:latin typeface="Century Schoolbook" panose="02040604050505020304"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r>
              <a:rPr lang="en-IN" sz="1600" dirty="0"/>
              <a:t>23-03-2022</a:t>
            </a:r>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ZEROTH REVIEW                                                                                       Department of CSE, KGiSL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9</a:t>
            </a:fld>
            <a:endParaRPr lang="en-IN" dirty="0"/>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6457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969</TotalTime>
  <Words>787</Words>
  <Application>Microsoft Office PowerPoint</Application>
  <PresentationFormat>Widescreen</PresentationFormat>
  <Paragraphs>90</Paragraphs>
  <Slides>11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Algerian</vt:lpstr>
      <vt:lpstr>Angsana New</vt:lpstr>
      <vt:lpstr>Arial</vt:lpstr>
      <vt:lpstr>Calibri</vt:lpstr>
      <vt:lpstr>Calibri Light</vt:lpstr>
      <vt:lpstr>Cambria</vt:lpstr>
      <vt:lpstr>Century Schoolbook</vt:lpstr>
      <vt:lpstr>Wingdings</vt:lpstr>
      <vt:lpstr>Office Theme</vt:lpstr>
      <vt:lpstr>Custom Design</vt:lpstr>
      <vt:lpstr>PowerPoint Presentation</vt:lpstr>
      <vt:lpstr>agenda </vt:lpstr>
      <vt:lpstr> abstract </vt:lpstr>
      <vt:lpstr>EXISTING SYSTEM  </vt:lpstr>
      <vt:lpstr>PROPOSED SYSTEM  </vt:lpstr>
      <vt:lpstr>ARCHITECTURAL DIAGRAM</vt:lpstr>
      <vt:lpstr>EXPECTED OUTCOME  </vt:lpstr>
      <vt:lpstr>REFERENCE</vt:lpstr>
      <vt:lpstr>REFERENCE</vt:lpstr>
      <vt:lpstr>TIMELINE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c:creator>
  <cp:lastModifiedBy>Sasi Keerthana</cp:lastModifiedBy>
  <cp:revision>94</cp:revision>
  <dcterms:created xsi:type="dcterms:W3CDTF">2020-07-26T14:56:46Z</dcterms:created>
  <dcterms:modified xsi:type="dcterms:W3CDTF">2022-06-25T17:31:27Z</dcterms:modified>
</cp:coreProperties>
</file>