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20"/>
  </p:notesMasterIdLst>
  <p:sldIdLst>
    <p:sldId id="256" r:id="rId3"/>
    <p:sldId id="276" r:id="rId4"/>
    <p:sldId id="299" r:id="rId5"/>
    <p:sldId id="289" r:id="rId6"/>
    <p:sldId id="306" r:id="rId7"/>
    <p:sldId id="313" r:id="rId8"/>
    <p:sldId id="305" r:id="rId9"/>
    <p:sldId id="308" r:id="rId10"/>
    <p:sldId id="309" r:id="rId11"/>
    <p:sldId id="310" r:id="rId12"/>
    <p:sldId id="311" r:id="rId13"/>
    <p:sldId id="312" r:id="rId14"/>
    <p:sldId id="291" r:id="rId15"/>
    <p:sldId id="292" r:id="rId16"/>
    <p:sldId id="307" r:id="rId17"/>
    <p:sldId id="293" r:id="rId18"/>
    <p:sldId id="28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199"/>
    <a:srgbClr val="FDA9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882" autoAdjust="0"/>
    <p:restoredTop sz="94660"/>
  </p:normalViewPr>
  <p:slideViewPr>
    <p:cSldViewPr snapToGrid="0">
      <p:cViewPr>
        <p:scale>
          <a:sx n="75" d="100"/>
          <a:sy n="75" d="100"/>
        </p:scale>
        <p:origin x="216" y="-27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EFCDB2-B1BB-4639-B9E6-DCAF50F832E3}" type="datetimeFigureOut">
              <a:rPr lang="en-IN" smtClean="0"/>
              <a:pPr/>
              <a:t>16-05-2023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49CB94-56C8-4E50-B791-AF5FC8A106F4}" type="slidenum">
              <a:rPr lang="en-IN" smtClean="0"/>
              <a:pPr/>
              <a:t>‹#›</a:t>
            </a:fld>
            <a:endParaRPr lang="en-IN"/>
          </a:p>
        </p:txBody>
      </p:sp>
    </p:spTree>
    <p:extLst>
      <p:ext uri="{BB962C8B-B14F-4D97-AF65-F5344CB8AC3E}">
        <p14:creationId xmlns:p14="http://schemas.microsoft.com/office/powerpoint/2010/main" val="2529969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E62C0-539F-4227-B0C4-3E82589226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41AA1B5-7BDA-4B79-9193-0E5034422D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pic>
        <p:nvPicPr>
          <p:cNvPr id="8" name="Picture 7" descr="A picture containing drawing&#10;&#10;Description automatically generated">
            <a:extLst>
              <a:ext uri="{FF2B5EF4-FFF2-40B4-BE49-F238E27FC236}">
                <a16:creationId xmlns:a16="http://schemas.microsoft.com/office/drawing/2014/main" id="{3D7CD6C0-7C5B-4926-9575-301139A52155}"/>
              </a:ext>
            </a:extLst>
          </p:cNvPr>
          <p:cNvPicPr>
            <a:picLocks noChangeAspect="1"/>
          </p:cNvPicPr>
          <p:nvPr userDrawn="1"/>
        </p:nvPicPr>
        <p:blipFill>
          <a:blip r:embed="rId2">
            <a:alphaModFix amt="5000"/>
            <a:extLst>
              <a:ext uri="{28A0092B-C50C-407E-A947-70E740481C1C}">
                <a14:useLocalDpi xmlns:a14="http://schemas.microsoft.com/office/drawing/2010/main" val="0"/>
              </a:ext>
            </a:extLst>
          </a:blip>
          <a:stretch>
            <a:fillRect/>
          </a:stretch>
        </p:blipFill>
        <p:spPr>
          <a:xfrm>
            <a:off x="-1" y="0"/>
            <a:ext cx="12192001" cy="6857999"/>
          </a:xfrm>
          <a:prstGeom prst="rect">
            <a:avLst/>
          </a:prstGeom>
        </p:spPr>
      </p:pic>
      <p:sp>
        <p:nvSpPr>
          <p:cNvPr id="9" name="Date Placeholder 8">
            <a:extLst>
              <a:ext uri="{FF2B5EF4-FFF2-40B4-BE49-F238E27FC236}">
                <a16:creationId xmlns:a16="http://schemas.microsoft.com/office/drawing/2014/main" id="{285D42CE-8321-474C-974D-5B68A90D1120}"/>
              </a:ext>
            </a:extLst>
          </p:cNvPr>
          <p:cNvSpPr>
            <a:spLocks noGrp="1"/>
          </p:cNvSpPr>
          <p:nvPr>
            <p:ph type="dt" sz="half" idx="10"/>
          </p:nvPr>
        </p:nvSpPr>
        <p:spPr>
          <a:xfrm>
            <a:off x="838200" y="6356350"/>
            <a:ext cx="949036" cy="365125"/>
          </a:xfrm>
        </p:spPr>
        <p:txBody>
          <a:bodyPr/>
          <a:lstStyle/>
          <a:p>
            <a:fld id="{CEC129C5-AEAB-4D54-ADE4-7976C511E497}" type="datetime1">
              <a:rPr lang="en-IN" smtClean="0"/>
              <a:pPr/>
              <a:t>16-05-2023</a:t>
            </a:fld>
            <a:endParaRPr lang="en-IN" dirty="0"/>
          </a:p>
        </p:txBody>
      </p:sp>
      <p:sp>
        <p:nvSpPr>
          <p:cNvPr id="10" name="Footer Placeholder 9">
            <a:extLst>
              <a:ext uri="{FF2B5EF4-FFF2-40B4-BE49-F238E27FC236}">
                <a16:creationId xmlns:a16="http://schemas.microsoft.com/office/drawing/2014/main" id="{3D983015-6388-4E20-AD6F-7E66AB9F2931}"/>
              </a:ext>
            </a:extLst>
          </p:cNvPr>
          <p:cNvSpPr>
            <a:spLocks noGrp="1"/>
          </p:cNvSpPr>
          <p:nvPr>
            <p:ph type="ftr" sz="quarter" idx="11"/>
          </p:nvPr>
        </p:nvSpPr>
        <p:spPr>
          <a:xfrm>
            <a:off x="2625437" y="6356350"/>
            <a:ext cx="5527963" cy="365125"/>
          </a:xfrm>
        </p:spPr>
        <p:txBody>
          <a:bodyPr/>
          <a:lstStyle/>
          <a:p>
            <a:r>
              <a:rPr lang="en-US"/>
              <a:t>PROJECT PHASE -I  ZEROTH REVIEW                                                                                       Department of ECE, KGiSL Institute of Technology, Coimbatore </a:t>
            </a:r>
            <a:endParaRPr lang="en-IN" dirty="0"/>
          </a:p>
        </p:txBody>
      </p:sp>
      <p:sp>
        <p:nvSpPr>
          <p:cNvPr id="11" name="Slide Number Placeholder 10">
            <a:extLst>
              <a:ext uri="{FF2B5EF4-FFF2-40B4-BE49-F238E27FC236}">
                <a16:creationId xmlns:a16="http://schemas.microsoft.com/office/drawing/2014/main" id="{B9704F2A-0C81-4C00-9097-242A7B17E810}"/>
              </a:ext>
            </a:extLst>
          </p:cNvPr>
          <p:cNvSpPr>
            <a:spLocks noGrp="1"/>
          </p:cNvSpPr>
          <p:nvPr>
            <p:ph type="sldNum" sz="quarter" idx="12"/>
          </p:nvPr>
        </p:nvSpPr>
        <p:spPr>
          <a:xfrm>
            <a:off x="10668000" y="6356350"/>
            <a:ext cx="685800" cy="365125"/>
          </a:xfrm>
        </p:spPr>
        <p:txBody>
          <a:bodyPr/>
          <a:lstStyle/>
          <a:p>
            <a:fld id="{370E2DBF-622E-4774-BABA-0B90A0613018}" type="slidenum">
              <a:rPr lang="en-IN" smtClean="0"/>
              <a:pPr/>
              <a:t>‹#›</a:t>
            </a:fld>
            <a:endParaRPr lang="en-IN" dirty="0"/>
          </a:p>
        </p:txBody>
      </p:sp>
    </p:spTree>
    <p:extLst>
      <p:ext uri="{BB962C8B-B14F-4D97-AF65-F5344CB8AC3E}">
        <p14:creationId xmlns:p14="http://schemas.microsoft.com/office/powerpoint/2010/main" val="2460040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157A2-3BC7-4C9E-AB05-723723E0AF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945AC7-6DD4-4DD9-B09C-A0B81B502F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F51051-B65F-4C5D-922C-DD8A92A77D43}"/>
              </a:ext>
            </a:extLst>
          </p:cNvPr>
          <p:cNvSpPr>
            <a:spLocks noGrp="1"/>
          </p:cNvSpPr>
          <p:nvPr>
            <p:ph type="dt" sz="half" idx="10"/>
          </p:nvPr>
        </p:nvSpPr>
        <p:spPr/>
        <p:txBody>
          <a:bodyPr/>
          <a:lstStyle/>
          <a:p>
            <a:fld id="{126287CE-EE0A-4FEE-A1BD-D63960455569}" type="datetime1">
              <a:rPr lang="en-IN" smtClean="0"/>
              <a:pPr/>
              <a:t>16-05-2023</a:t>
            </a:fld>
            <a:endParaRPr lang="en-IN"/>
          </a:p>
        </p:txBody>
      </p:sp>
      <p:sp>
        <p:nvSpPr>
          <p:cNvPr id="5" name="Footer Placeholder 4">
            <a:extLst>
              <a:ext uri="{FF2B5EF4-FFF2-40B4-BE49-F238E27FC236}">
                <a16:creationId xmlns:a16="http://schemas.microsoft.com/office/drawing/2014/main" id="{9E4DE548-341C-4721-B512-7D5D1C20A6D3}"/>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B99B5F0A-4EB3-43B6-ABE7-63A3DCE961A4}"/>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4122648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1E6AC9-C679-4346-BAAB-EB28C923D6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0BE17A-9781-4067-BB12-9525D8571C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B87457-72FE-4D13-BB25-B90BE2E013C7}"/>
              </a:ext>
            </a:extLst>
          </p:cNvPr>
          <p:cNvSpPr>
            <a:spLocks noGrp="1"/>
          </p:cNvSpPr>
          <p:nvPr>
            <p:ph type="dt" sz="half" idx="10"/>
          </p:nvPr>
        </p:nvSpPr>
        <p:spPr/>
        <p:txBody>
          <a:bodyPr/>
          <a:lstStyle/>
          <a:p>
            <a:fld id="{CB79268B-037D-477F-A258-3E52712A3368}" type="datetime1">
              <a:rPr lang="en-IN" smtClean="0"/>
              <a:pPr/>
              <a:t>16-05-2023</a:t>
            </a:fld>
            <a:endParaRPr lang="en-IN"/>
          </a:p>
        </p:txBody>
      </p:sp>
      <p:sp>
        <p:nvSpPr>
          <p:cNvPr id="5" name="Footer Placeholder 4">
            <a:extLst>
              <a:ext uri="{FF2B5EF4-FFF2-40B4-BE49-F238E27FC236}">
                <a16:creationId xmlns:a16="http://schemas.microsoft.com/office/drawing/2014/main" id="{8138E296-6B8F-4552-A0A1-1C6E88E121DA}"/>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D6A8E499-550C-4399-A556-D8EEB5CC6D23}"/>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3320152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AFDD4-42DC-4147-839E-3D0E556165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577B6B-6439-4BDA-ABE7-0917FF7F7B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4E276BE-0C52-49D8-9499-C4461193944A}"/>
              </a:ext>
            </a:extLst>
          </p:cNvPr>
          <p:cNvSpPr>
            <a:spLocks noGrp="1"/>
          </p:cNvSpPr>
          <p:nvPr>
            <p:ph type="dt" sz="half" idx="10"/>
          </p:nvPr>
        </p:nvSpPr>
        <p:spPr/>
        <p:txBody>
          <a:bodyPr/>
          <a:lstStyle/>
          <a:p>
            <a:fld id="{ADA9FA91-9243-475F-902B-D64401A28AB5}" type="datetime1">
              <a:rPr lang="en-IN" smtClean="0"/>
              <a:pPr/>
              <a:t>16-05-2023</a:t>
            </a:fld>
            <a:endParaRPr lang="en-IN"/>
          </a:p>
        </p:txBody>
      </p:sp>
      <p:sp>
        <p:nvSpPr>
          <p:cNvPr id="5" name="Footer Placeholder 4">
            <a:extLst>
              <a:ext uri="{FF2B5EF4-FFF2-40B4-BE49-F238E27FC236}">
                <a16:creationId xmlns:a16="http://schemas.microsoft.com/office/drawing/2014/main" id="{65C5189A-8E51-465D-94CA-2CA37A42C426}"/>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95406158-E79C-4F5D-AAA9-5B9CA2C13748}"/>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7660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B7812-32D9-44CE-831C-755A789201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6B9C1E-71DC-484A-8950-6A307309A3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5C7693-A5EC-4DE7-8C90-8C1A1081C638}"/>
              </a:ext>
            </a:extLst>
          </p:cNvPr>
          <p:cNvSpPr>
            <a:spLocks noGrp="1"/>
          </p:cNvSpPr>
          <p:nvPr>
            <p:ph type="dt" sz="half" idx="10"/>
          </p:nvPr>
        </p:nvSpPr>
        <p:spPr/>
        <p:txBody>
          <a:bodyPr/>
          <a:lstStyle/>
          <a:p>
            <a:fld id="{8065F183-FC50-4408-A43E-74FA512A356E}" type="datetime1">
              <a:rPr lang="en-IN" smtClean="0"/>
              <a:pPr/>
              <a:t>16-05-2023</a:t>
            </a:fld>
            <a:endParaRPr lang="en-IN"/>
          </a:p>
        </p:txBody>
      </p:sp>
      <p:sp>
        <p:nvSpPr>
          <p:cNvPr id="5" name="Footer Placeholder 4">
            <a:extLst>
              <a:ext uri="{FF2B5EF4-FFF2-40B4-BE49-F238E27FC236}">
                <a16:creationId xmlns:a16="http://schemas.microsoft.com/office/drawing/2014/main" id="{E1D61A16-2E13-4EFB-8CDF-FC9CC66F7F53}"/>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4AD042D2-12E0-4A7A-BD08-C122432C1608}"/>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3061004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4D78E-D97D-4A55-95F4-5C4B18BC62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2CE1DF5-176E-4C43-B343-37617DC54A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E4D798-2CE6-4451-99A6-4445F8ECD369}"/>
              </a:ext>
            </a:extLst>
          </p:cNvPr>
          <p:cNvSpPr>
            <a:spLocks noGrp="1"/>
          </p:cNvSpPr>
          <p:nvPr>
            <p:ph type="dt" sz="half" idx="10"/>
          </p:nvPr>
        </p:nvSpPr>
        <p:spPr/>
        <p:txBody>
          <a:bodyPr/>
          <a:lstStyle/>
          <a:p>
            <a:fld id="{65CDB517-38AD-4C4D-B44C-3EE3E1038D33}" type="datetime1">
              <a:rPr lang="en-IN" smtClean="0"/>
              <a:pPr/>
              <a:t>16-05-2023</a:t>
            </a:fld>
            <a:endParaRPr lang="en-IN"/>
          </a:p>
        </p:txBody>
      </p:sp>
      <p:sp>
        <p:nvSpPr>
          <p:cNvPr id="5" name="Footer Placeholder 4">
            <a:extLst>
              <a:ext uri="{FF2B5EF4-FFF2-40B4-BE49-F238E27FC236}">
                <a16:creationId xmlns:a16="http://schemas.microsoft.com/office/drawing/2014/main" id="{3D1AD74B-00E1-4F5C-9665-32035BF2C6E0}"/>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826DA828-E741-4CC0-BF73-23AC1DB357A0}"/>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8779494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5C9B9-7E6C-42FA-898A-285B51CC2C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A1D8E0-A7AA-40AC-AD52-45B774C0B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C1BBEBE-5E10-4819-B0C7-72490287CA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36AF7BD-27EA-4A85-BD93-D6CA355D3505}"/>
              </a:ext>
            </a:extLst>
          </p:cNvPr>
          <p:cNvSpPr>
            <a:spLocks noGrp="1"/>
          </p:cNvSpPr>
          <p:nvPr>
            <p:ph type="dt" sz="half" idx="10"/>
          </p:nvPr>
        </p:nvSpPr>
        <p:spPr/>
        <p:txBody>
          <a:bodyPr/>
          <a:lstStyle/>
          <a:p>
            <a:fld id="{47DA00DF-E3F4-4A2D-AF2B-2FA06925689C}" type="datetime1">
              <a:rPr lang="en-IN" smtClean="0"/>
              <a:pPr/>
              <a:t>16-05-2023</a:t>
            </a:fld>
            <a:endParaRPr lang="en-IN"/>
          </a:p>
        </p:txBody>
      </p:sp>
      <p:sp>
        <p:nvSpPr>
          <p:cNvPr id="6" name="Footer Placeholder 5">
            <a:extLst>
              <a:ext uri="{FF2B5EF4-FFF2-40B4-BE49-F238E27FC236}">
                <a16:creationId xmlns:a16="http://schemas.microsoft.com/office/drawing/2014/main" id="{8B820B5B-0E13-4972-A392-974907336DF8}"/>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7" name="Slide Number Placeholder 6">
            <a:extLst>
              <a:ext uri="{FF2B5EF4-FFF2-40B4-BE49-F238E27FC236}">
                <a16:creationId xmlns:a16="http://schemas.microsoft.com/office/drawing/2014/main" id="{C1DE4968-4BFE-4B0F-B917-18CCCF98A6C1}"/>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3373663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BC499-C8C0-4F9E-80E1-B3E27821373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71D440-1AD5-4366-9A0D-3E77F75263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520F06-B01F-43CC-961D-11C60A54A3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A129D0-A1A5-4631-B811-744FE25D16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321FBF-9D9D-4122-A54A-5E9FB33C65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D4C0E81-79D5-44FC-B043-31280B05FD13}"/>
              </a:ext>
            </a:extLst>
          </p:cNvPr>
          <p:cNvSpPr>
            <a:spLocks noGrp="1"/>
          </p:cNvSpPr>
          <p:nvPr>
            <p:ph type="dt" sz="half" idx="10"/>
          </p:nvPr>
        </p:nvSpPr>
        <p:spPr/>
        <p:txBody>
          <a:bodyPr/>
          <a:lstStyle/>
          <a:p>
            <a:fld id="{A2FB45D3-C758-473E-B508-55B7FF19FE88}" type="datetime1">
              <a:rPr lang="en-IN" smtClean="0"/>
              <a:pPr/>
              <a:t>16-05-2023</a:t>
            </a:fld>
            <a:endParaRPr lang="en-IN"/>
          </a:p>
        </p:txBody>
      </p:sp>
      <p:sp>
        <p:nvSpPr>
          <p:cNvPr id="8" name="Footer Placeholder 7">
            <a:extLst>
              <a:ext uri="{FF2B5EF4-FFF2-40B4-BE49-F238E27FC236}">
                <a16:creationId xmlns:a16="http://schemas.microsoft.com/office/drawing/2014/main" id="{BBFB8047-5328-4D94-89C5-0E45FDCF70CB}"/>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9" name="Slide Number Placeholder 8">
            <a:extLst>
              <a:ext uri="{FF2B5EF4-FFF2-40B4-BE49-F238E27FC236}">
                <a16:creationId xmlns:a16="http://schemas.microsoft.com/office/drawing/2014/main" id="{6A95F5E1-9321-4BB0-8BA1-5381B74CF0E3}"/>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1473329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ECF4-A30C-45AF-8C1B-13453F58522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1649C79-F41A-48CD-92EA-C877EBD8787B}"/>
              </a:ext>
            </a:extLst>
          </p:cNvPr>
          <p:cNvSpPr>
            <a:spLocks noGrp="1"/>
          </p:cNvSpPr>
          <p:nvPr>
            <p:ph type="dt" sz="half" idx="10"/>
          </p:nvPr>
        </p:nvSpPr>
        <p:spPr/>
        <p:txBody>
          <a:bodyPr/>
          <a:lstStyle/>
          <a:p>
            <a:fld id="{C4319865-E327-4619-904B-2AE07A6CD996}" type="datetime1">
              <a:rPr lang="en-IN" smtClean="0"/>
              <a:pPr/>
              <a:t>16-05-2023</a:t>
            </a:fld>
            <a:endParaRPr lang="en-IN"/>
          </a:p>
        </p:txBody>
      </p:sp>
      <p:sp>
        <p:nvSpPr>
          <p:cNvPr id="4" name="Footer Placeholder 3">
            <a:extLst>
              <a:ext uri="{FF2B5EF4-FFF2-40B4-BE49-F238E27FC236}">
                <a16:creationId xmlns:a16="http://schemas.microsoft.com/office/drawing/2014/main" id="{4F818F6F-6970-4056-87C0-A889C16D4BED}"/>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5" name="Slide Number Placeholder 4">
            <a:extLst>
              <a:ext uri="{FF2B5EF4-FFF2-40B4-BE49-F238E27FC236}">
                <a16:creationId xmlns:a16="http://schemas.microsoft.com/office/drawing/2014/main" id="{3A89FB90-E12B-4FFB-86CE-71B259548459}"/>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4082620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0D9110-3F6A-430E-BF43-77942A15F1B1}"/>
              </a:ext>
            </a:extLst>
          </p:cNvPr>
          <p:cNvSpPr>
            <a:spLocks noGrp="1"/>
          </p:cNvSpPr>
          <p:nvPr>
            <p:ph type="dt" sz="half" idx="10"/>
          </p:nvPr>
        </p:nvSpPr>
        <p:spPr/>
        <p:txBody>
          <a:bodyPr/>
          <a:lstStyle/>
          <a:p>
            <a:fld id="{6DC38877-0EE7-45ED-91C4-9D074C511212}" type="datetime1">
              <a:rPr lang="en-IN" smtClean="0"/>
              <a:pPr/>
              <a:t>16-05-2023</a:t>
            </a:fld>
            <a:endParaRPr lang="en-IN"/>
          </a:p>
        </p:txBody>
      </p:sp>
      <p:sp>
        <p:nvSpPr>
          <p:cNvPr id="3" name="Footer Placeholder 2">
            <a:extLst>
              <a:ext uri="{FF2B5EF4-FFF2-40B4-BE49-F238E27FC236}">
                <a16:creationId xmlns:a16="http://schemas.microsoft.com/office/drawing/2014/main" id="{33FF155C-72A0-4CED-806C-BD21698B7138}"/>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4" name="Slide Number Placeholder 3">
            <a:extLst>
              <a:ext uri="{FF2B5EF4-FFF2-40B4-BE49-F238E27FC236}">
                <a16:creationId xmlns:a16="http://schemas.microsoft.com/office/drawing/2014/main" id="{BCFC3F95-B018-4504-9B17-64E186451016}"/>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28246889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DFD2E-84D9-4474-A876-D9D70A1ABA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E0D4AC-4EF5-4F42-A740-E912AD81B8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AD5E941-27FF-43ED-8613-821C6C7B38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DB4787-C851-40E4-A6AD-5069F56B1A58}"/>
              </a:ext>
            </a:extLst>
          </p:cNvPr>
          <p:cNvSpPr>
            <a:spLocks noGrp="1"/>
          </p:cNvSpPr>
          <p:nvPr>
            <p:ph type="dt" sz="half" idx="10"/>
          </p:nvPr>
        </p:nvSpPr>
        <p:spPr/>
        <p:txBody>
          <a:bodyPr/>
          <a:lstStyle/>
          <a:p>
            <a:fld id="{6154717B-E640-4195-848E-AA4648BDE8B5}" type="datetime1">
              <a:rPr lang="en-IN" smtClean="0"/>
              <a:pPr/>
              <a:t>16-05-2023</a:t>
            </a:fld>
            <a:endParaRPr lang="en-IN"/>
          </a:p>
        </p:txBody>
      </p:sp>
      <p:sp>
        <p:nvSpPr>
          <p:cNvPr id="6" name="Footer Placeholder 5">
            <a:extLst>
              <a:ext uri="{FF2B5EF4-FFF2-40B4-BE49-F238E27FC236}">
                <a16:creationId xmlns:a16="http://schemas.microsoft.com/office/drawing/2014/main" id="{5C2FDB56-B401-4DC5-BFF9-3C42C9BEE6E3}"/>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7" name="Slide Number Placeholder 6">
            <a:extLst>
              <a:ext uri="{FF2B5EF4-FFF2-40B4-BE49-F238E27FC236}">
                <a16:creationId xmlns:a16="http://schemas.microsoft.com/office/drawing/2014/main" id="{D3FD5393-9A0B-4BFA-AB0C-4EFC48FBD8D7}"/>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2751810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D8D64-C8B7-4EFB-BC7C-85D867F239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F76C88-A6E1-4C5F-B467-39F7814154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06B9D9-E159-4DFE-AE0D-9C12287D78A6}"/>
              </a:ext>
            </a:extLst>
          </p:cNvPr>
          <p:cNvSpPr>
            <a:spLocks noGrp="1"/>
          </p:cNvSpPr>
          <p:nvPr>
            <p:ph type="dt" sz="half" idx="10"/>
          </p:nvPr>
        </p:nvSpPr>
        <p:spPr/>
        <p:txBody>
          <a:bodyPr/>
          <a:lstStyle/>
          <a:p>
            <a:fld id="{76C9C406-4445-4E33-987C-6117DEBA54F9}" type="datetime1">
              <a:rPr lang="en-IN" smtClean="0"/>
              <a:pPr/>
              <a:t>16-05-2023</a:t>
            </a:fld>
            <a:endParaRPr lang="en-IN"/>
          </a:p>
        </p:txBody>
      </p:sp>
      <p:sp>
        <p:nvSpPr>
          <p:cNvPr id="5" name="Footer Placeholder 4">
            <a:extLst>
              <a:ext uri="{FF2B5EF4-FFF2-40B4-BE49-F238E27FC236}">
                <a16:creationId xmlns:a16="http://schemas.microsoft.com/office/drawing/2014/main" id="{5204BD19-E756-4AF5-AFB5-771545F4A8FF}"/>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D0EBA90D-BBDD-4D45-91C3-CC47D95A2282}"/>
              </a:ext>
            </a:extLst>
          </p:cNvPr>
          <p:cNvSpPr>
            <a:spLocks noGrp="1"/>
          </p:cNvSpPr>
          <p:nvPr>
            <p:ph type="sldNum" sz="quarter" idx="12"/>
          </p:nvPr>
        </p:nvSpPr>
        <p:spPr/>
        <p:txBody>
          <a:bodyPr/>
          <a:lstStyle/>
          <a:p>
            <a:fld id="{370E2DBF-622E-4774-BABA-0B90A0613018}" type="slidenum">
              <a:rPr lang="en-IN" smtClean="0"/>
              <a:pPr/>
              <a:t>‹#›</a:t>
            </a:fld>
            <a:endParaRPr lang="en-IN"/>
          </a:p>
        </p:txBody>
      </p:sp>
      <p:pic>
        <p:nvPicPr>
          <p:cNvPr id="8" name="Picture 7" descr="A picture containing drawing&#10;&#10;Description automatically generated">
            <a:extLst>
              <a:ext uri="{FF2B5EF4-FFF2-40B4-BE49-F238E27FC236}">
                <a16:creationId xmlns:a16="http://schemas.microsoft.com/office/drawing/2014/main" id="{DAE021B3-D150-409B-A747-3A72CBFF1378}"/>
              </a:ext>
            </a:extLst>
          </p:cNvPr>
          <p:cNvPicPr>
            <a:picLocks noChangeAspect="1"/>
          </p:cNvPicPr>
          <p:nvPr userDrawn="1"/>
        </p:nvPicPr>
        <p:blipFill>
          <a:blip r:embed="rId2">
            <a:alphaModFix amt="5000"/>
            <a:extLst>
              <a:ext uri="{28A0092B-C50C-407E-A947-70E740481C1C}">
                <a14:useLocalDpi xmlns:a14="http://schemas.microsoft.com/office/drawing/2010/main" val="0"/>
              </a:ext>
            </a:extLst>
          </a:blip>
          <a:stretch>
            <a:fillRect/>
          </a:stretch>
        </p:blipFill>
        <p:spPr>
          <a:xfrm>
            <a:off x="0" y="0"/>
            <a:ext cx="12192000" cy="7010400"/>
          </a:xfrm>
          <a:prstGeom prst="rect">
            <a:avLst/>
          </a:prstGeom>
        </p:spPr>
      </p:pic>
    </p:spTree>
    <p:extLst>
      <p:ext uri="{BB962C8B-B14F-4D97-AF65-F5344CB8AC3E}">
        <p14:creationId xmlns:p14="http://schemas.microsoft.com/office/powerpoint/2010/main" val="525113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46FFD-0A6E-4666-B9EE-340939B845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EE51B37-A01D-454D-A0F7-D696E18032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ADB4D83-C6B3-4E93-ABC7-380AF5B7E3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F0ED9D-2E21-41CA-B0CC-489A4CF6B9D7}"/>
              </a:ext>
            </a:extLst>
          </p:cNvPr>
          <p:cNvSpPr>
            <a:spLocks noGrp="1"/>
          </p:cNvSpPr>
          <p:nvPr>
            <p:ph type="dt" sz="half" idx="10"/>
          </p:nvPr>
        </p:nvSpPr>
        <p:spPr/>
        <p:txBody>
          <a:bodyPr/>
          <a:lstStyle/>
          <a:p>
            <a:fld id="{FF01C6C3-73E8-4058-8FBF-F8AD812F04B6}" type="datetime1">
              <a:rPr lang="en-IN" smtClean="0"/>
              <a:pPr/>
              <a:t>16-05-2023</a:t>
            </a:fld>
            <a:endParaRPr lang="en-IN"/>
          </a:p>
        </p:txBody>
      </p:sp>
      <p:sp>
        <p:nvSpPr>
          <p:cNvPr id="6" name="Footer Placeholder 5">
            <a:extLst>
              <a:ext uri="{FF2B5EF4-FFF2-40B4-BE49-F238E27FC236}">
                <a16:creationId xmlns:a16="http://schemas.microsoft.com/office/drawing/2014/main" id="{DB04BFCC-08B1-47C5-A3BD-97099B748F90}"/>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7" name="Slide Number Placeholder 6">
            <a:extLst>
              <a:ext uri="{FF2B5EF4-FFF2-40B4-BE49-F238E27FC236}">
                <a16:creationId xmlns:a16="http://schemas.microsoft.com/office/drawing/2014/main" id="{3444B21B-0A41-4A19-ABCB-54D6C324487B}"/>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30043254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15894-F5B0-4DC6-9ACC-B16DCDD827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FFE52A-66E8-49B6-8086-D5932A0C76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873084-824A-452E-8C28-4BF388F89EB7}"/>
              </a:ext>
            </a:extLst>
          </p:cNvPr>
          <p:cNvSpPr>
            <a:spLocks noGrp="1"/>
          </p:cNvSpPr>
          <p:nvPr>
            <p:ph type="dt" sz="half" idx="10"/>
          </p:nvPr>
        </p:nvSpPr>
        <p:spPr/>
        <p:txBody>
          <a:bodyPr/>
          <a:lstStyle/>
          <a:p>
            <a:fld id="{0935CFDE-00B6-4D07-96E4-42CBE2325500}" type="datetime1">
              <a:rPr lang="en-IN" smtClean="0"/>
              <a:pPr/>
              <a:t>16-05-2023</a:t>
            </a:fld>
            <a:endParaRPr lang="en-IN"/>
          </a:p>
        </p:txBody>
      </p:sp>
      <p:sp>
        <p:nvSpPr>
          <p:cNvPr id="5" name="Footer Placeholder 4">
            <a:extLst>
              <a:ext uri="{FF2B5EF4-FFF2-40B4-BE49-F238E27FC236}">
                <a16:creationId xmlns:a16="http://schemas.microsoft.com/office/drawing/2014/main" id="{8B829C58-8F3A-47E6-A96C-78AF0FF7154D}"/>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8D047D55-F182-46DA-ACFC-C3FB48D06D3C}"/>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7536217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45C2B2-6CE0-42E7-B9A3-5C3C753F84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FC3DB9-23A0-4AE3-A41F-DE498E6C98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1D669A-C26C-4D0E-AB60-392C0DD82289}"/>
              </a:ext>
            </a:extLst>
          </p:cNvPr>
          <p:cNvSpPr>
            <a:spLocks noGrp="1"/>
          </p:cNvSpPr>
          <p:nvPr>
            <p:ph type="dt" sz="half" idx="10"/>
          </p:nvPr>
        </p:nvSpPr>
        <p:spPr/>
        <p:txBody>
          <a:bodyPr/>
          <a:lstStyle/>
          <a:p>
            <a:fld id="{BA2B9937-6287-4AF3-8683-8672A37FC69C}" type="datetime1">
              <a:rPr lang="en-IN" smtClean="0"/>
              <a:pPr/>
              <a:t>16-05-2023</a:t>
            </a:fld>
            <a:endParaRPr lang="en-IN"/>
          </a:p>
        </p:txBody>
      </p:sp>
      <p:sp>
        <p:nvSpPr>
          <p:cNvPr id="5" name="Footer Placeholder 4">
            <a:extLst>
              <a:ext uri="{FF2B5EF4-FFF2-40B4-BE49-F238E27FC236}">
                <a16:creationId xmlns:a16="http://schemas.microsoft.com/office/drawing/2014/main" id="{6D7CD807-EBDF-4EB0-ACC5-0AC7E961DA9C}"/>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8450E5CB-4B2E-4B99-A933-D83D532F432F}"/>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2904758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A1DF1-32F8-43D7-95B1-E273E325FB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2E3786E-039F-4476-9162-79F02E3328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A1977B-001C-4716-AC31-1779D437CD2B}"/>
              </a:ext>
            </a:extLst>
          </p:cNvPr>
          <p:cNvSpPr>
            <a:spLocks noGrp="1"/>
          </p:cNvSpPr>
          <p:nvPr>
            <p:ph type="dt" sz="half" idx="10"/>
          </p:nvPr>
        </p:nvSpPr>
        <p:spPr/>
        <p:txBody>
          <a:bodyPr/>
          <a:lstStyle/>
          <a:p>
            <a:fld id="{8E403E92-6891-4D4B-8937-FF592015E0C7}" type="datetime1">
              <a:rPr lang="en-IN" smtClean="0"/>
              <a:pPr/>
              <a:t>16-05-2023</a:t>
            </a:fld>
            <a:endParaRPr lang="en-IN"/>
          </a:p>
        </p:txBody>
      </p:sp>
      <p:sp>
        <p:nvSpPr>
          <p:cNvPr id="5" name="Footer Placeholder 4">
            <a:extLst>
              <a:ext uri="{FF2B5EF4-FFF2-40B4-BE49-F238E27FC236}">
                <a16:creationId xmlns:a16="http://schemas.microsoft.com/office/drawing/2014/main" id="{6DB4165C-CC9B-4AA6-8438-D723441BE7C6}"/>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F93169FC-C452-4894-A663-E0DE5BEE1652}"/>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3385878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8FC40-A3BE-40E7-97AE-052F891A22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0B53AB-3226-428E-80CF-603460B2A4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38E1CE3-3E37-4559-A344-DAEA85D4CA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D9D0966-69CF-4D74-AA12-4A17A2346E3B}"/>
              </a:ext>
            </a:extLst>
          </p:cNvPr>
          <p:cNvSpPr>
            <a:spLocks noGrp="1"/>
          </p:cNvSpPr>
          <p:nvPr>
            <p:ph type="dt" sz="half" idx="10"/>
          </p:nvPr>
        </p:nvSpPr>
        <p:spPr/>
        <p:txBody>
          <a:bodyPr/>
          <a:lstStyle/>
          <a:p>
            <a:fld id="{DFBCD768-8A86-4BCC-B11C-720AF9201C8C}" type="datetime1">
              <a:rPr lang="en-IN" smtClean="0"/>
              <a:pPr/>
              <a:t>16-05-2023</a:t>
            </a:fld>
            <a:endParaRPr lang="en-IN"/>
          </a:p>
        </p:txBody>
      </p:sp>
      <p:sp>
        <p:nvSpPr>
          <p:cNvPr id="6" name="Footer Placeholder 5">
            <a:extLst>
              <a:ext uri="{FF2B5EF4-FFF2-40B4-BE49-F238E27FC236}">
                <a16:creationId xmlns:a16="http://schemas.microsoft.com/office/drawing/2014/main" id="{D56E15CD-F05A-4BB8-B3FC-7E1559287EBD}"/>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7" name="Slide Number Placeholder 6">
            <a:extLst>
              <a:ext uri="{FF2B5EF4-FFF2-40B4-BE49-F238E27FC236}">
                <a16:creationId xmlns:a16="http://schemas.microsoft.com/office/drawing/2014/main" id="{CC8EA62D-0984-42BA-8B9F-3A29EF7035BB}"/>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1787921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DE962-2A21-49F2-9673-7F2D1470DEB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146F90-2BEA-4A07-BB84-6B5178E676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5116C0-8974-444E-8565-CE18AADD75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A8D5C81-EB40-40F2-8A2C-6E0DD40BB0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A88C82-6CF9-49B2-8B02-4D58854297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4A869E1-F374-4F22-9FBF-E2A40E1A07E6}"/>
              </a:ext>
            </a:extLst>
          </p:cNvPr>
          <p:cNvSpPr>
            <a:spLocks noGrp="1"/>
          </p:cNvSpPr>
          <p:nvPr>
            <p:ph type="dt" sz="half" idx="10"/>
          </p:nvPr>
        </p:nvSpPr>
        <p:spPr/>
        <p:txBody>
          <a:bodyPr/>
          <a:lstStyle/>
          <a:p>
            <a:fld id="{0740A7F4-A775-4673-85E2-472947E80910}" type="datetime1">
              <a:rPr lang="en-IN" smtClean="0"/>
              <a:pPr/>
              <a:t>16-05-2023</a:t>
            </a:fld>
            <a:endParaRPr lang="en-IN"/>
          </a:p>
        </p:txBody>
      </p:sp>
      <p:sp>
        <p:nvSpPr>
          <p:cNvPr id="8" name="Footer Placeholder 7">
            <a:extLst>
              <a:ext uri="{FF2B5EF4-FFF2-40B4-BE49-F238E27FC236}">
                <a16:creationId xmlns:a16="http://schemas.microsoft.com/office/drawing/2014/main" id="{84AF556A-10AB-43D3-9B95-B14A3B78100D}"/>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9" name="Slide Number Placeholder 8">
            <a:extLst>
              <a:ext uri="{FF2B5EF4-FFF2-40B4-BE49-F238E27FC236}">
                <a16:creationId xmlns:a16="http://schemas.microsoft.com/office/drawing/2014/main" id="{5E1EEDD7-0213-4CBB-879A-4A19F75F1AC0}"/>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2069125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7B376-B98D-4128-A966-8F70B54BC92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B3BC56F-7F09-4DC1-A8A4-503EF356A7ED}"/>
              </a:ext>
            </a:extLst>
          </p:cNvPr>
          <p:cNvSpPr>
            <a:spLocks noGrp="1"/>
          </p:cNvSpPr>
          <p:nvPr>
            <p:ph type="dt" sz="half" idx="10"/>
          </p:nvPr>
        </p:nvSpPr>
        <p:spPr/>
        <p:txBody>
          <a:bodyPr/>
          <a:lstStyle/>
          <a:p>
            <a:fld id="{B52DC7DE-3086-4824-AB4B-8D0C3BF9F958}" type="datetime1">
              <a:rPr lang="en-IN" smtClean="0"/>
              <a:pPr/>
              <a:t>16-05-2023</a:t>
            </a:fld>
            <a:endParaRPr lang="en-IN"/>
          </a:p>
        </p:txBody>
      </p:sp>
      <p:sp>
        <p:nvSpPr>
          <p:cNvPr id="4" name="Footer Placeholder 3">
            <a:extLst>
              <a:ext uri="{FF2B5EF4-FFF2-40B4-BE49-F238E27FC236}">
                <a16:creationId xmlns:a16="http://schemas.microsoft.com/office/drawing/2014/main" id="{DFB11197-B865-49F2-9966-7E0B2C71A5FB}"/>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5" name="Slide Number Placeholder 4">
            <a:extLst>
              <a:ext uri="{FF2B5EF4-FFF2-40B4-BE49-F238E27FC236}">
                <a16:creationId xmlns:a16="http://schemas.microsoft.com/office/drawing/2014/main" id="{9B84B202-5F2A-4F0A-957D-EEB442C51606}"/>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2831023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73BE62-14A1-42DF-A641-5CA346372F52}"/>
              </a:ext>
            </a:extLst>
          </p:cNvPr>
          <p:cNvSpPr>
            <a:spLocks noGrp="1"/>
          </p:cNvSpPr>
          <p:nvPr>
            <p:ph type="dt" sz="half" idx="10"/>
          </p:nvPr>
        </p:nvSpPr>
        <p:spPr/>
        <p:txBody>
          <a:bodyPr/>
          <a:lstStyle/>
          <a:p>
            <a:fld id="{F0F3FD68-9ACF-4DB7-BEF8-70AF30AA9223}" type="datetime1">
              <a:rPr lang="en-IN" smtClean="0"/>
              <a:pPr/>
              <a:t>16-05-2023</a:t>
            </a:fld>
            <a:endParaRPr lang="en-IN"/>
          </a:p>
        </p:txBody>
      </p:sp>
      <p:sp>
        <p:nvSpPr>
          <p:cNvPr id="3" name="Footer Placeholder 2">
            <a:extLst>
              <a:ext uri="{FF2B5EF4-FFF2-40B4-BE49-F238E27FC236}">
                <a16:creationId xmlns:a16="http://schemas.microsoft.com/office/drawing/2014/main" id="{9955948F-4DD8-4B7E-B87A-0F879F87F94F}"/>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4" name="Slide Number Placeholder 3">
            <a:extLst>
              <a:ext uri="{FF2B5EF4-FFF2-40B4-BE49-F238E27FC236}">
                <a16:creationId xmlns:a16="http://schemas.microsoft.com/office/drawing/2014/main" id="{135372A1-EBEE-49B1-BE7A-52D79C449576}"/>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2529518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DC1B2-DEB8-4A72-89B0-AFB421FCEE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F2CB4F8-5F43-47A1-8FC6-B19990BBE8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01A58BF-B713-4A82-9550-A9E3C4D0CB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890CB0-C35F-409B-B4B7-574F87649F11}"/>
              </a:ext>
            </a:extLst>
          </p:cNvPr>
          <p:cNvSpPr>
            <a:spLocks noGrp="1"/>
          </p:cNvSpPr>
          <p:nvPr>
            <p:ph type="dt" sz="half" idx="10"/>
          </p:nvPr>
        </p:nvSpPr>
        <p:spPr/>
        <p:txBody>
          <a:bodyPr/>
          <a:lstStyle/>
          <a:p>
            <a:fld id="{B36F9036-3E9D-41AF-A963-3D9D6F294202}" type="datetime1">
              <a:rPr lang="en-IN" smtClean="0"/>
              <a:pPr/>
              <a:t>16-05-2023</a:t>
            </a:fld>
            <a:endParaRPr lang="en-IN"/>
          </a:p>
        </p:txBody>
      </p:sp>
      <p:sp>
        <p:nvSpPr>
          <p:cNvPr id="6" name="Footer Placeholder 5">
            <a:extLst>
              <a:ext uri="{FF2B5EF4-FFF2-40B4-BE49-F238E27FC236}">
                <a16:creationId xmlns:a16="http://schemas.microsoft.com/office/drawing/2014/main" id="{7878B58E-3AEF-440D-A10D-F772E49E442A}"/>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7" name="Slide Number Placeholder 6">
            <a:extLst>
              <a:ext uri="{FF2B5EF4-FFF2-40B4-BE49-F238E27FC236}">
                <a16:creationId xmlns:a16="http://schemas.microsoft.com/office/drawing/2014/main" id="{1F78DEBC-3998-4DB0-A8E4-EA7AAA2404E8}"/>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3993416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EA25F-5331-4EB7-94C5-4EC248AB17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59A243B-6D50-40DC-AD3A-2D5CD5BA1A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27C2612-A181-4965-86BB-736112132E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A48E33-6FCB-4D21-BBB5-54E23125CFC9}"/>
              </a:ext>
            </a:extLst>
          </p:cNvPr>
          <p:cNvSpPr>
            <a:spLocks noGrp="1"/>
          </p:cNvSpPr>
          <p:nvPr>
            <p:ph type="dt" sz="half" idx="10"/>
          </p:nvPr>
        </p:nvSpPr>
        <p:spPr/>
        <p:txBody>
          <a:bodyPr/>
          <a:lstStyle/>
          <a:p>
            <a:fld id="{F25448E1-8AC7-4630-A9E7-0D43DF58E813}" type="datetime1">
              <a:rPr lang="en-IN" smtClean="0"/>
              <a:pPr/>
              <a:t>16-05-2023</a:t>
            </a:fld>
            <a:endParaRPr lang="en-IN"/>
          </a:p>
        </p:txBody>
      </p:sp>
      <p:sp>
        <p:nvSpPr>
          <p:cNvPr id="6" name="Footer Placeholder 5">
            <a:extLst>
              <a:ext uri="{FF2B5EF4-FFF2-40B4-BE49-F238E27FC236}">
                <a16:creationId xmlns:a16="http://schemas.microsoft.com/office/drawing/2014/main" id="{CD445D96-C54E-4064-85EC-B034A221A81B}"/>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7" name="Slide Number Placeholder 6">
            <a:extLst>
              <a:ext uri="{FF2B5EF4-FFF2-40B4-BE49-F238E27FC236}">
                <a16:creationId xmlns:a16="http://schemas.microsoft.com/office/drawing/2014/main" id="{FBBDE423-E9F9-497F-8702-226598FBC590}"/>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2479075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569880-5A8B-4242-8585-2399F3D5C2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71F665-0E92-4088-91CB-F8581A1B16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2E0FC9-B3CB-4348-883A-7A40EB3BDD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7CB93B-3CD6-4E97-ADEC-4B53ECC0E660}" type="datetime1">
              <a:rPr lang="en-IN" smtClean="0"/>
              <a:pPr/>
              <a:t>16-05-2023</a:t>
            </a:fld>
            <a:endParaRPr lang="en-IN"/>
          </a:p>
        </p:txBody>
      </p:sp>
      <p:sp>
        <p:nvSpPr>
          <p:cNvPr id="5" name="Footer Placeholder 4">
            <a:extLst>
              <a:ext uri="{FF2B5EF4-FFF2-40B4-BE49-F238E27FC236}">
                <a16:creationId xmlns:a16="http://schemas.microsoft.com/office/drawing/2014/main" id="{F4021BD3-2010-4C03-B16F-0A73B88441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4452FC66-C7EC-4C13-B7A8-CB457DA34B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E2DBF-622E-4774-BABA-0B90A0613018}" type="slidenum">
              <a:rPr lang="en-IN" smtClean="0"/>
              <a:pPr/>
              <a:t>‹#›</a:t>
            </a:fld>
            <a:endParaRPr lang="en-IN"/>
          </a:p>
        </p:txBody>
      </p:sp>
    </p:spTree>
    <p:extLst>
      <p:ext uri="{BB962C8B-B14F-4D97-AF65-F5344CB8AC3E}">
        <p14:creationId xmlns:p14="http://schemas.microsoft.com/office/powerpoint/2010/main" val="3851201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ACDB5C-1B23-4B82-9519-BDC3E634CD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D7E6AC-966D-4252-8238-88190FD2D0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7DA8F0-54DA-4949-B327-266F6E7F86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5FFED8-21F4-4270-AC0E-73021C6919F6}" type="datetime1">
              <a:rPr lang="en-IN" smtClean="0"/>
              <a:pPr/>
              <a:t>16-05-2023</a:t>
            </a:fld>
            <a:endParaRPr lang="en-IN"/>
          </a:p>
        </p:txBody>
      </p:sp>
      <p:sp>
        <p:nvSpPr>
          <p:cNvPr id="5" name="Footer Placeholder 4">
            <a:extLst>
              <a:ext uri="{FF2B5EF4-FFF2-40B4-BE49-F238E27FC236}">
                <a16:creationId xmlns:a16="http://schemas.microsoft.com/office/drawing/2014/main" id="{B23CB92D-2B8B-4F40-8A6C-3E7D5086B6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8180B590-4BFA-4C20-8AC3-A3C28BD5CA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F0265-A0BE-47A1-94BD-5CC14F66FAE4}" type="slidenum">
              <a:rPr lang="en-IN" smtClean="0"/>
              <a:pPr/>
              <a:t>‹#›</a:t>
            </a:fld>
            <a:endParaRPr lang="en-IN"/>
          </a:p>
        </p:txBody>
      </p:sp>
    </p:spTree>
    <p:extLst>
      <p:ext uri="{BB962C8B-B14F-4D97-AF65-F5344CB8AC3E}">
        <p14:creationId xmlns:p14="http://schemas.microsoft.com/office/powerpoint/2010/main" val="4701666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E764CF-DE72-4F49-B545-A4B772FEDFF2}"/>
              </a:ext>
            </a:extLst>
          </p:cNvPr>
          <p:cNvSpPr/>
          <p:nvPr/>
        </p:nvSpPr>
        <p:spPr>
          <a:xfrm>
            <a:off x="1" y="-1436"/>
            <a:ext cx="12022014" cy="6370975"/>
          </a:xfrm>
          <a:prstGeom prst="rect">
            <a:avLst/>
          </a:prstGeom>
        </p:spPr>
        <p:txBody>
          <a:bodyPr wrap="square">
            <a:spAutoFit/>
          </a:bodyPr>
          <a:lstStyle/>
          <a:p>
            <a:pPr algn="ctr"/>
            <a:r>
              <a:rPr lang="en-IN" sz="5000" b="1" dirty="0">
                <a:latin typeface="Angsana New" panose="02020603050405020304" pitchFamily="18" charset="-34"/>
                <a:cs typeface="Angsana New" panose="02020603050405020304" pitchFamily="18" charset="-34"/>
              </a:rPr>
              <a:t>    </a:t>
            </a:r>
            <a:r>
              <a:rPr lang="en-IN" sz="4800" b="1" dirty="0">
                <a:latin typeface="Times New Roman" panose="02020603050405020304" pitchFamily="18" charset="0"/>
                <a:cs typeface="Times New Roman" panose="02020603050405020304" pitchFamily="18" charset="0"/>
              </a:rPr>
              <a:t>KGiSL INSTITUTE OF TECHNOLOGY</a:t>
            </a:r>
          </a:p>
          <a:p>
            <a:pPr algn="ctr"/>
            <a:r>
              <a:rPr lang="en-IN" sz="4000" b="1" dirty="0">
                <a:latin typeface="Times New Roman" panose="02020603050405020304" pitchFamily="18" charset="0"/>
                <a:cs typeface="Times New Roman" panose="02020603050405020304" pitchFamily="18" charset="0"/>
              </a:rPr>
              <a:t>COIMBATORE</a:t>
            </a:r>
          </a:p>
          <a:p>
            <a:pPr algn="ctr"/>
            <a:r>
              <a:rPr lang="en-US" sz="3200" b="1" dirty="0">
                <a:solidFill>
                  <a:schemeClr val="accent1">
                    <a:lumMod val="50000"/>
                  </a:schemeClr>
                </a:solidFill>
                <a:latin typeface="Algerian" panose="04020705040A02060702" pitchFamily="82" charset="0"/>
              </a:rPr>
              <a:t>DEPARTMENT OF computer science &amp; engineering</a:t>
            </a:r>
          </a:p>
          <a:p>
            <a:pPr algn="ctr"/>
            <a:r>
              <a:rPr lang="en-US" sz="3200" b="1" dirty="0">
                <a:solidFill>
                  <a:schemeClr val="accent1">
                    <a:lumMod val="50000"/>
                  </a:schemeClr>
                </a:solidFill>
                <a:latin typeface="Algerian" panose="04020705040A02060702" pitchFamily="82" charset="0"/>
              </a:rPr>
              <a:t>Project phase review</a:t>
            </a:r>
          </a:p>
          <a:p>
            <a:pPr algn="ctr"/>
            <a:r>
              <a:rPr lang="en-US" sz="3400" b="1" dirty="0">
                <a:latin typeface="Times New Roman" panose="02020603050405020304" pitchFamily="18" charset="0"/>
                <a:cs typeface="Times New Roman" panose="02020603050405020304" pitchFamily="18" charset="0"/>
              </a:rPr>
              <a:t>KOVAI SPOT BUS – BUS RECOMMENDATION SYSTEM </a:t>
            </a:r>
          </a:p>
          <a:p>
            <a:r>
              <a:rPr lang="en-IN" sz="2800" b="1" dirty="0">
                <a:latin typeface="Angsana New" panose="02020603050405020304" pitchFamily="18" charset="-34"/>
                <a:cs typeface="Angsana New" panose="02020603050405020304" pitchFamily="18" charset="-34"/>
              </a:rPr>
              <a:t>  </a:t>
            </a:r>
          </a:p>
          <a:p>
            <a:r>
              <a:rPr lang="en-IN" sz="2800" b="1" dirty="0">
                <a:latin typeface="Times New Roman" panose="02020603050405020304" pitchFamily="18" charset="0"/>
                <a:cs typeface="Angsana New" panose="02020603050405020304" pitchFamily="18" charset="-34"/>
              </a:rPr>
              <a:t>   </a:t>
            </a:r>
            <a:r>
              <a:rPr lang="en-IN" sz="2800" b="1" dirty="0">
                <a:latin typeface="Times New Roman" panose="02020603050405020304" pitchFamily="18" charset="0"/>
                <a:cs typeface="Times New Roman" panose="02020603050405020304" pitchFamily="18" charset="0"/>
              </a:rPr>
              <a:t>Team Members:</a:t>
            </a:r>
          </a:p>
          <a:p>
            <a:r>
              <a:rPr lang="en-IN" sz="28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711719104058	Niranjan E</a:t>
            </a:r>
          </a:p>
          <a:p>
            <a:r>
              <a:rPr lang="en-IN" sz="2400" dirty="0">
                <a:latin typeface="Times New Roman" panose="02020603050405020304" pitchFamily="18" charset="0"/>
                <a:cs typeface="Times New Roman" panose="02020603050405020304" pitchFamily="18" charset="0"/>
              </a:rPr>
              <a:t>			711719104083		Sasi Keerthana R</a:t>
            </a:r>
          </a:p>
          <a:p>
            <a:r>
              <a:rPr lang="en-IN" sz="2400" dirty="0">
                <a:latin typeface="Times New Roman" panose="02020603050405020304" pitchFamily="18" charset="0"/>
                <a:cs typeface="Times New Roman" panose="02020603050405020304" pitchFamily="18" charset="0"/>
              </a:rPr>
              <a:t>			711719104084 	Sasi Kumar P</a:t>
            </a:r>
          </a:p>
          <a:p>
            <a:r>
              <a:rPr lang="en-IN" sz="2400" dirty="0">
                <a:latin typeface="Times New Roman" panose="02020603050405020304" pitchFamily="18" charset="0"/>
                <a:cs typeface="Times New Roman" panose="02020603050405020304" pitchFamily="18" charset="0"/>
              </a:rPr>
              <a:t>			711719104101		Tharini M</a:t>
            </a:r>
          </a:p>
          <a:p>
            <a:r>
              <a:rPr lang="en-IN" sz="2400" b="1"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Under the guidance of :</a:t>
            </a:r>
          </a:p>
          <a:p>
            <a:r>
              <a:rPr lang="en-IN" sz="36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Ms. Aruna T N, AP/CSE</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1"/>
            <a:ext cx="870332" cy="1026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FINAL REVIEW                                                                                       Department of CSE, KGiSL Institute of Technology, Coimbatore </a:t>
            </a:r>
            <a:endParaRPr lang="en-IN" dirty="0"/>
          </a:p>
        </p:txBody>
      </p:sp>
      <p:sp>
        <p:nvSpPr>
          <p:cNvPr id="7"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4BCCE143-9681-4919-B8A5-0D977F0AD9D1}" type="datetime1">
              <a:rPr lang="en-IN" sz="1600" smtClean="0"/>
              <a:pPr/>
              <a:t>16-05-2023</a:t>
            </a:fld>
            <a:endParaRPr lang="en-IN" sz="1600" dirty="0"/>
          </a:p>
        </p:txBody>
      </p:sp>
      <p:sp>
        <p:nvSpPr>
          <p:cNvPr id="8"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a:t>
            </a:fld>
            <a:endParaRPr lang="en-IN" dirty="0"/>
          </a:p>
        </p:txBody>
      </p:sp>
    </p:spTree>
    <p:extLst>
      <p:ext uri="{BB962C8B-B14F-4D97-AF65-F5344CB8AC3E}">
        <p14:creationId xmlns:p14="http://schemas.microsoft.com/office/powerpoint/2010/main" val="1013959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29CA7-53D5-3E86-6222-DCC2A68A2244}"/>
              </a:ext>
            </a:extLst>
          </p:cNvPr>
          <p:cNvSpPr>
            <a:spLocks noGrp="1"/>
          </p:cNvSpPr>
          <p:nvPr>
            <p:ph type="title"/>
          </p:nvPr>
        </p:nvSpPr>
        <p:spPr>
          <a:xfrm>
            <a:off x="564204" y="-27650"/>
            <a:ext cx="10789596" cy="1321037"/>
          </a:xfrm>
        </p:spPr>
        <p:txBody>
          <a:bodyPr/>
          <a:lstStyle/>
          <a:p>
            <a:r>
              <a:rPr lang="en-US" dirty="0">
                <a:latin typeface="Algerian" panose="04020705040A02060702" pitchFamily="82" charset="0"/>
              </a:rPr>
              <a:t>ROUTE INFORMATION</a:t>
            </a:r>
            <a:endParaRPr lang="en-IN" dirty="0">
              <a:latin typeface="Algerian" panose="04020705040A02060702" pitchFamily="82" charset="0"/>
            </a:endParaRPr>
          </a:p>
        </p:txBody>
      </p:sp>
      <p:sp>
        <p:nvSpPr>
          <p:cNvPr id="4" name="Date Placeholder 3">
            <a:extLst>
              <a:ext uri="{FF2B5EF4-FFF2-40B4-BE49-F238E27FC236}">
                <a16:creationId xmlns:a16="http://schemas.microsoft.com/office/drawing/2014/main" id="{F265DF1D-353D-8104-3DE2-EC6F616A91E8}"/>
              </a:ext>
            </a:extLst>
          </p:cNvPr>
          <p:cNvSpPr>
            <a:spLocks noGrp="1"/>
          </p:cNvSpPr>
          <p:nvPr>
            <p:ph type="dt" sz="half" idx="10"/>
          </p:nvPr>
        </p:nvSpPr>
        <p:spPr/>
        <p:txBody>
          <a:bodyPr/>
          <a:lstStyle/>
          <a:p>
            <a:fld id="{76C9C406-4445-4E33-987C-6117DEBA54F9}" type="datetime1">
              <a:rPr lang="en-IN" sz="1600" smtClean="0"/>
              <a:pPr/>
              <a:t>16-05-2023</a:t>
            </a:fld>
            <a:endParaRPr lang="en-IN" sz="1600" dirty="0"/>
          </a:p>
        </p:txBody>
      </p:sp>
      <p:sp>
        <p:nvSpPr>
          <p:cNvPr id="5" name="Footer Placeholder 4">
            <a:extLst>
              <a:ext uri="{FF2B5EF4-FFF2-40B4-BE49-F238E27FC236}">
                <a16:creationId xmlns:a16="http://schemas.microsoft.com/office/drawing/2014/main" id="{4C84971A-CA72-1459-7AA9-6113DB2078B5}"/>
              </a:ext>
            </a:extLst>
          </p:cNvPr>
          <p:cNvSpPr>
            <a:spLocks noGrp="1"/>
          </p:cNvSpPr>
          <p:nvPr>
            <p:ph type="ftr" sz="quarter" idx="11"/>
          </p:nvPr>
        </p:nvSpPr>
        <p:spPr>
          <a:xfrm>
            <a:off x="3581400" y="6166086"/>
            <a:ext cx="5350213" cy="486045"/>
          </a:xfrm>
        </p:spPr>
        <p:txBody>
          <a:bodyPr/>
          <a:lstStyle/>
          <a:p>
            <a:r>
              <a:rPr lang="en-US" sz="1600" dirty="0"/>
              <a:t>PROJECT PHASE -I  FINAL REVIEW                                                                                       Department of CSE, </a:t>
            </a:r>
            <a:r>
              <a:rPr lang="en-US" sz="1600" dirty="0" err="1"/>
              <a:t>KGiSL</a:t>
            </a:r>
            <a:r>
              <a:rPr lang="en-US" sz="1600" dirty="0"/>
              <a:t> Institute of Technology, Coimbatore </a:t>
            </a:r>
            <a:endParaRPr lang="en-IN" sz="1600" dirty="0"/>
          </a:p>
        </p:txBody>
      </p:sp>
      <p:sp>
        <p:nvSpPr>
          <p:cNvPr id="6" name="Slide Number Placeholder 5">
            <a:extLst>
              <a:ext uri="{FF2B5EF4-FFF2-40B4-BE49-F238E27FC236}">
                <a16:creationId xmlns:a16="http://schemas.microsoft.com/office/drawing/2014/main" id="{1B812E63-9945-D309-BE7F-F509FA0EEC3B}"/>
              </a:ext>
            </a:extLst>
          </p:cNvPr>
          <p:cNvSpPr>
            <a:spLocks noGrp="1"/>
          </p:cNvSpPr>
          <p:nvPr>
            <p:ph type="sldNum" sz="quarter" idx="12"/>
          </p:nvPr>
        </p:nvSpPr>
        <p:spPr/>
        <p:txBody>
          <a:bodyPr/>
          <a:lstStyle/>
          <a:p>
            <a:fld id="{370E2DBF-622E-4774-BABA-0B90A0613018}" type="slidenum">
              <a:rPr lang="en-IN" smtClean="0"/>
              <a:pPr/>
              <a:t>10</a:t>
            </a:fld>
            <a:endParaRPr lang="en-IN" dirty="0"/>
          </a:p>
        </p:txBody>
      </p:sp>
      <p:pic>
        <p:nvPicPr>
          <p:cNvPr id="13" name="Content Placeholder 12">
            <a:extLst>
              <a:ext uri="{FF2B5EF4-FFF2-40B4-BE49-F238E27FC236}">
                <a16:creationId xmlns:a16="http://schemas.microsoft.com/office/drawing/2014/main" id="{6FC07963-AEE3-E358-7BC2-55402B990922}"/>
              </a:ext>
            </a:extLst>
          </p:cNvPr>
          <p:cNvPicPr>
            <a:picLocks noGrp="1" noChangeAspect="1"/>
          </p:cNvPicPr>
          <p:nvPr>
            <p:ph idx="1"/>
          </p:nvPr>
        </p:nvPicPr>
        <p:blipFill>
          <a:blip r:embed="rId2"/>
          <a:stretch>
            <a:fillRect/>
          </a:stretch>
        </p:blipFill>
        <p:spPr>
          <a:xfrm>
            <a:off x="2081719" y="892029"/>
            <a:ext cx="7772399" cy="5204713"/>
          </a:xfrm>
        </p:spPr>
      </p:pic>
    </p:spTree>
    <p:extLst>
      <p:ext uri="{BB962C8B-B14F-4D97-AF65-F5344CB8AC3E}">
        <p14:creationId xmlns:p14="http://schemas.microsoft.com/office/powerpoint/2010/main" val="1923555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29CA7-53D5-3E86-6222-DCC2A68A2244}"/>
              </a:ext>
            </a:extLst>
          </p:cNvPr>
          <p:cNvSpPr>
            <a:spLocks noGrp="1"/>
          </p:cNvSpPr>
          <p:nvPr>
            <p:ph type="title"/>
          </p:nvPr>
        </p:nvSpPr>
        <p:spPr>
          <a:xfrm>
            <a:off x="564204" y="-27650"/>
            <a:ext cx="10789596" cy="1321037"/>
          </a:xfrm>
        </p:spPr>
        <p:txBody>
          <a:bodyPr/>
          <a:lstStyle/>
          <a:p>
            <a:r>
              <a:rPr lang="en-US" dirty="0">
                <a:latin typeface="Algerian" panose="04020705040A02060702" pitchFamily="82" charset="0"/>
              </a:rPr>
              <a:t>SEARCH ROUTE</a:t>
            </a:r>
            <a:endParaRPr lang="en-IN" dirty="0">
              <a:latin typeface="Algerian" panose="04020705040A02060702" pitchFamily="82" charset="0"/>
            </a:endParaRPr>
          </a:p>
        </p:txBody>
      </p:sp>
      <p:sp>
        <p:nvSpPr>
          <p:cNvPr id="4" name="Date Placeholder 3">
            <a:extLst>
              <a:ext uri="{FF2B5EF4-FFF2-40B4-BE49-F238E27FC236}">
                <a16:creationId xmlns:a16="http://schemas.microsoft.com/office/drawing/2014/main" id="{F265DF1D-353D-8104-3DE2-EC6F616A91E8}"/>
              </a:ext>
            </a:extLst>
          </p:cNvPr>
          <p:cNvSpPr>
            <a:spLocks noGrp="1"/>
          </p:cNvSpPr>
          <p:nvPr>
            <p:ph type="dt" sz="half" idx="10"/>
          </p:nvPr>
        </p:nvSpPr>
        <p:spPr/>
        <p:txBody>
          <a:bodyPr/>
          <a:lstStyle/>
          <a:p>
            <a:fld id="{76C9C406-4445-4E33-987C-6117DEBA54F9}" type="datetime1">
              <a:rPr lang="en-IN" sz="1600" smtClean="0"/>
              <a:pPr/>
              <a:t>16-05-2023</a:t>
            </a:fld>
            <a:endParaRPr lang="en-IN" sz="1600" dirty="0"/>
          </a:p>
        </p:txBody>
      </p:sp>
      <p:sp>
        <p:nvSpPr>
          <p:cNvPr id="5" name="Footer Placeholder 4">
            <a:extLst>
              <a:ext uri="{FF2B5EF4-FFF2-40B4-BE49-F238E27FC236}">
                <a16:creationId xmlns:a16="http://schemas.microsoft.com/office/drawing/2014/main" id="{4C84971A-CA72-1459-7AA9-6113DB2078B5}"/>
              </a:ext>
            </a:extLst>
          </p:cNvPr>
          <p:cNvSpPr>
            <a:spLocks noGrp="1"/>
          </p:cNvSpPr>
          <p:nvPr>
            <p:ph type="ftr" sz="quarter" idx="11"/>
          </p:nvPr>
        </p:nvSpPr>
        <p:spPr>
          <a:xfrm>
            <a:off x="3581400" y="6166086"/>
            <a:ext cx="5350213" cy="486045"/>
          </a:xfrm>
        </p:spPr>
        <p:txBody>
          <a:bodyPr/>
          <a:lstStyle/>
          <a:p>
            <a:r>
              <a:rPr lang="en-US" sz="1600" dirty="0"/>
              <a:t>PROJECT PHASE -I  FINAL REVIEW                                                                                       Department of CSE, </a:t>
            </a:r>
            <a:r>
              <a:rPr lang="en-US" sz="1600" dirty="0" err="1"/>
              <a:t>KGiSL</a:t>
            </a:r>
            <a:r>
              <a:rPr lang="en-US" sz="1600" dirty="0"/>
              <a:t> Institute of Technology, Coimbatore </a:t>
            </a:r>
            <a:endParaRPr lang="en-IN" sz="1600" dirty="0"/>
          </a:p>
        </p:txBody>
      </p:sp>
      <p:sp>
        <p:nvSpPr>
          <p:cNvPr id="6" name="Slide Number Placeholder 5">
            <a:extLst>
              <a:ext uri="{FF2B5EF4-FFF2-40B4-BE49-F238E27FC236}">
                <a16:creationId xmlns:a16="http://schemas.microsoft.com/office/drawing/2014/main" id="{1B812E63-9945-D309-BE7F-F509FA0EEC3B}"/>
              </a:ext>
            </a:extLst>
          </p:cNvPr>
          <p:cNvSpPr>
            <a:spLocks noGrp="1"/>
          </p:cNvSpPr>
          <p:nvPr>
            <p:ph type="sldNum" sz="quarter" idx="12"/>
          </p:nvPr>
        </p:nvSpPr>
        <p:spPr/>
        <p:txBody>
          <a:bodyPr/>
          <a:lstStyle/>
          <a:p>
            <a:fld id="{370E2DBF-622E-4774-BABA-0B90A0613018}" type="slidenum">
              <a:rPr lang="en-IN" smtClean="0"/>
              <a:pPr/>
              <a:t>11</a:t>
            </a:fld>
            <a:endParaRPr lang="en-IN" dirty="0"/>
          </a:p>
        </p:txBody>
      </p:sp>
      <p:pic>
        <p:nvPicPr>
          <p:cNvPr id="9" name="Picture 8">
            <a:extLst>
              <a:ext uri="{FF2B5EF4-FFF2-40B4-BE49-F238E27FC236}">
                <a16:creationId xmlns:a16="http://schemas.microsoft.com/office/drawing/2014/main" id="{48494CBF-7F34-4B95-1A9F-3CD1F1387F92}"/>
              </a:ext>
            </a:extLst>
          </p:cNvPr>
          <p:cNvPicPr>
            <a:picLocks noChangeAspect="1"/>
          </p:cNvPicPr>
          <p:nvPr/>
        </p:nvPicPr>
        <p:blipFill>
          <a:blip r:embed="rId2"/>
          <a:stretch>
            <a:fillRect/>
          </a:stretch>
        </p:blipFill>
        <p:spPr>
          <a:xfrm>
            <a:off x="1947697" y="1332526"/>
            <a:ext cx="8296605" cy="4794421"/>
          </a:xfrm>
          <a:prstGeom prst="rect">
            <a:avLst/>
          </a:prstGeom>
        </p:spPr>
      </p:pic>
    </p:spTree>
    <p:extLst>
      <p:ext uri="{BB962C8B-B14F-4D97-AF65-F5344CB8AC3E}">
        <p14:creationId xmlns:p14="http://schemas.microsoft.com/office/powerpoint/2010/main" val="3975118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265DF1D-353D-8104-3DE2-EC6F616A91E8}"/>
              </a:ext>
            </a:extLst>
          </p:cNvPr>
          <p:cNvSpPr>
            <a:spLocks noGrp="1"/>
          </p:cNvSpPr>
          <p:nvPr>
            <p:ph type="dt" sz="half" idx="10"/>
          </p:nvPr>
        </p:nvSpPr>
        <p:spPr/>
        <p:txBody>
          <a:bodyPr/>
          <a:lstStyle/>
          <a:p>
            <a:fld id="{76C9C406-4445-4E33-987C-6117DEBA54F9}" type="datetime1">
              <a:rPr lang="en-IN" sz="1600" smtClean="0"/>
              <a:pPr/>
              <a:t>16-05-2023</a:t>
            </a:fld>
            <a:endParaRPr lang="en-IN" sz="1600" dirty="0"/>
          </a:p>
        </p:txBody>
      </p:sp>
      <p:sp>
        <p:nvSpPr>
          <p:cNvPr id="5" name="Footer Placeholder 4">
            <a:extLst>
              <a:ext uri="{FF2B5EF4-FFF2-40B4-BE49-F238E27FC236}">
                <a16:creationId xmlns:a16="http://schemas.microsoft.com/office/drawing/2014/main" id="{4C84971A-CA72-1459-7AA9-6113DB2078B5}"/>
              </a:ext>
            </a:extLst>
          </p:cNvPr>
          <p:cNvSpPr>
            <a:spLocks noGrp="1"/>
          </p:cNvSpPr>
          <p:nvPr>
            <p:ph type="ftr" sz="quarter" idx="11"/>
          </p:nvPr>
        </p:nvSpPr>
        <p:spPr>
          <a:xfrm>
            <a:off x="3581400" y="6166086"/>
            <a:ext cx="5350213" cy="486045"/>
          </a:xfrm>
        </p:spPr>
        <p:txBody>
          <a:bodyPr/>
          <a:lstStyle/>
          <a:p>
            <a:r>
              <a:rPr lang="en-US" sz="1600" dirty="0"/>
              <a:t>PROJECT PHASE -I  FINAL REVIEW                                                                                       Department of CSE, </a:t>
            </a:r>
            <a:r>
              <a:rPr lang="en-US" sz="1600" dirty="0" err="1"/>
              <a:t>KGiSL</a:t>
            </a:r>
            <a:r>
              <a:rPr lang="en-US" sz="1600" dirty="0"/>
              <a:t> Institute of Technology, Coimbatore </a:t>
            </a:r>
            <a:endParaRPr lang="en-IN" sz="1600" dirty="0"/>
          </a:p>
        </p:txBody>
      </p:sp>
      <p:sp>
        <p:nvSpPr>
          <p:cNvPr id="6" name="Slide Number Placeholder 5">
            <a:extLst>
              <a:ext uri="{FF2B5EF4-FFF2-40B4-BE49-F238E27FC236}">
                <a16:creationId xmlns:a16="http://schemas.microsoft.com/office/drawing/2014/main" id="{1B812E63-9945-D309-BE7F-F509FA0EEC3B}"/>
              </a:ext>
            </a:extLst>
          </p:cNvPr>
          <p:cNvSpPr>
            <a:spLocks noGrp="1"/>
          </p:cNvSpPr>
          <p:nvPr>
            <p:ph type="sldNum" sz="quarter" idx="12"/>
          </p:nvPr>
        </p:nvSpPr>
        <p:spPr/>
        <p:txBody>
          <a:bodyPr/>
          <a:lstStyle/>
          <a:p>
            <a:fld id="{370E2DBF-622E-4774-BABA-0B90A0613018}" type="slidenum">
              <a:rPr lang="en-IN" smtClean="0"/>
              <a:pPr/>
              <a:t>12</a:t>
            </a:fld>
            <a:endParaRPr lang="en-IN" dirty="0"/>
          </a:p>
        </p:txBody>
      </p:sp>
      <p:pic>
        <p:nvPicPr>
          <p:cNvPr id="10" name="Picture 9">
            <a:extLst>
              <a:ext uri="{FF2B5EF4-FFF2-40B4-BE49-F238E27FC236}">
                <a16:creationId xmlns:a16="http://schemas.microsoft.com/office/drawing/2014/main" id="{8049A990-3480-1422-6A05-B252BB0DB607}"/>
              </a:ext>
            </a:extLst>
          </p:cNvPr>
          <p:cNvPicPr>
            <a:picLocks noChangeAspect="1"/>
          </p:cNvPicPr>
          <p:nvPr/>
        </p:nvPicPr>
        <p:blipFill>
          <a:blip r:embed="rId2"/>
          <a:stretch>
            <a:fillRect/>
          </a:stretch>
        </p:blipFill>
        <p:spPr>
          <a:xfrm>
            <a:off x="838200" y="1386137"/>
            <a:ext cx="4234650" cy="4550045"/>
          </a:xfrm>
          <a:prstGeom prst="rect">
            <a:avLst/>
          </a:prstGeom>
        </p:spPr>
      </p:pic>
      <p:pic>
        <p:nvPicPr>
          <p:cNvPr id="12" name="Picture 11">
            <a:extLst>
              <a:ext uri="{FF2B5EF4-FFF2-40B4-BE49-F238E27FC236}">
                <a16:creationId xmlns:a16="http://schemas.microsoft.com/office/drawing/2014/main" id="{510EE748-AC5A-D5B7-B6B5-0DDEE3414E28}"/>
              </a:ext>
            </a:extLst>
          </p:cNvPr>
          <p:cNvPicPr>
            <a:picLocks noChangeAspect="1"/>
          </p:cNvPicPr>
          <p:nvPr/>
        </p:nvPicPr>
        <p:blipFill>
          <a:blip r:embed="rId3"/>
          <a:stretch>
            <a:fillRect/>
          </a:stretch>
        </p:blipFill>
        <p:spPr>
          <a:xfrm>
            <a:off x="5499769" y="1546696"/>
            <a:ext cx="5437229" cy="4550045"/>
          </a:xfrm>
          <a:prstGeom prst="rect">
            <a:avLst/>
          </a:prstGeom>
        </p:spPr>
      </p:pic>
      <p:sp>
        <p:nvSpPr>
          <p:cNvPr id="14" name="Title 1">
            <a:extLst>
              <a:ext uri="{FF2B5EF4-FFF2-40B4-BE49-F238E27FC236}">
                <a16:creationId xmlns:a16="http://schemas.microsoft.com/office/drawing/2014/main" id="{128589EF-1323-AA53-76A4-072AB7CE339C}"/>
              </a:ext>
            </a:extLst>
          </p:cNvPr>
          <p:cNvSpPr>
            <a:spLocks noGrp="1"/>
          </p:cNvSpPr>
          <p:nvPr>
            <p:ph type="title"/>
          </p:nvPr>
        </p:nvSpPr>
        <p:spPr>
          <a:xfrm>
            <a:off x="564204" y="-27650"/>
            <a:ext cx="10789596" cy="1321037"/>
          </a:xfrm>
        </p:spPr>
        <p:txBody>
          <a:bodyPr/>
          <a:lstStyle/>
          <a:p>
            <a:r>
              <a:rPr lang="en-US" dirty="0">
                <a:latin typeface="Algerian" panose="04020705040A02060702" pitchFamily="82" charset="0"/>
              </a:rPr>
              <a:t>SEARCH ROUTE</a:t>
            </a:r>
            <a:endParaRPr lang="en-IN" dirty="0">
              <a:latin typeface="Algerian" panose="04020705040A02060702" pitchFamily="82" charset="0"/>
            </a:endParaRPr>
          </a:p>
        </p:txBody>
      </p:sp>
    </p:spTree>
    <p:extLst>
      <p:ext uri="{BB962C8B-B14F-4D97-AF65-F5344CB8AC3E}">
        <p14:creationId xmlns:p14="http://schemas.microsoft.com/office/powerpoint/2010/main" val="3216293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noAutofit/>
          </a:bodyPr>
          <a:lstStyle/>
          <a:p>
            <a:br>
              <a:rPr lang="en-US" sz="4800" dirty="0">
                <a:latin typeface="Algerian" panose="04020705040A02060702" pitchFamily="82" charset="0"/>
              </a:rPr>
            </a:br>
            <a:r>
              <a:rPr lang="en-US" sz="4800" dirty="0">
                <a:latin typeface="Algerian" panose="04020705040A02060702" pitchFamily="82" charset="0"/>
              </a:rPr>
              <a:t>EXPECTED OUTCOME  </a:t>
            </a:r>
            <a:endParaRPr lang="en-IN" sz="4800"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956603"/>
            <a:ext cx="10515600" cy="5247249"/>
          </a:xfrm>
        </p:spPr>
        <p:txBody>
          <a:bodyPr>
            <a:normAutofit/>
          </a:bodyPr>
          <a:lstStyle/>
          <a:p>
            <a:pPr marL="84138" indent="0" algn="just">
              <a:buNone/>
            </a:pPr>
            <a:endParaRPr lang="en-US" dirty="0">
              <a:latin typeface="Century Schoolbook" panose="02040604050505020304" pitchFamily="18" charset="0"/>
              <a:ea typeface="Cambria" panose="02040503050406030204" pitchFamily="18" charset="0"/>
            </a:endParaRPr>
          </a:p>
          <a:p>
            <a:pPr marL="534988" indent="-450850"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This applications informs more accurate information of bus schedules and bus numbers for people by local bus service.</a:t>
            </a:r>
            <a:endParaRPr lang="en-US" sz="2600" dirty="0">
              <a:latin typeface="Times New Roman" panose="02020603050405020304" pitchFamily="18" charset="0"/>
              <a:ea typeface="Cambria" panose="02040503050406030204" pitchFamily="18" charset="0"/>
              <a:cs typeface="Times New Roman" panose="02020603050405020304" pitchFamily="18" charset="0"/>
            </a:endParaRPr>
          </a:p>
          <a:p>
            <a:pPr marL="534988" indent="-450850" algn="just">
              <a:buFont typeface="Wingdings" panose="05000000000000000000" pitchFamily="2" charset="2"/>
              <a:buChar char="Ø"/>
            </a:pPr>
            <a:r>
              <a:rPr lang="en-US" sz="2600" dirty="0">
                <a:latin typeface="Times New Roman" pitchFamily="18" charset="0"/>
                <a:cs typeface="Times New Roman" pitchFamily="18" charset="0"/>
              </a:rPr>
              <a:t>This system helps to increase overall ridership and encourage more people to use public transportation. Users can plan their trips more efficiently and reducing waiting time.</a:t>
            </a:r>
          </a:p>
          <a:p>
            <a:pPr marL="534988" indent="-450850" algn="just">
              <a:buFont typeface="Wingdings" panose="05000000000000000000" pitchFamily="2" charset="2"/>
              <a:buChar char="Ø"/>
            </a:pPr>
            <a:r>
              <a:rPr lang="en-US" sz="2600" dirty="0">
                <a:latin typeface="Times New Roman" pitchFamily="18" charset="0"/>
                <a:cs typeface="Times New Roman" pitchFamily="18" charset="0"/>
              </a:rPr>
              <a:t>Users can select source and destination, it displays bus numbers along with their routes. </a:t>
            </a:r>
          </a:p>
          <a:p>
            <a:pPr marL="534988" indent="-450850" algn="just">
              <a:buFont typeface="Wingdings" panose="05000000000000000000" pitchFamily="2" charset="2"/>
              <a:buChar char="Ø"/>
            </a:pPr>
            <a:endParaRPr lang="en-US" dirty="0">
              <a:latin typeface="Times New Roman" pitchFamily="18" charset="0"/>
              <a:cs typeface="Times New Roman" pitchFamily="18" charset="0"/>
            </a:endParaRPr>
          </a:p>
          <a:p>
            <a:pPr marL="84138" indent="0" algn="just">
              <a:buNone/>
            </a:pPr>
            <a:endParaRPr lang="en-US" dirty="0">
              <a:latin typeface="Cambria" pitchFamily="18" charset="0"/>
            </a:endParaRPr>
          </a:p>
          <a:p>
            <a:pPr marL="534988" indent="-450850">
              <a:buFont typeface="Wingdings" panose="05000000000000000000" pitchFamily="2" charset="2"/>
              <a:buChar char="Ø"/>
            </a:pPr>
            <a:endParaRPr lang="en-IN" dirty="0">
              <a:latin typeface="Century Schoolbook" panose="020406040505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6ED63821-FF59-44DC-9E9F-C1786F488F57}" type="datetime1">
              <a:rPr lang="en-IN" sz="1600" smtClean="0"/>
              <a:pPr/>
              <a:t>16-05-2023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FINAL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13</a:t>
            </a:fld>
            <a:endParaRPr lang="en-IN" dirty="0"/>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0790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80388" y="259573"/>
            <a:ext cx="10515600" cy="844697"/>
          </a:xfrm>
        </p:spPr>
        <p:txBody>
          <a:bodyPr>
            <a:normAutofit/>
          </a:bodyPr>
          <a:lstStyle/>
          <a:p>
            <a:r>
              <a:rPr lang="en-US" sz="4800" dirty="0">
                <a:latin typeface="Algerian" panose="04020705040A02060702" pitchFamily="82" charset="0"/>
              </a:rPr>
              <a:t>REFERENCEs</a:t>
            </a:r>
            <a:endParaRPr lang="en-IN" sz="4800"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1203960"/>
            <a:ext cx="11161540" cy="4659758"/>
          </a:xfrm>
        </p:spPr>
        <p:txBody>
          <a:bodyPr>
            <a:noAutofit/>
          </a:bodyPr>
          <a:lstStyle/>
          <a:p>
            <a:pPr marL="0" indent="0" algn="just">
              <a:buNone/>
            </a:pPr>
            <a:r>
              <a:rPr lang="en-US" sz="2600" dirty="0">
                <a:latin typeface="Times New Roman" panose="02020603050405020304" pitchFamily="18" charset="0"/>
                <a:cs typeface="Times New Roman" panose="02020603050405020304" pitchFamily="18" charset="0"/>
              </a:rPr>
              <a:t>[1] Grava S, Urban Transportation System(2020) McGraw-Hill Professional.</a:t>
            </a:r>
          </a:p>
          <a:p>
            <a:pPr marL="0" indent="0" algn="just">
              <a:buNone/>
            </a:pPr>
            <a:r>
              <a:rPr lang="en-US" sz="2600" dirty="0">
                <a:latin typeface="Times New Roman" panose="02020603050405020304" pitchFamily="18" charset="0"/>
                <a:cs typeface="Times New Roman" panose="02020603050405020304" pitchFamily="18" charset="0"/>
              </a:rPr>
              <a:t>[2] Sun C W. Zhou and Y. Wang, Scheduling Combination and Headway Optimization of Bus Rapid Transit. Journal of Transportation Systems Engineering and Information Technology(2019).</a:t>
            </a:r>
          </a:p>
          <a:p>
            <a:pPr marL="0" indent="0" algn="just">
              <a:buNone/>
            </a:pPr>
            <a:r>
              <a:rPr lang="en-US" sz="2600" dirty="0">
                <a:latin typeface="Times New Roman" panose="02020603050405020304" pitchFamily="18" charset="0"/>
                <a:cs typeface="Times New Roman" panose="02020603050405020304" pitchFamily="18" charset="0"/>
              </a:rPr>
              <a:t>[3] Van Oudheusden D.L and Zhu-Trip frequency scheduling for bus route management in  Bangkok. European Journal of Operational Research 2020.</a:t>
            </a:r>
          </a:p>
          <a:p>
            <a:pPr marL="0" indent="0" algn="just">
              <a:buNone/>
            </a:pPr>
            <a:r>
              <a:rPr lang="en-US" sz="2600" dirty="0">
                <a:latin typeface="Times New Roman" panose="02020603050405020304" pitchFamily="18" charset="0"/>
                <a:cs typeface="Times New Roman" panose="02020603050405020304" pitchFamily="18" charset="0"/>
              </a:rPr>
              <a:t>[</a:t>
            </a:r>
            <a:r>
              <a:rPr lang="en-US" sz="2600" dirty="0"/>
              <a:t>4] </a:t>
            </a:r>
            <a:r>
              <a:rPr lang="en-US" sz="2600" dirty="0">
                <a:latin typeface="Times New Roman" panose="02020603050405020304" pitchFamily="18" charset="0"/>
                <a:cs typeface="Times New Roman" panose="02020603050405020304" pitchFamily="18" charset="0"/>
              </a:rPr>
              <a:t>Yan S and H.L Chen - A scheduling model and a solution algorithm for inter-city bus carriers. Transportation Research Part A: Policy and Practice, (2020).</a:t>
            </a:r>
          </a:p>
          <a:p>
            <a:pPr marL="0" indent="0" algn="just">
              <a:buNone/>
            </a:pPr>
            <a:r>
              <a:rPr lang="en-US" sz="2600" dirty="0">
                <a:latin typeface="Times New Roman" panose="02020603050405020304" pitchFamily="18" charset="0"/>
                <a:cs typeface="Times New Roman" panose="02020603050405020304" pitchFamily="18" charset="0"/>
              </a:rPr>
              <a:t>[5]  R.K Cheung and Y. Wan - Merging bus routes in Hong Kong's central business Analysis  and  models transportation  Research (2020)</a:t>
            </a:r>
            <a:endParaRPr lang="en-IN" sz="2600" dirty="0">
              <a:latin typeface="Times New Roman" panose="02020603050405020304" pitchFamily="18" charset="0"/>
              <a:cs typeface="Times New Roman" panose="02020603050405020304" pitchFamily="18" charset="0"/>
            </a:endParaRPr>
          </a:p>
          <a:p>
            <a:pPr marL="0" indent="0" algn="just">
              <a:lnSpc>
                <a:spcPct val="100000"/>
              </a:lnSpc>
              <a:spcBef>
                <a:spcPts val="0"/>
              </a:spcBef>
              <a:buNone/>
            </a:pPr>
            <a:endParaRPr lang="en-IN" sz="2400"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D74E47D3-1FB3-4698-8DAF-C5C3D116178E}" type="datetime1">
              <a:rPr lang="en-IN" sz="1600" smtClean="0"/>
              <a:pPr/>
              <a:t>16-05-2023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FINAL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14</a:t>
            </a:fld>
            <a:endParaRPr lang="en-IN"/>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2322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923" y="291831"/>
            <a:ext cx="10993877" cy="1398858"/>
          </a:xfrm>
        </p:spPr>
        <p:txBody>
          <a:bodyPr/>
          <a:lstStyle/>
          <a:p>
            <a:r>
              <a:rPr lang="en-US" dirty="0">
                <a:latin typeface="Algerian" panose="04020705040A02060702" pitchFamily="82" charset="0"/>
              </a:rPr>
              <a:t>REFERENCEs</a:t>
            </a:r>
            <a:endParaRPr lang="en-IN" dirty="0"/>
          </a:p>
        </p:txBody>
      </p:sp>
      <p:sp>
        <p:nvSpPr>
          <p:cNvPr id="3" name="Content Placeholder 2"/>
          <p:cNvSpPr>
            <a:spLocks noGrp="1"/>
          </p:cNvSpPr>
          <p:nvPr>
            <p:ph idx="1"/>
          </p:nvPr>
        </p:nvSpPr>
        <p:spPr>
          <a:xfrm>
            <a:off x="564205" y="1449421"/>
            <a:ext cx="10789596" cy="4727541"/>
          </a:xfrm>
        </p:spPr>
        <p:txBody>
          <a:bodyPr>
            <a:normAutofit/>
          </a:bodyPr>
          <a:lstStyle/>
          <a:p>
            <a:pPr marL="0" indent="0">
              <a:buNone/>
            </a:pPr>
            <a:r>
              <a:rPr lang="en-IN" sz="2600" dirty="0">
                <a:latin typeface="Times New Roman" panose="02020603050405020304" pitchFamily="18" charset="0"/>
                <a:cs typeface="Times New Roman" panose="02020603050405020304" pitchFamily="18" charset="0"/>
              </a:rPr>
              <a:t>[6] Sarah Aimi Saad, Aisha Badrul Hisham, Mohamad Hafis -  Real-time on-Campus Public Transportation Monitoring System (2020)</a:t>
            </a:r>
            <a:r>
              <a:rPr lang="en-IN" sz="2600" dirty="0"/>
              <a:t>.</a:t>
            </a:r>
            <a:r>
              <a:rPr lang="en-US" sz="2600" dirty="0"/>
              <a:t> </a:t>
            </a:r>
          </a:p>
          <a:p>
            <a:pPr marL="0" indent="0">
              <a:buNone/>
            </a:pPr>
            <a:r>
              <a:rPr lang="en-US" sz="2600" dirty="0">
                <a:latin typeface="Times New Roman" panose="02020603050405020304" pitchFamily="18" charset="0"/>
                <a:cs typeface="Times New Roman" panose="02020603050405020304" pitchFamily="18" charset="0"/>
              </a:rPr>
              <a:t>[7] Jerrin George James and Sreekumar Nair - Efficient Real time Tracking of Public Transport Using LoRaWAN and RF Transceivers (2021).</a:t>
            </a:r>
            <a:endParaRPr lang="en-IN" sz="2600" dirty="0">
              <a:latin typeface="Times New Roman" panose="02020603050405020304" pitchFamily="18" charset="0"/>
              <a:cs typeface="Times New Roman" panose="02020603050405020304" pitchFamily="18" charset="0"/>
            </a:endParaRPr>
          </a:p>
          <a:p>
            <a:pPr marL="0" indent="0">
              <a:buNone/>
            </a:pPr>
            <a:r>
              <a:rPr lang="en-US" sz="2600" dirty="0">
                <a:latin typeface="Times New Roman" panose="02020603050405020304" pitchFamily="18" charset="0"/>
                <a:cs typeface="Times New Roman" panose="02020603050405020304" pitchFamily="18" charset="0"/>
              </a:rPr>
              <a:t>[8] Darshan Ingle and A. B. Bagwan – Real Time Analysis and Simulation of Efficient Bus Monitoring System (2022)</a:t>
            </a:r>
          </a:p>
          <a:p>
            <a:pPr marL="0" indent="0">
              <a:buNone/>
            </a:pPr>
            <a:r>
              <a:rPr lang="en-US" sz="2600" dirty="0">
                <a:latin typeface="Times New Roman" panose="02020603050405020304" pitchFamily="18" charset="0"/>
                <a:cs typeface="Times New Roman" panose="02020603050405020304" pitchFamily="18" charset="0"/>
              </a:rPr>
              <a:t>[9] Swati Chandurkar, Sneha Mugade - Implementation of Real Time Bus Monitoring and Passenger Information System(2019)</a:t>
            </a:r>
          </a:p>
          <a:p>
            <a:pPr marL="0" indent="0">
              <a:buNone/>
            </a:pPr>
            <a:r>
              <a:rPr lang="en-US" sz="2600" dirty="0">
                <a:latin typeface="Times New Roman" panose="02020603050405020304" pitchFamily="18" charset="0"/>
                <a:cs typeface="Times New Roman" panose="02020603050405020304" pitchFamily="18" charset="0"/>
              </a:rPr>
              <a:t>[10] Ramesh Chandra Gadri "Land Vehicle Tracking Application on Android Platform” - 2019</a:t>
            </a:r>
          </a:p>
          <a:p>
            <a:pPr marL="0" indent="0">
              <a:buNone/>
            </a:pPr>
            <a:endParaRPr lang="en-US" sz="2600" dirty="0"/>
          </a:p>
          <a:p>
            <a:pPr marL="0" indent="0">
              <a:buNone/>
            </a:pPr>
            <a:endParaRPr lang="en-US" sz="2600" dirty="0"/>
          </a:p>
          <a:p>
            <a:pPr marL="0" indent="0">
              <a:buNone/>
            </a:pPr>
            <a:endParaRPr lang="en-IN" sz="2600" dirty="0"/>
          </a:p>
          <a:p>
            <a:endParaRPr lang="en-IN" sz="2600" dirty="0"/>
          </a:p>
        </p:txBody>
      </p:sp>
      <p:sp>
        <p:nvSpPr>
          <p:cNvPr id="4" name="Date Placeholder 3"/>
          <p:cNvSpPr>
            <a:spLocks noGrp="1"/>
          </p:cNvSpPr>
          <p:nvPr>
            <p:ph type="dt" sz="half" idx="10"/>
          </p:nvPr>
        </p:nvSpPr>
        <p:spPr/>
        <p:txBody>
          <a:bodyPr/>
          <a:lstStyle/>
          <a:p>
            <a:fld id="{76C9C406-4445-4E33-987C-6117DEBA54F9}" type="datetime1">
              <a:rPr lang="en-IN" smtClean="0"/>
              <a:pPr/>
              <a:t>16-05-2023</a:t>
            </a:fld>
            <a:endParaRPr lang="en-IN"/>
          </a:p>
        </p:txBody>
      </p:sp>
      <p:sp>
        <p:nvSpPr>
          <p:cNvPr id="5" name="Footer Placeholder 4"/>
          <p:cNvSpPr>
            <a:spLocks noGrp="1"/>
          </p:cNvSpPr>
          <p:nvPr>
            <p:ph type="ftr" sz="quarter" idx="11"/>
          </p:nvPr>
        </p:nvSpPr>
        <p:spPr/>
        <p:txBody>
          <a:bodyPr/>
          <a:lstStyle/>
          <a:p>
            <a:r>
              <a:rPr lang="en-US" dirty="0"/>
              <a:t>PROJECT PHASE -I  FINAL REVIEW                                                                                       Department of CSE, </a:t>
            </a:r>
            <a:r>
              <a:rPr lang="en-US" dirty="0" err="1"/>
              <a:t>KGiSL</a:t>
            </a:r>
            <a:r>
              <a:rPr lang="en-US" dirty="0"/>
              <a:t> Institute of Technology, Coimbatore </a:t>
            </a:r>
            <a:endParaRPr lang="en-IN" dirty="0"/>
          </a:p>
        </p:txBody>
      </p:sp>
      <p:sp>
        <p:nvSpPr>
          <p:cNvPr id="6" name="Slide Number Placeholder 5"/>
          <p:cNvSpPr>
            <a:spLocks noGrp="1"/>
          </p:cNvSpPr>
          <p:nvPr>
            <p:ph type="sldNum" sz="quarter" idx="12"/>
          </p:nvPr>
        </p:nvSpPr>
        <p:spPr/>
        <p:txBody>
          <a:bodyPr/>
          <a:lstStyle/>
          <a:p>
            <a:fld id="{370E2DBF-622E-4774-BABA-0B90A0613018}" type="slidenum">
              <a:rPr lang="en-IN" smtClean="0"/>
              <a:pPr/>
              <a:t>15</a:t>
            </a:fld>
            <a:endParaRPr lang="en-IN"/>
          </a:p>
        </p:txBody>
      </p:sp>
    </p:spTree>
    <p:extLst>
      <p:ext uri="{BB962C8B-B14F-4D97-AF65-F5344CB8AC3E}">
        <p14:creationId xmlns:p14="http://schemas.microsoft.com/office/powerpoint/2010/main" val="256163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Algerian" panose="04020705040A02060702" pitchFamily="82" charset="0"/>
              </a:rPr>
              <a:t>TIMELINE</a:t>
            </a:r>
            <a:endParaRPr lang="en-IN"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E4FABE46-CF0B-4C33-AC07-4DA993203B49}" type="datetime1">
              <a:rPr lang="en-IN" sz="1600" smtClean="0"/>
              <a:pPr/>
              <a:t>16-05-2023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ZEROTH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16</a:t>
            </a:fld>
            <a:endParaRPr lang="en-IN"/>
          </a:p>
        </p:txBody>
      </p:sp>
      <p:pic>
        <p:nvPicPr>
          <p:cNvPr id="1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8" name="Content Placeholder 12">
            <a:extLst>
              <a:ext uri="{FF2B5EF4-FFF2-40B4-BE49-F238E27FC236}">
                <a16:creationId xmlns:a16="http://schemas.microsoft.com/office/drawing/2014/main" id="{4CE0A434-A1C7-82F7-4891-27D69AC8A2BC}"/>
              </a:ext>
            </a:extLst>
          </p:cNvPr>
          <p:cNvGraphicFramePr>
            <a:graphicFrameLocks noGrp="1"/>
          </p:cNvGraphicFramePr>
          <p:nvPr>
            <p:ph idx="1"/>
            <p:extLst>
              <p:ext uri="{D42A27DB-BD31-4B8C-83A1-F6EECF244321}">
                <p14:modId xmlns:p14="http://schemas.microsoft.com/office/powerpoint/2010/main" val="3182594292"/>
              </p:ext>
            </p:extLst>
          </p:nvPr>
        </p:nvGraphicFramePr>
        <p:xfrm>
          <a:off x="428017" y="1381327"/>
          <a:ext cx="10937070" cy="4471299"/>
        </p:xfrm>
        <a:graphic>
          <a:graphicData uri="http://schemas.openxmlformats.org/drawingml/2006/table">
            <a:tbl>
              <a:tblPr/>
              <a:tblGrid>
                <a:gridCol w="892622">
                  <a:extLst>
                    <a:ext uri="{9D8B030D-6E8A-4147-A177-3AD203B41FA5}">
                      <a16:colId xmlns:a16="http://schemas.microsoft.com/office/drawing/2014/main" val="20000"/>
                    </a:ext>
                  </a:extLst>
                </a:gridCol>
                <a:gridCol w="627778">
                  <a:extLst>
                    <a:ext uri="{9D8B030D-6E8A-4147-A177-3AD203B41FA5}">
                      <a16:colId xmlns:a16="http://schemas.microsoft.com/office/drawing/2014/main" val="20001"/>
                    </a:ext>
                  </a:extLst>
                </a:gridCol>
                <a:gridCol w="627778">
                  <a:extLst>
                    <a:ext uri="{9D8B030D-6E8A-4147-A177-3AD203B41FA5}">
                      <a16:colId xmlns:a16="http://schemas.microsoft.com/office/drawing/2014/main" val="20002"/>
                    </a:ext>
                  </a:extLst>
                </a:gridCol>
                <a:gridCol w="627778">
                  <a:extLst>
                    <a:ext uri="{9D8B030D-6E8A-4147-A177-3AD203B41FA5}">
                      <a16:colId xmlns:a16="http://schemas.microsoft.com/office/drawing/2014/main" val="20003"/>
                    </a:ext>
                  </a:extLst>
                </a:gridCol>
                <a:gridCol w="627778">
                  <a:extLst>
                    <a:ext uri="{9D8B030D-6E8A-4147-A177-3AD203B41FA5}">
                      <a16:colId xmlns:a16="http://schemas.microsoft.com/office/drawing/2014/main" val="20004"/>
                    </a:ext>
                  </a:extLst>
                </a:gridCol>
                <a:gridCol w="627778">
                  <a:extLst>
                    <a:ext uri="{9D8B030D-6E8A-4147-A177-3AD203B41FA5}">
                      <a16:colId xmlns:a16="http://schemas.microsoft.com/office/drawing/2014/main" val="20005"/>
                    </a:ext>
                  </a:extLst>
                </a:gridCol>
                <a:gridCol w="627778">
                  <a:extLst>
                    <a:ext uri="{9D8B030D-6E8A-4147-A177-3AD203B41FA5}">
                      <a16:colId xmlns:a16="http://schemas.microsoft.com/office/drawing/2014/main" val="20006"/>
                    </a:ext>
                  </a:extLst>
                </a:gridCol>
                <a:gridCol w="627778">
                  <a:extLst>
                    <a:ext uri="{9D8B030D-6E8A-4147-A177-3AD203B41FA5}">
                      <a16:colId xmlns:a16="http://schemas.microsoft.com/office/drawing/2014/main" val="20007"/>
                    </a:ext>
                  </a:extLst>
                </a:gridCol>
                <a:gridCol w="627778">
                  <a:extLst>
                    <a:ext uri="{9D8B030D-6E8A-4147-A177-3AD203B41FA5}">
                      <a16:colId xmlns:a16="http://schemas.microsoft.com/office/drawing/2014/main" val="20008"/>
                    </a:ext>
                  </a:extLst>
                </a:gridCol>
                <a:gridCol w="627778">
                  <a:extLst>
                    <a:ext uri="{9D8B030D-6E8A-4147-A177-3AD203B41FA5}">
                      <a16:colId xmlns:a16="http://schemas.microsoft.com/office/drawing/2014/main" val="20009"/>
                    </a:ext>
                  </a:extLst>
                </a:gridCol>
                <a:gridCol w="627778">
                  <a:extLst>
                    <a:ext uri="{9D8B030D-6E8A-4147-A177-3AD203B41FA5}">
                      <a16:colId xmlns:a16="http://schemas.microsoft.com/office/drawing/2014/main" val="20010"/>
                    </a:ext>
                  </a:extLst>
                </a:gridCol>
                <a:gridCol w="627778">
                  <a:extLst>
                    <a:ext uri="{9D8B030D-6E8A-4147-A177-3AD203B41FA5}">
                      <a16:colId xmlns:a16="http://schemas.microsoft.com/office/drawing/2014/main" val="20011"/>
                    </a:ext>
                  </a:extLst>
                </a:gridCol>
                <a:gridCol w="627778">
                  <a:extLst>
                    <a:ext uri="{9D8B030D-6E8A-4147-A177-3AD203B41FA5}">
                      <a16:colId xmlns:a16="http://schemas.microsoft.com/office/drawing/2014/main" val="20012"/>
                    </a:ext>
                  </a:extLst>
                </a:gridCol>
                <a:gridCol w="627778">
                  <a:extLst>
                    <a:ext uri="{9D8B030D-6E8A-4147-A177-3AD203B41FA5}">
                      <a16:colId xmlns:a16="http://schemas.microsoft.com/office/drawing/2014/main" val="20013"/>
                    </a:ext>
                  </a:extLst>
                </a:gridCol>
                <a:gridCol w="627778">
                  <a:extLst>
                    <a:ext uri="{9D8B030D-6E8A-4147-A177-3AD203B41FA5}">
                      <a16:colId xmlns:a16="http://schemas.microsoft.com/office/drawing/2014/main" val="20014"/>
                    </a:ext>
                  </a:extLst>
                </a:gridCol>
                <a:gridCol w="627778">
                  <a:extLst>
                    <a:ext uri="{9D8B030D-6E8A-4147-A177-3AD203B41FA5}">
                      <a16:colId xmlns:a16="http://schemas.microsoft.com/office/drawing/2014/main" val="20015"/>
                    </a:ext>
                  </a:extLst>
                </a:gridCol>
                <a:gridCol w="627778">
                  <a:extLst>
                    <a:ext uri="{9D8B030D-6E8A-4147-A177-3AD203B41FA5}">
                      <a16:colId xmlns:a16="http://schemas.microsoft.com/office/drawing/2014/main" val="20016"/>
                    </a:ext>
                  </a:extLst>
                </a:gridCol>
              </a:tblGrid>
              <a:tr h="563052">
                <a:tc>
                  <a:txBody>
                    <a:bodyPr/>
                    <a:lstStyle/>
                    <a:p>
                      <a:pPr algn="ctr" fontAlgn="ctr"/>
                      <a:r>
                        <a:rPr lang="en-IN" sz="1100" b="1" i="0" u="none" strike="noStrike" dirty="0">
                          <a:solidFill>
                            <a:srgbClr val="000000"/>
                          </a:solidFill>
                          <a:effectLst/>
                          <a:latin typeface="Times New Roman" panose="02020603050405020304" pitchFamily="18" charset="0"/>
                          <a:cs typeface="Times New Roman" panose="02020603050405020304" pitchFamily="18" charset="0"/>
                        </a:rPr>
                        <a:t>Particulars                                           </a:t>
                      </a:r>
                    </a:p>
                  </a:txBody>
                  <a:tcPr marL="9434" marR="9434" marT="94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algn="ctr" fontAlgn="ctr"/>
                      <a:r>
                        <a:rPr lang="en-IN" sz="1100" b="1" i="0" u="none" strike="noStrike" dirty="0">
                          <a:solidFill>
                            <a:srgbClr val="000000"/>
                          </a:solidFill>
                          <a:effectLst/>
                          <a:latin typeface="Times New Roman" panose="02020603050405020304" pitchFamily="18" charset="0"/>
                          <a:cs typeface="Times New Roman" panose="02020603050405020304" pitchFamily="18" charset="0"/>
                        </a:rPr>
                        <a:t>Feb-23</a:t>
                      </a:r>
                    </a:p>
                  </a:txBody>
                  <a:tcPr marL="9434" marR="9434" marT="94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fontAlgn="ctr"/>
                      <a:r>
                        <a:rPr lang="en-IN" sz="1100" b="1" i="0" u="none" strike="noStrike" dirty="0">
                          <a:solidFill>
                            <a:srgbClr val="000000"/>
                          </a:solidFill>
                          <a:effectLst/>
                          <a:latin typeface="Times New Roman" panose="02020603050405020304" pitchFamily="18" charset="0"/>
                          <a:cs typeface="Times New Roman" panose="02020603050405020304" pitchFamily="18" charset="0"/>
                        </a:rPr>
                        <a:t>Mar-23</a:t>
                      </a:r>
                    </a:p>
                  </a:txBody>
                  <a:tcPr marL="9434" marR="9434" marT="94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fontAlgn="ctr"/>
                      <a:r>
                        <a:rPr lang="en-IN" sz="1100" b="1" i="0" u="none" strike="noStrike" dirty="0">
                          <a:solidFill>
                            <a:srgbClr val="000000"/>
                          </a:solidFill>
                          <a:effectLst/>
                          <a:latin typeface="Times New Roman" panose="02020603050405020304" pitchFamily="18" charset="0"/>
                          <a:cs typeface="Times New Roman" panose="02020603050405020304" pitchFamily="18" charset="0"/>
                        </a:rPr>
                        <a:t>Apr-23</a:t>
                      </a:r>
                    </a:p>
                  </a:txBody>
                  <a:tcPr marL="9434" marR="9434" marT="94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fontAlgn="ctr"/>
                      <a:r>
                        <a:rPr lang="en-IN" sz="1100" b="1" i="0" u="none" strike="noStrike" dirty="0">
                          <a:solidFill>
                            <a:srgbClr val="000000"/>
                          </a:solidFill>
                          <a:effectLst/>
                          <a:latin typeface="Times New Roman" panose="02020603050405020304" pitchFamily="18" charset="0"/>
                          <a:cs typeface="Times New Roman" panose="02020603050405020304" pitchFamily="18" charset="0"/>
                        </a:rPr>
                        <a:t>May-22</a:t>
                      </a:r>
                    </a:p>
                  </a:txBody>
                  <a:tcPr marL="9434" marR="9434" marT="94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0"/>
                  </a:ext>
                </a:extLst>
              </a:tr>
              <a:tr h="231845">
                <a:tc>
                  <a:txBody>
                    <a:bodyPr/>
                    <a:lstStyle/>
                    <a:p>
                      <a:pPr algn="ctr" fontAlgn="b"/>
                      <a:r>
                        <a:rPr lang="en-IN" sz="1100" b="1" i="0" u="none" strike="noStrike">
                          <a:solidFill>
                            <a:srgbClr val="000000"/>
                          </a:solidFill>
                          <a:effectLst/>
                          <a:latin typeface="Times New Roman" panose="02020603050405020304" pitchFamily="18" charset="0"/>
                          <a:cs typeface="Times New Roman" panose="02020603050405020304" pitchFamily="18" charset="0"/>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a:rPr>
                        <a:t>Wk1</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a:rPr>
                        <a:t>Wk2</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dirty="0">
                          <a:solidFill>
                            <a:srgbClr val="000000"/>
                          </a:solidFill>
                          <a:effectLst/>
                          <a:latin typeface="Calibri"/>
                        </a:rPr>
                        <a:t>Wk3</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a:rPr>
                        <a:t>Wk4</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a:rPr>
                        <a:t>Wk1</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a:rPr>
                        <a:t>Wk2</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dirty="0">
                          <a:solidFill>
                            <a:srgbClr val="000000"/>
                          </a:solidFill>
                          <a:effectLst/>
                          <a:latin typeface="Calibri"/>
                        </a:rPr>
                        <a:t>Wk3</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a:rPr>
                        <a:t>Wk4</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a:rPr>
                        <a:t>Wk1</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a:rPr>
                        <a:t>Wk2</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a:rPr>
                        <a:t>Wk3</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a:rPr>
                        <a:t>Wk4</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a:rPr>
                        <a:t>Wk1</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a:rPr>
                        <a:t>Wk2</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a:rPr>
                        <a:t>Wk3</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dirty="0">
                          <a:solidFill>
                            <a:srgbClr val="000000"/>
                          </a:solidFill>
                          <a:effectLst/>
                          <a:latin typeface="Calibri"/>
                        </a:rPr>
                        <a:t>Wk4</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08489">
                <a:tc>
                  <a:txBody>
                    <a:bodyPr/>
                    <a:lstStyle/>
                    <a:p>
                      <a:pPr algn="ctr" fontAlgn="b"/>
                      <a:r>
                        <a:rPr lang="en-IN" sz="1100" b="1" i="0" u="none" strike="noStrike">
                          <a:solidFill>
                            <a:srgbClr val="000000"/>
                          </a:solidFill>
                          <a:effectLst/>
                          <a:latin typeface="Times New Roman" panose="02020603050405020304" pitchFamily="18" charset="0"/>
                          <a:cs typeface="Times New Roman" panose="02020603050405020304" pitchFamily="18" charset="0"/>
                        </a:rPr>
                        <a:t>Problem Identification</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8489">
                <a:tc>
                  <a:txBody>
                    <a:bodyPr/>
                    <a:lstStyle/>
                    <a:p>
                      <a:pPr algn="ctr" fontAlgn="b"/>
                      <a:r>
                        <a:rPr lang="en-IN" sz="1100" b="1" i="0" u="none" strike="noStrike">
                          <a:solidFill>
                            <a:srgbClr val="000000"/>
                          </a:solidFill>
                          <a:effectLst/>
                          <a:latin typeface="Times New Roman" panose="02020603050405020304" pitchFamily="18" charset="0"/>
                          <a:cs typeface="Times New Roman" panose="02020603050405020304" pitchFamily="18" charset="0"/>
                        </a:rPr>
                        <a:t>Literature Survey</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19529">
                <a:tc>
                  <a:txBody>
                    <a:bodyPr/>
                    <a:lstStyle/>
                    <a:p>
                      <a:pPr algn="ctr" fontAlgn="b"/>
                      <a:r>
                        <a:rPr lang="en-IN" sz="1100" b="1" i="0" u="none" strike="noStrike">
                          <a:solidFill>
                            <a:srgbClr val="000000"/>
                          </a:solidFill>
                          <a:effectLst/>
                          <a:latin typeface="Times New Roman" panose="02020603050405020304" pitchFamily="18" charset="0"/>
                          <a:cs typeface="Times New Roman" panose="02020603050405020304" pitchFamily="18" charset="0"/>
                        </a:rPr>
                        <a:t>Module 1</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08489">
                <a:tc>
                  <a:txBody>
                    <a:bodyPr/>
                    <a:lstStyle/>
                    <a:p>
                      <a:pPr algn="ctr" fontAlgn="b"/>
                      <a:r>
                        <a:rPr lang="en-IN" sz="1100" b="1" i="0" u="none" strike="noStrike">
                          <a:solidFill>
                            <a:srgbClr val="000000"/>
                          </a:solidFill>
                          <a:effectLst/>
                          <a:latin typeface="Times New Roman" panose="02020603050405020304" pitchFamily="18" charset="0"/>
                          <a:cs typeface="Times New Roman" panose="02020603050405020304" pitchFamily="18" charset="0"/>
                        </a:rPr>
                        <a:t>Module 2</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08489">
                <a:tc>
                  <a:txBody>
                    <a:bodyPr/>
                    <a:lstStyle/>
                    <a:p>
                      <a:pPr algn="ctr" fontAlgn="b"/>
                      <a:r>
                        <a:rPr lang="en-IN" sz="1100" b="1" i="0" u="none" strike="noStrike">
                          <a:solidFill>
                            <a:srgbClr val="000000"/>
                          </a:solidFill>
                          <a:effectLst/>
                          <a:latin typeface="Times New Roman" panose="02020603050405020304" pitchFamily="18" charset="0"/>
                          <a:cs typeface="Times New Roman" panose="02020603050405020304" pitchFamily="18" charset="0"/>
                        </a:rPr>
                        <a:t>Module 3</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08489">
                <a:tc>
                  <a:txBody>
                    <a:bodyPr/>
                    <a:lstStyle/>
                    <a:p>
                      <a:pPr algn="ctr" fontAlgn="b"/>
                      <a:r>
                        <a:rPr lang="en-IN" sz="1100" b="1" i="0" u="none" strike="noStrike" dirty="0">
                          <a:solidFill>
                            <a:srgbClr val="000000"/>
                          </a:solidFill>
                          <a:effectLst/>
                          <a:latin typeface="Times New Roman" panose="02020603050405020304" pitchFamily="18" charset="0"/>
                          <a:cs typeface="Times New Roman" panose="02020603050405020304" pitchFamily="18" charset="0"/>
                        </a:rPr>
                        <a:t>Testing</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IN" sz="1100" b="1" i="0" u="none" strike="noStrike">
                        <a:solidFill>
                          <a:srgbClr val="000000"/>
                        </a:solidFill>
                        <a:effectLst/>
                        <a:latin typeface="Calibri"/>
                      </a:endParaRP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408489">
                <a:tc>
                  <a:txBody>
                    <a:bodyPr/>
                    <a:lstStyle/>
                    <a:p>
                      <a:pPr algn="ctr" fontAlgn="b"/>
                      <a:r>
                        <a:rPr lang="en-IN" sz="1100" b="1" i="0" u="none" strike="noStrike">
                          <a:solidFill>
                            <a:srgbClr val="000000"/>
                          </a:solidFill>
                          <a:effectLst/>
                          <a:latin typeface="Times New Roman" panose="02020603050405020304" pitchFamily="18" charset="0"/>
                          <a:cs typeface="Times New Roman" panose="02020603050405020304" pitchFamily="18" charset="0"/>
                        </a:rPr>
                        <a:t>Thesis Draft</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97450">
                <a:tc>
                  <a:txBody>
                    <a:bodyPr/>
                    <a:lstStyle/>
                    <a:p>
                      <a:pPr algn="ctr" fontAlgn="b"/>
                      <a:r>
                        <a:rPr lang="en-IN" sz="1100" b="1" i="0" u="none" strike="noStrike">
                          <a:solidFill>
                            <a:srgbClr val="000000"/>
                          </a:solidFill>
                          <a:effectLst/>
                          <a:latin typeface="Times New Roman" panose="02020603050405020304" pitchFamily="18" charset="0"/>
                          <a:cs typeface="Times New Roman" panose="02020603050405020304" pitchFamily="18" charset="0"/>
                        </a:rPr>
                        <a:t>Final Thesis</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408489">
                <a:tc>
                  <a:txBody>
                    <a:bodyPr/>
                    <a:lstStyle/>
                    <a:p>
                      <a:pPr algn="ctr" fontAlgn="b"/>
                      <a:r>
                        <a:rPr lang="en-IN" sz="1100" b="1" i="0" u="none" strike="noStrike" dirty="0">
                          <a:solidFill>
                            <a:srgbClr val="000000"/>
                          </a:solidFill>
                          <a:effectLst/>
                          <a:latin typeface="Times New Roman" panose="02020603050405020304" pitchFamily="18" charset="0"/>
                          <a:cs typeface="Times New Roman" panose="02020603050405020304" pitchFamily="18" charset="0"/>
                        </a:rPr>
                        <a:t>Viva</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915923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764343" y="2801550"/>
            <a:ext cx="10515600" cy="1289307"/>
          </a:xfrm>
        </p:spPr>
        <p:txBody>
          <a:bodyPr>
            <a:normAutofit fontScale="90000"/>
          </a:bodyPr>
          <a:lstStyle/>
          <a:p>
            <a:pPr algn="ctr"/>
            <a:r>
              <a:rPr lang="en-US" sz="7800" dirty="0">
                <a:latin typeface="Algerian" panose="04020705040A02060702" pitchFamily="82" charset="0"/>
              </a:rPr>
              <a:t>THANK YOU</a:t>
            </a:r>
            <a:br>
              <a:rPr lang="en-US" sz="6000" dirty="0">
                <a:latin typeface="Algerian" panose="04020705040A02060702" pitchFamily="82" charset="0"/>
              </a:rPr>
            </a:br>
            <a:endParaRPr lang="en-IN" sz="6000"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8FE16CDF-AFC5-48BD-80C6-F3A75BA44BB5}" type="datetime1">
              <a:rPr lang="en-IN" sz="1600" smtClean="0"/>
              <a:pPr/>
              <a:t>16-05-2023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ZEROTH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17</a:t>
            </a:fld>
            <a:endParaRPr lang="en-IN"/>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3772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normAutofit/>
          </a:bodyPr>
          <a:lstStyle/>
          <a:p>
            <a:r>
              <a:rPr lang="en-US" sz="4800" dirty="0">
                <a:latin typeface="Algerian" panose="04020705040A02060702" pitchFamily="82" charset="0"/>
              </a:rPr>
              <a:t>agenda </a:t>
            </a:r>
            <a:endParaRPr lang="en-IN" sz="4800"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956603"/>
            <a:ext cx="10515600" cy="5247249"/>
          </a:xfrm>
        </p:spPr>
        <p:txBody>
          <a:bodyPr>
            <a:normAutofit/>
          </a:bodyPr>
          <a:lstStyle/>
          <a:p>
            <a:pPr marL="534988" indent="-4508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a:p>
            <a:pPr marL="534988" indent="-4508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Existing System </a:t>
            </a:r>
          </a:p>
          <a:p>
            <a:pPr marL="534988" indent="-4508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Literature Survey</a:t>
            </a:r>
            <a:endParaRPr lang="en-IN" dirty="0">
              <a:latin typeface="Times New Roman" panose="02020603050405020304" pitchFamily="18" charset="0"/>
              <a:cs typeface="Times New Roman" panose="02020603050405020304" pitchFamily="18" charset="0"/>
            </a:endParaRPr>
          </a:p>
          <a:p>
            <a:pPr marL="534988" indent="-4508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Proposed System</a:t>
            </a:r>
          </a:p>
          <a:p>
            <a:pPr marL="534988" indent="-4508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Module Split-up</a:t>
            </a:r>
          </a:p>
          <a:p>
            <a:pPr marL="534988" indent="-4508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Expected Outcome</a:t>
            </a:r>
          </a:p>
          <a:p>
            <a:pPr marL="534988" indent="-4508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References</a:t>
            </a:r>
          </a:p>
          <a:p>
            <a:pPr marL="534988" indent="-4508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Timeline </a:t>
            </a:r>
          </a:p>
          <a:p>
            <a:pPr marL="0" indent="0">
              <a:buNone/>
            </a:pPr>
            <a:endParaRPr lang="en-IN"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4BCCE143-9681-4919-B8A5-0D977F0AD9D1}" type="datetime1">
              <a:rPr lang="en-IN" sz="1600" smtClean="0"/>
              <a:pPr/>
              <a:t>16-05-2023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FINAL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2</a:t>
            </a:fld>
            <a:endParaRPr lang="en-IN" dirty="0"/>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6206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normAutofit fontScale="90000"/>
          </a:bodyPr>
          <a:lstStyle/>
          <a:p>
            <a:br>
              <a:rPr lang="en-US" sz="4800" dirty="0">
                <a:latin typeface="Algerian" panose="04020705040A02060702" pitchFamily="82" charset="0"/>
              </a:rPr>
            </a:br>
            <a:r>
              <a:rPr lang="en-US" sz="5300" dirty="0">
                <a:latin typeface="Algerian" panose="04020705040A02060702" pitchFamily="82" charset="0"/>
              </a:rPr>
              <a:t>abstract </a:t>
            </a:r>
            <a:endParaRPr lang="en-IN" sz="5300"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1203960"/>
            <a:ext cx="10515600" cy="4999892"/>
          </a:xfrm>
        </p:spPr>
        <p:txBody>
          <a:bodyPr>
            <a:normAutofit/>
          </a:bodyPr>
          <a:lstStyle/>
          <a:p>
            <a:pPr marL="0" indent="0" algn="just">
              <a:lnSpc>
                <a:spcPct val="100000"/>
              </a:lnSpc>
              <a:buNone/>
            </a:pPr>
            <a:r>
              <a:rPr lang="en-IN" sz="26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To </a:t>
            </a:r>
            <a:r>
              <a:rPr lang="en-US" sz="2600">
                <a:latin typeface="Times New Roman" panose="02020603050405020304" pitchFamily="18" charset="0"/>
                <a:cs typeface="Times New Roman" panose="02020603050405020304" pitchFamily="18" charset="0"/>
              </a:rPr>
              <a:t>create an </a:t>
            </a:r>
            <a:r>
              <a:rPr lang="en-US" sz="2600" dirty="0">
                <a:latin typeface="Times New Roman" panose="02020603050405020304" pitchFamily="18" charset="0"/>
                <a:cs typeface="Times New Roman" panose="02020603050405020304" pitchFamily="18" charset="0"/>
              </a:rPr>
              <a:t>application that informs bus schedules and their route details for public people. This application reduces the manual errors involved in travel process and make it convenient to the people. User need to give the details of source and destination accordingly it will display the bus number and routes. Users are able to search the arrival of buses with accurate information. This application reduces the waiting time of people for the buses and improving overall public transportation efficiency.</a:t>
            </a:r>
            <a:endParaRPr lang="en-IN" sz="2600" dirty="0">
              <a:latin typeface="Century Schoolbook" panose="02040604050505020304" pitchFamily="18" charset="0"/>
            </a:endParaRPr>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5B08DAD9-5E7D-4871-B1F9-8D63A57B7CD8}" type="datetime1">
              <a:rPr lang="en-IN" sz="1600" smtClean="0"/>
              <a:pPr/>
              <a:t>16-05-2023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FINAL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3</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830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90885"/>
            <a:ext cx="10515600" cy="844697"/>
          </a:xfrm>
        </p:spPr>
        <p:txBody>
          <a:bodyPr>
            <a:noAutofit/>
          </a:bodyPr>
          <a:lstStyle/>
          <a:p>
            <a:r>
              <a:rPr lang="en-US" sz="4000" dirty="0">
                <a:latin typeface="Algerian" panose="04020705040A02060702" pitchFamily="82" charset="0"/>
              </a:rPr>
              <a:t>  EXISTING SYSTEM  </a:t>
            </a:r>
            <a:endParaRPr lang="en-IN" sz="5400"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492531" y="987972"/>
            <a:ext cx="10556469" cy="5373535"/>
          </a:xfrm>
        </p:spPr>
        <p:txBody>
          <a:bodyPr>
            <a:normAutofit/>
          </a:bodyPr>
          <a:lstStyle/>
          <a:p>
            <a:pPr marL="427038" indent="-342900" algn="just">
              <a:buFont typeface="Wingdings" pitchFamily="2" charset="2"/>
              <a:buChar char="Ø"/>
            </a:pPr>
            <a:r>
              <a:rPr lang="en-US" sz="2600" dirty="0">
                <a:latin typeface="Times New Roman" panose="02020603050405020304" pitchFamily="18" charset="0"/>
                <a:cs typeface="Times New Roman" panose="02020603050405020304" pitchFamily="18" charset="0"/>
              </a:rPr>
              <a:t>In TNSTC official application, there is no updation of records and not working properly.</a:t>
            </a:r>
          </a:p>
          <a:p>
            <a:pPr marL="427038" indent="-342900" algn="just">
              <a:buFont typeface="Wingdings" pitchFamily="2" charset="2"/>
              <a:buChar char="Ø"/>
            </a:pPr>
            <a:r>
              <a:rPr lang="en-US" sz="2600" dirty="0">
                <a:latin typeface="Times New Roman" panose="02020603050405020304" pitchFamily="18" charset="0"/>
                <a:cs typeface="Times New Roman" panose="02020603050405020304" pitchFamily="18" charset="0"/>
              </a:rPr>
              <a:t>There is no adequate system for a local bus service that keep records of distinct bus numbers and bus schedules</a:t>
            </a:r>
            <a:r>
              <a:rPr lang="en-US" sz="2600" dirty="0"/>
              <a:t>.</a:t>
            </a:r>
          </a:p>
          <a:p>
            <a:pPr marL="427038" indent="-342900" algn="just">
              <a:buFont typeface="Wingdings" pitchFamily="2" charset="2"/>
              <a:buChar char="Ø"/>
            </a:pPr>
            <a:r>
              <a:rPr lang="en-US" sz="2600" dirty="0">
                <a:latin typeface="Times New Roman" panose="02020603050405020304" pitchFamily="18" charset="0"/>
                <a:cs typeface="Times New Roman" panose="02020603050405020304" pitchFamily="18" charset="0"/>
              </a:rPr>
              <a:t>There is no exact information about the buses and this system is not up to date so that it leads to people wastage of money and time.</a:t>
            </a:r>
          </a:p>
          <a:p>
            <a:pPr marL="84138" indent="0" algn="just">
              <a:buNone/>
            </a:pPr>
            <a:endParaRPr lang="en-US" sz="2400" dirty="0"/>
          </a:p>
          <a:p>
            <a:pPr marL="84138" indent="0" algn="just">
              <a:buNone/>
            </a:pPr>
            <a:r>
              <a:rPr lang="en-US" sz="4000" dirty="0">
                <a:latin typeface="Algerian" panose="04020705040A02060702" pitchFamily="82" charset="0"/>
              </a:rPr>
              <a:t>DRAWBACKS </a:t>
            </a:r>
          </a:p>
          <a:p>
            <a:pPr marL="427038" indent="-342900" algn="just">
              <a:buFont typeface="Wingdings" pitchFamily="2" charset="2"/>
              <a:buChar char="Ø"/>
            </a:pPr>
            <a:r>
              <a:rPr lang="en-US" sz="2600" dirty="0">
                <a:latin typeface="Times New Roman" panose="02020603050405020304" pitchFamily="18" charset="0"/>
                <a:cs typeface="Times New Roman" panose="02020603050405020304" pitchFamily="18" charset="0"/>
              </a:rPr>
              <a:t>No proper validations and it does not have any manual monitoring.</a:t>
            </a:r>
          </a:p>
          <a:p>
            <a:pPr marL="427038" indent="-342900" algn="just">
              <a:buFont typeface="Wingdings" pitchFamily="2" charset="2"/>
              <a:buChar char="Ø"/>
            </a:pPr>
            <a:r>
              <a:rPr lang="en-US" sz="2600" dirty="0">
                <a:latin typeface="Times New Roman" panose="02020603050405020304" pitchFamily="18" charset="0"/>
                <a:cs typeface="Times New Roman" panose="02020603050405020304" pitchFamily="18" charset="0"/>
              </a:rPr>
              <a:t>Time consuming and no reliability.</a:t>
            </a:r>
          </a:p>
          <a:p>
            <a:pPr marL="84138" indent="0" algn="just">
              <a:buNone/>
            </a:pPr>
            <a:endParaRPr lang="en-US" sz="2600" dirty="0">
              <a:latin typeface="Century Schoolbook" panose="02040604050505020304" pitchFamily="18" charset="0"/>
            </a:endParaRPr>
          </a:p>
          <a:p>
            <a:pPr marL="534988" indent="-450850" algn="just">
              <a:buFont typeface="Wingdings" panose="05000000000000000000" pitchFamily="2" charset="2"/>
              <a:buChar char="Ø"/>
            </a:pPr>
            <a:endParaRPr lang="en-US" dirty="0">
              <a:latin typeface="Century Schoolbook" panose="02040604050505020304" pitchFamily="18" charset="0"/>
            </a:endParaRPr>
          </a:p>
          <a:p>
            <a:pPr marL="534988" indent="-450850" algn="just">
              <a:buFont typeface="Wingdings" panose="05000000000000000000" pitchFamily="2" charset="2"/>
              <a:buChar char="Ø"/>
            </a:pPr>
            <a:endParaRPr lang="en-US" dirty="0">
              <a:latin typeface="Century Schoolbook" panose="02040604050505020304" pitchFamily="18" charset="0"/>
            </a:endParaRPr>
          </a:p>
          <a:p>
            <a:pPr marL="534988" indent="-450850" algn="just">
              <a:buFont typeface="Wingdings" panose="05000000000000000000" pitchFamily="2" charset="2"/>
              <a:buChar char="Ø"/>
            </a:pPr>
            <a:endParaRPr lang="en-US" dirty="0">
              <a:latin typeface="Century Schoolbook" panose="020406040505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4C64C8CB-BAE3-4A5E-AB1F-57AAD7DD4F8E}" type="datetime1">
              <a:rPr lang="en-IN" sz="1600" smtClean="0"/>
              <a:pPr/>
              <a:t>16-05-2023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FINAL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4</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839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90885"/>
            <a:ext cx="10515600" cy="844697"/>
          </a:xfrm>
        </p:spPr>
        <p:txBody>
          <a:bodyPr>
            <a:noAutofit/>
          </a:bodyPr>
          <a:lstStyle/>
          <a:p>
            <a:r>
              <a:rPr lang="en-US" sz="4000" dirty="0">
                <a:latin typeface="Algerian" panose="04020705040A02060702" pitchFamily="82" charset="0"/>
              </a:rPr>
              <a:t>  literature survey  </a:t>
            </a:r>
            <a:endParaRPr lang="en-IN" sz="5400"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492531" y="987972"/>
            <a:ext cx="10556469" cy="5373535"/>
          </a:xfrm>
        </p:spPr>
        <p:txBody>
          <a:bodyPr>
            <a:normAutofit/>
          </a:bodyPr>
          <a:lstStyle/>
          <a:p>
            <a:pPr marL="84138" indent="0" algn="just">
              <a:buNone/>
            </a:pPr>
            <a:endParaRPr lang="en-US" dirty="0">
              <a:latin typeface="Century Schoolbook" panose="02040604050505020304" pitchFamily="18" charset="0"/>
            </a:endParaRPr>
          </a:p>
          <a:p>
            <a:pPr marL="534988" indent="-450850" algn="just">
              <a:buFont typeface="Wingdings" panose="05000000000000000000" pitchFamily="2" charset="2"/>
              <a:buChar char="Ø"/>
            </a:pPr>
            <a:endParaRPr lang="en-US" dirty="0">
              <a:latin typeface="Century Schoolbook" panose="02040604050505020304" pitchFamily="18" charset="0"/>
            </a:endParaRPr>
          </a:p>
          <a:p>
            <a:pPr marL="534988" indent="-450850" algn="just">
              <a:buFont typeface="Wingdings" panose="05000000000000000000" pitchFamily="2" charset="2"/>
              <a:buChar char="Ø"/>
            </a:pPr>
            <a:endParaRPr lang="en-US" dirty="0">
              <a:latin typeface="Century Schoolbook" panose="02040604050505020304" pitchFamily="18" charset="0"/>
            </a:endParaRPr>
          </a:p>
          <a:p>
            <a:pPr marL="534988" indent="-450850" algn="just">
              <a:buFont typeface="Wingdings" panose="05000000000000000000" pitchFamily="2" charset="2"/>
              <a:buChar char="Ø"/>
            </a:pPr>
            <a:endParaRPr lang="en-US" dirty="0">
              <a:latin typeface="Century Schoolbook" panose="020406040505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4C64C8CB-BAE3-4A5E-AB1F-57AAD7DD4F8E}" type="datetime1">
              <a:rPr lang="en-IN" sz="1600" smtClean="0"/>
              <a:pPr/>
              <a:t>16-05-2023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FINAL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5</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7" name="Table 6"/>
          <p:cNvGraphicFramePr>
            <a:graphicFrameLocks noGrp="1"/>
          </p:cNvGraphicFramePr>
          <p:nvPr>
            <p:extLst>
              <p:ext uri="{D42A27DB-BD31-4B8C-83A1-F6EECF244321}">
                <p14:modId xmlns:p14="http://schemas.microsoft.com/office/powerpoint/2010/main" val="2948557813"/>
              </p:ext>
            </p:extLst>
          </p:nvPr>
        </p:nvGraphicFramePr>
        <p:xfrm>
          <a:off x="992221" y="987972"/>
          <a:ext cx="10068128" cy="4334280"/>
        </p:xfrm>
        <a:graphic>
          <a:graphicData uri="http://schemas.openxmlformats.org/drawingml/2006/table">
            <a:tbl>
              <a:tblPr/>
              <a:tblGrid>
                <a:gridCol w="583660">
                  <a:extLst>
                    <a:ext uri="{9D8B030D-6E8A-4147-A177-3AD203B41FA5}">
                      <a16:colId xmlns:a16="http://schemas.microsoft.com/office/drawing/2014/main" val="20000"/>
                    </a:ext>
                  </a:extLst>
                </a:gridCol>
                <a:gridCol w="933855">
                  <a:extLst>
                    <a:ext uri="{9D8B030D-6E8A-4147-A177-3AD203B41FA5}">
                      <a16:colId xmlns:a16="http://schemas.microsoft.com/office/drawing/2014/main" val="20001"/>
                    </a:ext>
                  </a:extLst>
                </a:gridCol>
                <a:gridCol w="2568102">
                  <a:extLst>
                    <a:ext uri="{9D8B030D-6E8A-4147-A177-3AD203B41FA5}">
                      <a16:colId xmlns:a16="http://schemas.microsoft.com/office/drawing/2014/main" val="20002"/>
                    </a:ext>
                  </a:extLst>
                </a:gridCol>
                <a:gridCol w="3064213">
                  <a:extLst>
                    <a:ext uri="{9D8B030D-6E8A-4147-A177-3AD203B41FA5}">
                      <a16:colId xmlns:a16="http://schemas.microsoft.com/office/drawing/2014/main" val="20003"/>
                    </a:ext>
                  </a:extLst>
                </a:gridCol>
                <a:gridCol w="2918298">
                  <a:extLst>
                    <a:ext uri="{9D8B030D-6E8A-4147-A177-3AD203B41FA5}">
                      <a16:colId xmlns:a16="http://schemas.microsoft.com/office/drawing/2014/main" val="20004"/>
                    </a:ext>
                  </a:extLst>
                </a:gridCol>
              </a:tblGrid>
              <a:tr h="623874">
                <a:tc>
                  <a:txBody>
                    <a:bodyPr/>
                    <a:lstStyle/>
                    <a:p>
                      <a:pPr marL="0" algn="ctr" rtl="0" fontAlgn="t" latinLnBrk="0">
                        <a:spcBef>
                          <a:spcPts val="0"/>
                        </a:spcBef>
                        <a:spcAft>
                          <a:spcPts val="0"/>
                        </a:spcAft>
                      </a:pPr>
                      <a:r>
                        <a:rPr lang="en-IN" sz="1500" dirty="0">
                          <a:solidFill>
                            <a:srgbClr val="FFFFFF"/>
                          </a:solidFill>
                          <a:effectLst/>
                          <a:latin typeface="Times New Roman"/>
                        </a:rPr>
                        <a:t>S.No</a:t>
                      </a:r>
                      <a:endParaRPr lang="en-IN"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lstStyle/>
                    <a:p>
                      <a:pPr marL="0" algn="ctr" rtl="0" fontAlgn="t" latinLnBrk="0">
                        <a:spcBef>
                          <a:spcPts val="0"/>
                        </a:spcBef>
                        <a:spcAft>
                          <a:spcPts val="0"/>
                        </a:spcAft>
                      </a:pPr>
                      <a:r>
                        <a:rPr lang="en-IN" sz="1500">
                          <a:solidFill>
                            <a:srgbClr val="FFFFFF"/>
                          </a:solidFill>
                          <a:effectLst/>
                          <a:latin typeface="Times New Roman"/>
                        </a:rPr>
                        <a:t>Published</a:t>
                      </a:r>
                      <a:endParaRPr lang="en-IN" sz="1500">
                        <a:effectLst/>
                        <a:latin typeface="Arial"/>
                      </a:endParaRPr>
                    </a:p>
                    <a:p>
                      <a:pPr marL="0" algn="ctr" rtl="0" fontAlgn="t" latinLnBrk="0">
                        <a:spcBef>
                          <a:spcPts val="0"/>
                        </a:spcBef>
                        <a:spcAft>
                          <a:spcPts val="0"/>
                        </a:spcAft>
                      </a:pPr>
                      <a:r>
                        <a:rPr lang="en-IN" sz="1500">
                          <a:solidFill>
                            <a:srgbClr val="FFFFFF"/>
                          </a:solidFill>
                          <a:effectLst/>
                          <a:latin typeface="Times New Roman"/>
                        </a:rPr>
                        <a:t>Year</a:t>
                      </a:r>
                      <a:endParaRPr lang="en-IN" sz="150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lstStyle/>
                    <a:p>
                      <a:pPr marL="0" algn="ctr" rtl="0" fontAlgn="t" latinLnBrk="0">
                        <a:spcBef>
                          <a:spcPts val="0"/>
                        </a:spcBef>
                        <a:spcAft>
                          <a:spcPts val="0"/>
                        </a:spcAft>
                      </a:pPr>
                      <a:r>
                        <a:rPr lang="en-IN" sz="1500">
                          <a:solidFill>
                            <a:srgbClr val="FFFFFF"/>
                          </a:solidFill>
                          <a:effectLst/>
                          <a:latin typeface="Times New Roman"/>
                        </a:rPr>
                        <a:t>Paper Title</a:t>
                      </a:r>
                      <a:endParaRPr lang="en-IN" sz="150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lstStyle/>
                    <a:p>
                      <a:pPr marL="0" algn="ctr" rtl="0" fontAlgn="t" latinLnBrk="0">
                        <a:spcBef>
                          <a:spcPts val="0"/>
                        </a:spcBef>
                        <a:spcAft>
                          <a:spcPts val="0"/>
                        </a:spcAft>
                      </a:pPr>
                      <a:r>
                        <a:rPr lang="en-IN" sz="1500">
                          <a:solidFill>
                            <a:srgbClr val="FFFFFF"/>
                          </a:solidFill>
                          <a:effectLst/>
                          <a:latin typeface="Times New Roman"/>
                        </a:rPr>
                        <a:t>Authors</a:t>
                      </a:r>
                      <a:endParaRPr lang="en-IN" sz="150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lstStyle/>
                    <a:p>
                      <a:pPr marL="0" algn="ctr" rtl="0" fontAlgn="t" latinLnBrk="0">
                        <a:spcBef>
                          <a:spcPts val="0"/>
                        </a:spcBef>
                        <a:spcAft>
                          <a:spcPts val="0"/>
                        </a:spcAft>
                      </a:pPr>
                      <a:r>
                        <a:rPr lang="en-US" sz="1500" dirty="0">
                          <a:solidFill>
                            <a:srgbClr val="FFFFFF"/>
                          </a:solidFill>
                          <a:effectLst/>
                          <a:latin typeface="Times New Roman"/>
                        </a:rPr>
                        <a:t>D</a:t>
                      </a:r>
                      <a:r>
                        <a:rPr lang="en-IN" sz="1500" dirty="0" err="1">
                          <a:solidFill>
                            <a:srgbClr val="FFFFFF"/>
                          </a:solidFill>
                          <a:effectLst/>
                          <a:latin typeface="Times New Roman"/>
                        </a:rPr>
                        <a:t>escription</a:t>
                      </a:r>
                      <a:endParaRPr lang="en-IN"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extLst>
                  <a:ext uri="{0D108BD9-81ED-4DB2-BD59-A6C34878D82A}">
                    <a16:rowId xmlns:a16="http://schemas.microsoft.com/office/drawing/2014/main" val="10000"/>
                  </a:ext>
                </a:extLst>
              </a:tr>
              <a:tr h="1159824">
                <a:tc>
                  <a:txBody>
                    <a:bodyPr/>
                    <a:lstStyle/>
                    <a:p>
                      <a:pPr marL="0" algn="ctr" rtl="0" fontAlgn="t" latinLnBrk="0">
                        <a:spcBef>
                          <a:spcPts val="0"/>
                        </a:spcBef>
                        <a:spcAft>
                          <a:spcPts val="0"/>
                        </a:spcAft>
                      </a:pPr>
                      <a:r>
                        <a:rPr lang="en-IN" sz="1500">
                          <a:effectLst/>
                          <a:latin typeface="Times New Roman"/>
                        </a:rPr>
                        <a:t>1</a:t>
                      </a:r>
                      <a:endParaRPr lang="en-IN" sz="150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t" latinLnBrk="0">
                        <a:spcBef>
                          <a:spcPts val="0"/>
                        </a:spcBef>
                        <a:spcAft>
                          <a:spcPts val="0"/>
                        </a:spcAft>
                      </a:pPr>
                      <a:r>
                        <a:rPr lang="en-IN" sz="1500">
                          <a:effectLst/>
                          <a:latin typeface="Times New Roman"/>
                        </a:rPr>
                        <a:t>2021</a:t>
                      </a:r>
                      <a:endParaRPr lang="en-IN" sz="150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t" latinLnBrk="0">
                        <a:spcBef>
                          <a:spcPts val="0"/>
                        </a:spcBef>
                        <a:spcAft>
                          <a:spcPts val="0"/>
                        </a:spcAft>
                      </a:pPr>
                      <a:r>
                        <a:rPr lang="en-US" sz="1500" dirty="0">
                          <a:effectLst/>
                          <a:latin typeface="Times New Roman"/>
                        </a:rPr>
                        <a:t>Active Bus Tracking &amp; Bus Recommendation System</a:t>
                      </a:r>
                      <a:endParaRPr lang="en-US"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t" latinLnBrk="0">
                        <a:spcBef>
                          <a:spcPts val="0"/>
                        </a:spcBef>
                        <a:spcAft>
                          <a:spcPts val="0"/>
                        </a:spcAft>
                      </a:pPr>
                      <a:r>
                        <a:rPr lang="en-IN" sz="1500" dirty="0">
                          <a:effectLst/>
                          <a:latin typeface="Times New Roman"/>
                        </a:rPr>
                        <a:t>Amrita P Unnithan, Asiya Abu, Sumo Mariyam Mathew, Simi</a:t>
                      </a:r>
                      <a:endParaRPr lang="en-IN"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t" latinLnBrk="0">
                        <a:spcBef>
                          <a:spcPts val="0"/>
                        </a:spcBef>
                        <a:spcAft>
                          <a:spcPts val="0"/>
                        </a:spcAft>
                      </a:pPr>
                      <a:r>
                        <a:rPr lang="en-US" sz="1500" dirty="0">
                          <a:latin typeface="Times New Roman" panose="02020603050405020304" pitchFamily="18" charset="0"/>
                          <a:cs typeface="Times New Roman" panose="02020603050405020304" pitchFamily="18" charset="0"/>
                        </a:rPr>
                        <a:t>The bus corporations provide bus timetables on the website.</a:t>
                      </a:r>
                      <a:endParaRPr lang="en-IN" sz="1500" dirty="0">
                        <a:effectLst/>
                        <a:latin typeface="Times New Roman" panose="02020603050405020304" pitchFamily="18" charset="0"/>
                        <a:cs typeface="Times New Roman" panose="02020603050405020304" pitchFamily="18" charset="0"/>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10001"/>
                  </a:ext>
                </a:extLst>
              </a:tr>
              <a:tr h="1151412">
                <a:tc>
                  <a:txBody>
                    <a:bodyPr/>
                    <a:lstStyle/>
                    <a:p>
                      <a:pPr marL="0" algn="ctr" rtl="0" fontAlgn="t" latinLnBrk="0">
                        <a:spcBef>
                          <a:spcPts val="0"/>
                        </a:spcBef>
                        <a:spcAft>
                          <a:spcPts val="0"/>
                        </a:spcAft>
                      </a:pPr>
                      <a:r>
                        <a:rPr lang="en-IN" sz="1500">
                          <a:effectLst/>
                          <a:latin typeface="Times New Roman"/>
                        </a:rPr>
                        <a:t>2</a:t>
                      </a:r>
                      <a:endParaRPr lang="en-IN" sz="150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ctr" rtl="0" fontAlgn="t" latinLnBrk="0">
                        <a:spcBef>
                          <a:spcPts val="0"/>
                        </a:spcBef>
                        <a:spcAft>
                          <a:spcPts val="0"/>
                        </a:spcAft>
                      </a:pPr>
                      <a:r>
                        <a:rPr lang="en-IN" sz="1500">
                          <a:effectLst/>
                          <a:latin typeface="Times New Roman"/>
                        </a:rPr>
                        <a:t>2020</a:t>
                      </a:r>
                      <a:endParaRPr lang="en-IN" sz="150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ctr" rtl="0" fontAlgn="t" latinLnBrk="0">
                        <a:spcBef>
                          <a:spcPts val="0"/>
                        </a:spcBef>
                        <a:spcAft>
                          <a:spcPts val="0"/>
                        </a:spcAft>
                      </a:pPr>
                      <a:r>
                        <a:rPr lang="en-IN" sz="1500" dirty="0">
                          <a:effectLst/>
                          <a:latin typeface="Times New Roman"/>
                        </a:rPr>
                        <a:t>Application-based bus</a:t>
                      </a:r>
                      <a:endParaRPr lang="en-IN" sz="1500" dirty="0">
                        <a:effectLst/>
                        <a:latin typeface="Arial"/>
                      </a:endParaRPr>
                    </a:p>
                    <a:p>
                      <a:pPr marL="0" algn="ctr" rtl="0" fontAlgn="t" latinLnBrk="0">
                        <a:spcBef>
                          <a:spcPts val="0"/>
                        </a:spcBef>
                        <a:spcAft>
                          <a:spcPts val="0"/>
                        </a:spcAft>
                      </a:pPr>
                      <a:r>
                        <a:rPr lang="en-IN" sz="1500" dirty="0">
                          <a:effectLst/>
                          <a:latin typeface="Times New Roman"/>
                        </a:rPr>
                        <a:t>tracking system</a:t>
                      </a:r>
                      <a:endParaRPr lang="en-IN"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ctr" rtl="0" fontAlgn="t" latinLnBrk="0">
                        <a:spcBef>
                          <a:spcPts val="0"/>
                        </a:spcBef>
                        <a:spcAft>
                          <a:spcPts val="0"/>
                        </a:spcAft>
                      </a:pPr>
                      <a:r>
                        <a:rPr lang="en-IN" sz="1500">
                          <a:effectLst/>
                          <a:latin typeface="Times New Roman"/>
                        </a:rPr>
                        <a:t>Shubham Jain</a:t>
                      </a:r>
                      <a:endParaRPr lang="en-IN" sz="150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ctr" rtl="0" fontAlgn="t" latinLnBrk="0">
                        <a:spcBef>
                          <a:spcPts val="0"/>
                        </a:spcBef>
                        <a:spcAft>
                          <a:spcPts val="0"/>
                        </a:spcAft>
                      </a:pPr>
                      <a:r>
                        <a:rPr lang="en-US" sz="1500" b="0" i="0" kern="1200" dirty="0">
                          <a:solidFill>
                            <a:schemeClr val="tx1"/>
                          </a:solidFill>
                          <a:effectLst/>
                          <a:latin typeface="Times New Roman" panose="02020603050405020304" pitchFamily="18" charset="0"/>
                          <a:ea typeface="+mn-ea"/>
                          <a:cs typeface="Times New Roman" panose="02020603050405020304" pitchFamily="18" charset="0"/>
                        </a:rPr>
                        <a:t>In this system, GPS tracking application which would be able to track school buses more accurately.</a:t>
                      </a:r>
                      <a:endParaRPr lang="en-IN" sz="1500" dirty="0">
                        <a:effectLst/>
                        <a:latin typeface="Times New Roman" panose="02020603050405020304" pitchFamily="18" charset="0"/>
                        <a:cs typeface="Times New Roman" panose="02020603050405020304" pitchFamily="18" charset="0"/>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10002"/>
                  </a:ext>
                </a:extLst>
              </a:tr>
              <a:tr h="1399170">
                <a:tc>
                  <a:txBody>
                    <a:bodyPr/>
                    <a:lstStyle/>
                    <a:p>
                      <a:pPr marL="0" algn="ctr" rtl="0" fontAlgn="t" latinLnBrk="0">
                        <a:spcBef>
                          <a:spcPts val="0"/>
                        </a:spcBef>
                        <a:spcAft>
                          <a:spcPts val="0"/>
                        </a:spcAft>
                      </a:pPr>
                      <a:r>
                        <a:rPr lang="en-IN" sz="1500">
                          <a:effectLst/>
                          <a:latin typeface="Times New Roman"/>
                        </a:rPr>
                        <a:t>3</a:t>
                      </a:r>
                      <a:endParaRPr lang="en-IN" sz="150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t" latinLnBrk="0">
                        <a:spcBef>
                          <a:spcPts val="0"/>
                        </a:spcBef>
                        <a:spcAft>
                          <a:spcPts val="0"/>
                        </a:spcAft>
                      </a:pPr>
                      <a:r>
                        <a:rPr lang="en-IN" sz="1500">
                          <a:effectLst/>
                          <a:latin typeface="Times New Roman"/>
                        </a:rPr>
                        <a:t>2020</a:t>
                      </a:r>
                      <a:endParaRPr lang="en-IN" sz="150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t" latinLnBrk="0">
                        <a:spcBef>
                          <a:spcPts val="0"/>
                        </a:spcBef>
                        <a:spcAft>
                          <a:spcPts val="0"/>
                        </a:spcAft>
                      </a:pPr>
                      <a:r>
                        <a:rPr lang="en-US" sz="1500" dirty="0">
                          <a:effectLst/>
                          <a:latin typeface="Times New Roman"/>
                        </a:rPr>
                        <a:t>Intelligent Bus</a:t>
                      </a:r>
                      <a:endParaRPr lang="en-US" sz="1500" dirty="0">
                        <a:effectLst/>
                        <a:latin typeface="Arial"/>
                      </a:endParaRPr>
                    </a:p>
                    <a:p>
                      <a:pPr marL="0" algn="ctr" rtl="0" fontAlgn="t" latinLnBrk="0">
                        <a:spcBef>
                          <a:spcPts val="0"/>
                        </a:spcBef>
                        <a:spcAft>
                          <a:spcPts val="0"/>
                        </a:spcAft>
                      </a:pPr>
                      <a:r>
                        <a:rPr lang="en-US" sz="1500" dirty="0">
                          <a:effectLst/>
                          <a:latin typeface="Times New Roman"/>
                        </a:rPr>
                        <a:t>Monitoring and Management System</a:t>
                      </a:r>
                      <a:endParaRPr lang="en-US"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t" latinLnBrk="0">
                        <a:spcBef>
                          <a:spcPts val="0"/>
                        </a:spcBef>
                        <a:spcAft>
                          <a:spcPts val="0"/>
                        </a:spcAft>
                      </a:pPr>
                      <a:r>
                        <a:rPr lang="en-IN" sz="1500" dirty="0">
                          <a:effectLst/>
                          <a:latin typeface="Times New Roman"/>
                        </a:rPr>
                        <a:t>M. A. Hannan,</a:t>
                      </a:r>
                      <a:endParaRPr lang="en-IN" sz="1500" dirty="0">
                        <a:effectLst/>
                        <a:latin typeface="Arial"/>
                      </a:endParaRPr>
                    </a:p>
                    <a:p>
                      <a:pPr marL="0" algn="ctr" rtl="0" fontAlgn="t" latinLnBrk="0">
                        <a:spcBef>
                          <a:spcPts val="0"/>
                        </a:spcBef>
                        <a:spcAft>
                          <a:spcPts val="0"/>
                        </a:spcAft>
                      </a:pPr>
                      <a:r>
                        <a:rPr lang="en-IN" sz="1500" dirty="0">
                          <a:effectLst/>
                          <a:latin typeface="Times New Roman"/>
                        </a:rPr>
                        <a:t>A.M. Mustapha, A.Hussain and H. Basri</a:t>
                      </a:r>
                      <a:endParaRPr lang="en-IN"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t" latinLnBrk="0">
                        <a:spcBef>
                          <a:spcPts val="0"/>
                        </a:spcBef>
                        <a:spcAft>
                          <a:spcPts val="0"/>
                        </a:spcAft>
                      </a:pPr>
                      <a:r>
                        <a:rPr lang="en-US" sz="1500" dirty="0">
                          <a:latin typeface="Times New Roman" panose="02020603050405020304" pitchFamily="18" charset="0"/>
                          <a:cs typeface="Times New Roman" panose="02020603050405020304" pitchFamily="18" charset="0"/>
                        </a:rPr>
                        <a:t>In this system, radio frequency identification (RFID) and integrated sensing technologies such as global positioning system (GPS).</a:t>
                      </a:r>
                      <a:endParaRPr lang="en-IN" sz="1500" dirty="0">
                        <a:effectLst/>
                        <a:latin typeface="Times New Roman" panose="02020603050405020304" pitchFamily="18" charset="0"/>
                        <a:cs typeface="Times New Roman" panose="02020603050405020304" pitchFamily="18" charset="0"/>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1710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90885"/>
            <a:ext cx="10515600" cy="844697"/>
          </a:xfrm>
        </p:spPr>
        <p:txBody>
          <a:bodyPr>
            <a:noAutofit/>
          </a:bodyPr>
          <a:lstStyle/>
          <a:p>
            <a:r>
              <a:rPr lang="en-US" sz="4000" dirty="0">
                <a:latin typeface="Algerian" panose="04020705040A02060702" pitchFamily="82" charset="0"/>
              </a:rPr>
              <a:t>  </a:t>
            </a:r>
            <a:endParaRPr lang="en-IN" sz="5400"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492531" y="987972"/>
            <a:ext cx="10556469" cy="5373535"/>
          </a:xfrm>
        </p:spPr>
        <p:txBody>
          <a:bodyPr>
            <a:normAutofit/>
          </a:bodyPr>
          <a:lstStyle/>
          <a:p>
            <a:pPr marL="84138" indent="0" algn="just">
              <a:buNone/>
            </a:pPr>
            <a:endParaRPr lang="en-US" dirty="0">
              <a:latin typeface="Century Schoolbook" panose="02040604050505020304" pitchFamily="18" charset="0"/>
            </a:endParaRPr>
          </a:p>
          <a:p>
            <a:pPr marL="534988" indent="-450850" algn="just">
              <a:buFont typeface="Wingdings" panose="05000000000000000000" pitchFamily="2" charset="2"/>
              <a:buChar char="Ø"/>
            </a:pPr>
            <a:endParaRPr lang="en-US" dirty="0">
              <a:latin typeface="Century Schoolbook" panose="02040604050505020304" pitchFamily="18" charset="0"/>
            </a:endParaRPr>
          </a:p>
          <a:p>
            <a:pPr marL="534988" indent="-450850" algn="just">
              <a:buFont typeface="Wingdings" panose="05000000000000000000" pitchFamily="2" charset="2"/>
              <a:buChar char="Ø"/>
            </a:pPr>
            <a:endParaRPr lang="en-US" dirty="0">
              <a:latin typeface="Century Schoolbook" panose="02040604050505020304" pitchFamily="18" charset="0"/>
            </a:endParaRPr>
          </a:p>
          <a:p>
            <a:pPr marL="534988" indent="-450850" algn="just">
              <a:buFont typeface="Wingdings" panose="05000000000000000000" pitchFamily="2" charset="2"/>
              <a:buChar char="Ø"/>
            </a:pPr>
            <a:endParaRPr lang="en-US" dirty="0">
              <a:latin typeface="Century Schoolbook" panose="020406040505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4C64C8CB-BAE3-4A5E-AB1F-57AAD7DD4F8E}" type="datetime1">
              <a:rPr lang="en-IN" sz="1600" smtClean="0"/>
              <a:pPr/>
              <a:t>16-05-2023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FINAL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6</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7" name="Table 6"/>
          <p:cNvGraphicFramePr>
            <a:graphicFrameLocks noGrp="1"/>
          </p:cNvGraphicFramePr>
          <p:nvPr>
            <p:extLst>
              <p:ext uri="{D42A27DB-BD31-4B8C-83A1-F6EECF244321}">
                <p14:modId xmlns:p14="http://schemas.microsoft.com/office/powerpoint/2010/main" val="3194669779"/>
              </p:ext>
            </p:extLst>
          </p:nvPr>
        </p:nvGraphicFramePr>
        <p:xfrm>
          <a:off x="967739" y="987972"/>
          <a:ext cx="10092610" cy="2773102"/>
        </p:xfrm>
        <a:graphic>
          <a:graphicData uri="http://schemas.openxmlformats.org/drawingml/2006/table">
            <a:tbl>
              <a:tblPr/>
              <a:tblGrid>
                <a:gridCol w="608142">
                  <a:extLst>
                    <a:ext uri="{9D8B030D-6E8A-4147-A177-3AD203B41FA5}">
                      <a16:colId xmlns:a16="http://schemas.microsoft.com/office/drawing/2014/main" val="20000"/>
                    </a:ext>
                  </a:extLst>
                </a:gridCol>
                <a:gridCol w="933855">
                  <a:extLst>
                    <a:ext uri="{9D8B030D-6E8A-4147-A177-3AD203B41FA5}">
                      <a16:colId xmlns:a16="http://schemas.microsoft.com/office/drawing/2014/main" val="20001"/>
                    </a:ext>
                  </a:extLst>
                </a:gridCol>
                <a:gridCol w="2568102">
                  <a:extLst>
                    <a:ext uri="{9D8B030D-6E8A-4147-A177-3AD203B41FA5}">
                      <a16:colId xmlns:a16="http://schemas.microsoft.com/office/drawing/2014/main" val="20002"/>
                    </a:ext>
                  </a:extLst>
                </a:gridCol>
                <a:gridCol w="3064213">
                  <a:extLst>
                    <a:ext uri="{9D8B030D-6E8A-4147-A177-3AD203B41FA5}">
                      <a16:colId xmlns:a16="http://schemas.microsoft.com/office/drawing/2014/main" val="20003"/>
                    </a:ext>
                  </a:extLst>
                </a:gridCol>
                <a:gridCol w="2918298">
                  <a:extLst>
                    <a:ext uri="{9D8B030D-6E8A-4147-A177-3AD203B41FA5}">
                      <a16:colId xmlns:a16="http://schemas.microsoft.com/office/drawing/2014/main" val="20004"/>
                    </a:ext>
                  </a:extLst>
                </a:gridCol>
              </a:tblGrid>
              <a:tr h="623874">
                <a:tc>
                  <a:txBody>
                    <a:bodyPr/>
                    <a:lstStyle/>
                    <a:p>
                      <a:pPr marL="0" algn="ctr" rtl="0" fontAlgn="t" latinLnBrk="0">
                        <a:spcBef>
                          <a:spcPts val="0"/>
                        </a:spcBef>
                        <a:spcAft>
                          <a:spcPts val="0"/>
                        </a:spcAft>
                      </a:pPr>
                      <a:r>
                        <a:rPr lang="en-IN" sz="1500" dirty="0">
                          <a:solidFill>
                            <a:srgbClr val="FFFFFF"/>
                          </a:solidFill>
                          <a:effectLst/>
                          <a:latin typeface="Times New Roman"/>
                        </a:rPr>
                        <a:t>S.No</a:t>
                      </a:r>
                      <a:endParaRPr lang="en-IN"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lstStyle/>
                    <a:p>
                      <a:pPr marL="0" algn="ctr" rtl="0" fontAlgn="t" latinLnBrk="0">
                        <a:spcBef>
                          <a:spcPts val="0"/>
                        </a:spcBef>
                        <a:spcAft>
                          <a:spcPts val="0"/>
                        </a:spcAft>
                      </a:pPr>
                      <a:r>
                        <a:rPr lang="en-IN" sz="1500">
                          <a:solidFill>
                            <a:srgbClr val="FFFFFF"/>
                          </a:solidFill>
                          <a:effectLst/>
                          <a:latin typeface="Times New Roman"/>
                        </a:rPr>
                        <a:t>Published</a:t>
                      </a:r>
                      <a:endParaRPr lang="en-IN" sz="1500">
                        <a:effectLst/>
                        <a:latin typeface="Arial"/>
                      </a:endParaRPr>
                    </a:p>
                    <a:p>
                      <a:pPr marL="0" algn="ctr" rtl="0" fontAlgn="t" latinLnBrk="0">
                        <a:spcBef>
                          <a:spcPts val="0"/>
                        </a:spcBef>
                        <a:spcAft>
                          <a:spcPts val="0"/>
                        </a:spcAft>
                      </a:pPr>
                      <a:r>
                        <a:rPr lang="en-IN" sz="1500">
                          <a:solidFill>
                            <a:srgbClr val="FFFFFF"/>
                          </a:solidFill>
                          <a:effectLst/>
                          <a:latin typeface="Times New Roman"/>
                        </a:rPr>
                        <a:t>Year</a:t>
                      </a:r>
                      <a:endParaRPr lang="en-IN" sz="150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lstStyle/>
                    <a:p>
                      <a:pPr marL="0" algn="ctr" rtl="0" fontAlgn="t" latinLnBrk="0">
                        <a:spcBef>
                          <a:spcPts val="0"/>
                        </a:spcBef>
                        <a:spcAft>
                          <a:spcPts val="0"/>
                        </a:spcAft>
                      </a:pPr>
                      <a:r>
                        <a:rPr lang="en-IN" sz="1500">
                          <a:solidFill>
                            <a:srgbClr val="FFFFFF"/>
                          </a:solidFill>
                          <a:effectLst/>
                          <a:latin typeface="Times New Roman"/>
                        </a:rPr>
                        <a:t>Paper Title</a:t>
                      </a:r>
                      <a:endParaRPr lang="en-IN" sz="150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lstStyle/>
                    <a:p>
                      <a:pPr marL="0" algn="ctr" rtl="0" fontAlgn="t" latinLnBrk="0">
                        <a:spcBef>
                          <a:spcPts val="0"/>
                        </a:spcBef>
                        <a:spcAft>
                          <a:spcPts val="0"/>
                        </a:spcAft>
                      </a:pPr>
                      <a:r>
                        <a:rPr lang="en-IN" sz="1500">
                          <a:solidFill>
                            <a:srgbClr val="FFFFFF"/>
                          </a:solidFill>
                          <a:effectLst/>
                          <a:latin typeface="Times New Roman"/>
                        </a:rPr>
                        <a:t>Authors</a:t>
                      </a:r>
                      <a:endParaRPr lang="en-IN" sz="150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lstStyle/>
                    <a:p>
                      <a:pPr marL="0" algn="ctr" rtl="0" fontAlgn="t" latinLnBrk="0">
                        <a:spcBef>
                          <a:spcPts val="0"/>
                        </a:spcBef>
                        <a:spcAft>
                          <a:spcPts val="0"/>
                        </a:spcAft>
                      </a:pPr>
                      <a:r>
                        <a:rPr lang="en-US" sz="1500" dirty="0">
                          <a:solidFill>
                            <a:srgbClr val="FFFFFF"/>
                          </a:solidFill>
                          <a:effectLst/>
                          <a:latin typeface="Times New Roman"/>
                        </a:rPr>
                        <a:t>D</a:t>
                      </a:r>
                      <a:r>
                        <a:rPr lang="en-IN" sz="1500" dirty="0" err="1">
                          <a:solidFill>
                            <a:srgbClr val="FFFFFF"/>
                          </a:solidFill>
                          <a:effectLst/>
                          <a:latin typeface="Times New Roman"/>
                        </a:rPr>
                        <a:t>escription</a:t>
                      </a:r>
                      <a:endParaRPr lang="en-IN"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extLst>
                  <a:ext uri="{0D108BD9-81ED-4DB2-BD59-A6C34878D82A}">
                    <a16:rowId xmlns:a16="http://schemas.microsoft.com/office/drawing/2014/main" val="10000"/>
                  </a:ext>
                </a:extLst>
              </a:tr>
              <a:tr h="1159824">
                <a:tc>
                  <a:txBody>
                    <a:bodyPr/>
                    <a:lstStyle/>
                    <a:p>
                      <a:pPr marL="0" algn="ctr" rtl="0" fontAlgn="t" latinLnBrk="0">
                        <a:spcBef>
                          <a:spcPts val="0"/>
                        </a:spcBef>
                        <a:spcAft>
                          <a:spcPts val="0"/>
                        </a:spcAft>
                      </a:pPr>
                      <a:r>
                        <a:rPr lang="en-US" sz="1500" dirty="0">
                          <a:effectLst/>
                          <a:latin typeface="Times New Roman"/>
                        </a:rPr>
                        <a:t>4</a:t>
                      </a:r>
                      <a:endParaRPr lang="en-IN"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t" latinLnBrk="0">
                        <a:spcBef>
                          <a:spcPts val="0"/>
                        </a:spcBef>
                        <a:spcAft>
                          <a:spcPts val="0"/>
                        </a:spcAft>
                      </a:pPr>
                      <a:r>
                        <a:rPr lang="en-IN" sz="1500" dirty="0">
                          <a:effectLst/>
                          <a:latin typeface="Times New Roman"/>
                        </a:rPr>
                        <a:t>2019</a:t>
                      </a:r>
                      <a:endParaRPr lang="en-IN"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500" dirty="0">
                          <a:effectLst/>
                          <a:latin typeface="Times New Roman"/>
                        </a:rPr>
                        <a:t>Real Time Bus Tracking System</a:t>
                      </a:r>
                      <a:endParaRPr lang="en-US" sz="1500" dirty="0">
                        <a:effectLst/>
                        <a:latin typeface="Arial"/>
                      </a:endParaRPr>
                    </a:p>
                    <a:p>
                      <a:pPr marL="0" algn="ctr" rtl="0" fontAlgn="t" latinLnBrk="0">
                        <a:spcBef>
                          <a:spcPts val="0"/>
                        </a:spcBef>
                        <a:spcAft>
                          <a:spcPts val="0"/>
                        </a:spcAft>
                      </a:pPr>
                      <a:endParaRPr lang="en-US"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t" latinLnBrk="0">
                        <a:spcBef>
                          <a:spcPts val="0"/>
                        </a:spcBef>
                        <a:spcAft>
                          <a:spcPts val="0"/>
                        </a:spcAft>
                      </a:pPr>
                      <a:r>
                        <a:rPr lang="en-IN" sz="1500" dirty="0">
                          <a:effectLst/>
                          <a:latin typeface="Times New Roman"/>
                        </a:rPr>
                        <a:t>Manini Kumbhar, Meghana Survase, Pratibha</a:t>
                      </a:r>
                      <a:r>
                        <a:rPr lang="en-IN" sz="1500" dirty="0">
                          <a:effectLst/>
                          <a:latin typeface="Arial"/>
                        </a:rPr>
                        <a:t> </a:t>
                      </a:r>
                      <a:r>
                        <a:rPr lang="en-IN" sz="1500" dirty="0">
                          <a:effectLst/>
                          <a:latin typeface="Times New Roman"/>
                        </a:rPr>
                        <a:t>Salunk</a:t>
                      </a:r>
                      <a:endParaRPr lang="en-IN" sz="1500" dirty="0">
                        <a:effectLst/>
                        <a:latin typeface="Arial"/>
                      </a:endParaRPr>
                    </a:p>
                    <a:p>
                      <a:pPr marL="0" algn="ctr" rtl="0" fontAlgn="t" latinLnBrk="0">
                        <a:spcBef>
                          <a:spcPts val="0"/>
                        </a:spcBef>
                        <a:spcAft>
                          <a:spcPts val="0"/>
                        </a:spcAft>
                      </a:pPr>
                      <a:endParaRPr lang="en-IN"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500" b="0" i="0" kern="1200" dirty="0">
                          <a:solidFill>
                            <a:schemeClr val="tx1"/>
                          </a:solidFill>
                          <a:effectLst/>
                          <a:latin typeface="Times New Roman" panose="02020603050405020304" pitchFamily="18" charset="0"/>
                          <a:ea typeface="+mn-ea"/>
                          <a:cs typeface="Times New Roman" panose="02020603050405020304" pitchFamily="18" charset="0"/>
                        </a:rPr>
                        <a:t>The application allow the users to search the bus which they want through bus numbers and will show the live location of the bus.</a:t>
                      </a: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10001"/>
                  </a:ext>
                </a:extLst>
              </a:tr>
              <a:tr h="652213">
                <a:tc>
                  <a:txBody>
                    <a:bodyPr/>
                    <a:lstStyle/>
                    <a:p>
                      <a:pPr marL="0" algn="ctr" rtl="0" fontAlgn="t" latinLnBrk="0">
                        <a:spcBef>
                          <a:spcPts val="0"/>
                        </a:spcBef>
                        <a:spcAft>
                          <a:spcPts val="0"/>
                        </a:spcAft>
                      </a:pPr>
                      <a:r>
                        <a:rPr lang="en-US" sz="1500" dirty="0">
                          <a:effectLst/>
                          <a:latin typeface="Times New Roman"/>
                        </a:rPr>
                        <a:t>5</a:t>
                      </a:r>
                      <a:endParaRPr lang="en-IN"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ctr" rtl="0" fontAlgn="t" latinLnBrk="0">
                        <a:spcBef>
                          <a:spcPts val="0"/>
                        </a:spcBef>
                        <a:spcAft>
                          <a:spcPts val="0"/>
                        </a:spcAft>
                      </a:pPr>
                      <a:r>
                        <a:rPr lang="en-IN" sz="1500" dirty="0">
                          <a:effectLst/>
                          <a:latin typeface="Times New Roman"/>
                        </a:rPr>
                        <a:t>2018</a:t>
                      </a:r>
                      <a:endParaRPr lang="en-IN"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ctr" rtl="0" fontAlgn="t" latinLnBrk="0">
                        <a:spcBef>
                          <a:spcPts val="0"/>
                        </a:spcBef>
                        <a:spcAft>
                          <a:spcPts val="0"/>
                        </a:spcAft>
                      </a:pPr>
                      <a:r>
                        <a:rPr lang="en-US" sz="1500" dirty="0">
                          <a:effectLst/>
                          <a:latin typeface="Times New Roman"/>
                        </a:rPr>
                        <a:t>Bus Tracking System</a:t>
                      </a:r>
                      <a:endParaRPr lang="en-US" sz="1500" dirty="0">
                        <a:effectLst/>
                        <a:latin typeface="Arial"/>
                      </a:endParaRPr>
                    </a:p>
                    <a:p>
                      <a:pPr marL="0" algn="ctr" rtl="0" fontAlgn="t" latinLnBrk="0">
                        <a:spcBef>
                          <a:spcPts val="0"/>
                        </a:spcBef>
                        <a:spcAft>
                          <a:spcPts val="0"/>
                        </a:spcAft>
                      </a:pPr>
                      <a:r>
                        <a:rPr lang="en-US" sz="1500" dirty="0">
                          <a:effectLst/>
                          <a:latin typeface="Times New Roman"/>
                        </a:rPr>
                        <a:t>based on Location-Aware Services.</a:t>
                      </a:r>
                      <a:endParaRPr lang="en-US" sz="1500" dirty="0">
                        <a:effectLst/>
                        <a:latin typeface="Arial"/>
                      </a:endParaRPr>
                    </a:p>
                    <a:p>
                      <a:pPr marL="0" algn="ctr" rtl="0" fontAlgn="t" latinLnBrk="0">
                        <a:spcBef>
                          <a:spcPts val="0"/>
                        </a:spcBef>
                        <a:spcAft>
                          <a:spcPts val="0"/>
                        </a:spcAft>
                      </a:pPr>
                      <a:endParaRPr lang="en-IN"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IN" sz="1500" dirty="0">
                          <a:effectLst/>
                          <a:latin typeface="Times New Roman"/>
                        </a:rPr>
                        <a:t>Priyanka V. Narkhedeal</a:t>
                      </a:r>
                      <a:endParaRPr lang="en-IN" sz="1500" dirty="0">
                        <a:effectLst/>
                        <a:latin typeface="Arial"/>
                      </a:endParaRPr>
                    </a:p>
                    <a:p>
                      <a:pPr marL="0" algn="ctr" rtl="0" fontAlgn="t" latinLnBrk="0">
                        <a:spcBef>
                          <a:spcPts val="0"/>
                        </a:spcBef>
                        <a:spcAft>
                          <a:spcPts val="0"/>
                        </a:spcAft>
                      </a:pPr>
                      <a:endParaRPr lang="en-IN"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ctr" rtl="0" fontAlgn="t" latinLnBrk="0">
                        <a:spcBef>
                          <a:spcPts val="0"/>
                        </a:spcBef>
                        <a:spcAft>
                          <a:spcPts val="0"/>
                        </a:spcAft>
                      </a:pPr>
                      <a:r>
                        <a:rPr lang="en-US" sz="1500" b="0" i="0" kern="1200" dirty="0">
                          <a:solidFill>
                            <a:schemeClr val="tx1"/>
                          </a:solidFill>
                          <a:effectLst/>
                          <a:latin typeface="Times New Roman" panose="02020603050405020304" pitchFamily="18" charset="0"/>
                          <a:ea typeface="+mn-ea"/>
                          <a:cs typeface="Times New Roman" panose="02020603050405020304" pitchFamily="18" charset="0"/>
                        </a:rPr>
                        <a:t>In this smart bus tracking system that any passenger with a smart phone.</a:t>
                      </a:r>
                      <a:endParaRPr lang="en-IN" sz="1500" dirty="0">
                        <a:effectLst/>
                        <a:latin typeface="Times New Roman" panose="02020603050405020304" pitchFamily="18" charset="0"/>
                        <a:cs typeface="Times New Roman" panose="02020603050405020304" pitchFamily="18" charset="0"/>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619475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noAutofit/>
          </a:bodyPr>
          <a:lstStyle/>
          <a:p>
            <a:r>
              <a:rPr lang="en-US" sz="4800" dirty="0">
                <a:latin typeface="Algerian" panose="04020705040A02060702" pitchFamily="82" charset="0"/>
              </a:rPr>
              <a:t>  </a:t>
            </a:r>
            <a:r>
              <a:rPr lang="en-US" sz="4000" dirty="0">
                <a:latin typeface="Algerian" panose="04020705040A02060702" pitchFamily="82" charset="0"/>
              </a:rPr>
              <a:t>PROPOSED SYSTEM  </a:t>
            </a:r>
            <a:endParaRPr lang="en-IN" sz="4800"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388189"/>
            <a:ext cx="10515600" cy="5815663"/>
          </a:xfrm>
        </p:spPr>
        <p:txBody>
          <a:bodyPr>
            <a:normAutofit/>
          </a:bodyPr>
          <a:lstStyle/>
          <a:p>
            <a:pPr marL="534988" indent="-450850" algn="just">
              <a:buFont typeface="Wingdings" panose="05000000000000000000" pitchFamily="2" charset="2"/>
              <a:buChar char="Ø"/>
            </a:pPr>
            <a:endParaRPr lang="en-US" dirty="0">
              <a:latin typeface="Century Schoolbook" panose="02040604050505020304" pitchFamily="18" charset="0"/>
            </a:endParaRPr>
          </a:p>
          <a:p>
            <a:pPr marL="427038" indent="-342900" algn="just">
              <a:buFont typeface="Wingdings" pitchFamily="2" charset="2"/>
              <a:buChar char="Ø"/>
            </a:pPr>
            <a:r>
              <a:rPr lang="en-US" sz="2600" dirty="0">
                <a:latin typeface="Times New Roman" panose="02020603050405020304" pitchFamily="18" charset="0"/>
                <a:cs typeface="Times New Roman" panose="02020603050405020304" pitchFamily="18" charset="0"/>
              </a:rPr>
              <a:t>This system allows the users to easily access up-to-date bus number and timing information. If there is any changes in the schedules, admin can update the schedules.</a:t>
            </a:r>
          </a:p>
          <a:p>
            <a:pPr marL="427038" indent="-342900" algn="just">
              <a:buFont typeface="Wingdings" pitchFamily="2" charset="2"/>
              <a:buChar char="Ø"/>
            </a:pPr>
            <a:r>
              <a:rPr lang="en-US" sz="2600" dirty="0">
                <a:latin typeface="Times New Roman" panose="02020603050405020304" pitchFamily="18" charset="0"/>
                <a:cs typeface="Times New Roman" panose="02020603050405020304" pitchFamily="18" charset="0"/>
              </a:rPr>
              <a:t>Users should be able to easily search for bus routes, stops and view information such as the next bus arrival time and any delays or changes to the schedule. </a:t>
            </a:r>
          </a:p>
          <a:p>
            <a:pPr marL="84138" indent="0" algn="just">
              <a:buNone/>
            </a:pPr>
            <a:r>
              <a:rPr lang="en-US" sz="4000" dirty="0">
                <a:latin typeface="Algerian" panose="04020705040A02060702" pitchFamily="82" charset="0"/>
              </a:rPr>
              <a:t>ADVANTAGES</a:t>
            </a:r>
            <a:endParaRPr lang="en-US" sz="4000" dirty="0">
              <a:latin typeface="Times New Roman" panose="02020603050405020304" pitchFamily="18" charset="0"/>
              <a:cs typeface="Times New Roman" panose="02020603050405020304" pitchFamily="18" charset="0"/>
            </a:endParaRPr>
          </a:p>
          <a:p>
            <a:pPr marL="534988" indent="-450850"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It reduces waiting time and improving overall public transportation efficiency.</a:t>
            </a:r>
          </a:p>
          <a:p>
            <a:pPr marL="534988" indent="-450850"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This system allows manual monitoring.</a:t>
            </a:r>
          </a:p>
          <a:p>
            <a:pPr marL="534988" indent="-450850"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This system provides searching facilities for new peoples.</a:t>
            </a:r>
          </a:p>
          <a:p>
            <a:pPr marL="534988" indent="-4508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534988" indent="-4508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DD188D83-44BF-4254-944D-40739CF68FAE}" type="datetime1">
              <a:rPr lang="en-IN" sz="1600" smtClean="0"/>
              <a:pPr/>
              <a:t>16-05-2023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FINAL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7</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0908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46142-65DA-833C-B023-929A65E22DFA}"/>
              </a:ext>
            </a:extLst>
          </p:cNvPr>
          <p:cNvSpPr>
            <a:spLocks noGrp="1"/>
          </p:cNvSpPr>
          <p:nvPr>
            <p:ph type="title"/>
          </p:nvPr>
        </p:nvSpPr>
        <p:spPr/>
        <p:txBody>
          <a:bodyPr/>
          <a:lstStyle/>
          <a:p>
            <a:r>
              <a:rPr lang="en-US" dirty="0">
                <a:latin typeface="Algerian" panose="04020705040A02060702" pitchFamily="82" charset="0"/>
              </a:rPr>
              <a:t>MODULES SPLITUP</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1607D1CF-8BFF-EDFC-E5FE-07442795DE12}"/>
              </a:ext>
            </a:extLst>
          </p:cNvPr>
          <p:cNvSpPr>
            <a:spLocks noGrp="1"/>
          </p:cNvSpPr>
          <p:nvPr>
            <p:ph idx="1"/>
          </p:nvPr>
        </p:nvSpPr>
        <p:spPr>
          <a:xfrm>
            <a:off x="838200" y="1585609"/>
            <a:ext cx="10515600" cy="4591354"/>
          </a:xfrm>
        </p:spPr>
        <p:txBody>
          <a:bodyPr/>
          <a:lstStyle/>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Module 1: Admin Authentication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Module 2: Add Route Information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Module 3: Search Route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Module 4: Bus Location Update </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9793E33-EFA8-4374-7A3B-438A1A13DC7B}"/>
              </a:ext>
            </a:extLst>
          </p:cNvPr>
          <p:cNvSpPr>
            <a:spLocks noGrp="1"/>
          </p:cNvSpPr>
          <p:nvPr>
            <p:ph type="dt" sz="half" idx="10"/>
          </p:nvPr>
        </p:nvSpPr>
        <p:spPr>
          <a:xfrm>
            <a:off x="680936" y="6176964"/>
            <a:ext cx="2900464" cy="544512"/>
          </a:xfrm>
        </p:spPr>
        <p:txBody>
          <a:bodyPr/>
          <a:lstStyle/>
          <a:p>
            <a:fld id="{76C9C406-4445-4E33-987C-6117DEBA54F9}" type="datetime1">
              <a:rPr lang="en-IN" sz="1600" smtClean="0"/>
              <a:pPr/>
              <a:t>16-05-2023</a:t>
            </a:fld>
            <a:endParaRPr lang="en-IN" sz="1600" dirty="0"/>
          </a:p>
        </p:txBody>
      </p:sp>
      <p:sp>
        <p:nvSpPr>
          <p:cNvPr id="5" name="Footer Placeholder 4">
            <a:extLst>
              <a:ext uri="{FF2B5EF4-FFF2-40B4-BE49-F238E27FC236}">
                <a16:creationId xmlns:a16="http://schemas.microsoft.com/office/drawing/2014/main" id="{A0413EA5-88BF-997E-793B-CFD2D5DF4173}"/>
              </a:ext>
            </a:extLst>
          </p:cNvPr>
          <p:cNvSpPr>
            <a:spLocks noGrp="1"/>
          </p:cNvSpPr>
          <p:nvPr>
            <p:ph type="ftr" sz="quarter" idx="11"/>
          </p:nvPr>
        </p:nvSpPr>
        <p:spPr>
          <a:xfrm>
            <a:off x="3581400" y="6176964"/>
            <a:ext cx="5504234" cy="544512"/>
          </a:xfrm>
        </p:spPr>
        <p:txBody>
          <a:bodyPr/>
          <a:lstStyle/>
          <a:p>
            <a:r>
              <a:rPr lang="en-US" sz="1600" dirty="0"/>
              <a:t>PROJECT PHASE -I  FINAL REVIEW                                                                                       Department of CSE, </a:t>
            </a:r>
            <a:r>
              <a:rPr lang="en-US" sz="1600" dirty="0" err="1"/>
              <a:t>KGiSL</a:t>
            </a:r>
            <a:r>
              <a:rPr lang="en-US" sz="1600" dirty="0"/>
              <a:t> Institute of Technology, Coimbatore </a:t>
            </a:r>
            <a:endParaRPr lang="en-IN" sz="1600" dirty="0"/>
          </a:p>
        </p:txBody>
      </p:sp>
      <p:sp>
        <p:nvSpPr>
          <p:cNvPr id="6" name="Slide Number Placeholder 5">
            <a:extLst>
              <a:ext uri="{FF2B5EF4-FFF2-40B4-BE49-F238E27FC236}">
                <a16:creationId xmlns:a16="http://schemas.microsoft.com/office/drawing/2014/main" id="{C80A82DA-28CE-1860-8B9A-938BA9651EC2}"/>
              </a:ext>
            </a:extLst>
          </p:cNvPr>
          <p:cNvSpPr>
            <a:spLocks noGrp="1"/>
          </p:cNvSpPr>
          <p:nvPr>
            <p:ph type="sldNum" sz="quarter" idx="12"/>
          </p:nvPr>
        </p:nvSpPr>
        <p:spPr/>
        <p:txBody>
          <a:bodyPr/>
          <a:lstStyle/>
          <a:p>
            <a:fld id="{370E2DBF-622E-4774-BABA-0B90A0613018}" type="slidenum">
              <a:rPr lang="en-IN" smtClean="0"/>
              <a:pPr/>
              <a:t>8</a:t>
            </a:fld>
            <a:endParaRPr lang="en-IN" dirty="0"/>
          </a:p>
        </p:txBody>
      </p:sp>
    </p:spTree>
    <p:extLst>
      <p:ext uri="{BB962C8B-B14F-4D97-AF65-F5344CB8AC3E}">
        <p14:creationId xmlns:p14="http://schemas.microsoft.com/office/powerpoint/2010/main" val="1323387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29CA7-53D5-3E86-6222-DCC2A68A2244}"/>
              </a:ext>
            </a:extLst>
          </p:cNvPr>
          <p:cNvSpPr>
            <a:spLocks noGrp="1"/>
          </p:cNvSpPr>
          <p:nvPr>
            <p:ph type="title"/>
          </p:nvPr>
        </p:nvSpPr>
        <p:spPr>
          <a:xfrm>
            <a:off x="564204" y="369651"/>
            <a:ext cx="10789596" cy="1321037"/>
          </a:xfrm>
        </p:spPr>
        <p:txBody>
          <a:bodyPr/>
          <a:lstStyle/>
          <a:p>
            <a:r>
              <a:rPr lang="en-US" dirty="0">
                <a:latin typeface="Algerian" panose="04020705040A02060702" pitchFamily="82" charset="0"/>
              </a:rPr>
              <a:t>ADMIN AUTHENTICATION</a:t>
            </a:r>
            <a:endParaRPr lang="en-IN" dirty="0">
              <a:latin typeface="Algerian" panose="04020705040A02060702" pitchFamily="82" charset="0"/>
            </a:endParaRPr>
          </a:p>
        </p:txBody>
      </p:sp>
      <p:pic>
        <p:nvPicPr>
          <p:cNvPr id="8" name="Content Placeholder 7">
            <a:extLst>
              <a:ext uri="{FF2B5EF4-FFF2-40B4-BE49-F238E27FC236}">
                <a16:creationId xmlns:a16="http://schemas.microsoft.com/office/drawing/2014/main" id="{B8525174-0F54-FFBA-7EC3-1633BB90AC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26969" y="1825625"/>
            <a:ext cx="4938062" cy="4205288"/>
          </a:xfrm>
        </p:spPr>
      </p:pic>
      <p:sp>
        <p:nvSpPr>
          <p:cNvPr id="4" name="Date Placeholder 3">
            <a:extLst>
              <a:ext uri="{FF2B5EF4-FFF2-40B4-BE49-F238E27FC236}">
                <a16:creationId xmlns:a16="http://schemas.microsoft.com/office/drawing/2014/main" id="{F265DF1D-353D-8104-3DE2-EC6F616A91E8}"/>
              </a:ext>
            </a:extLst>
          </p:cNvPr>
          <p:cNvSpPr>
            <a:spLocks noGrp="1"/>
          </p:cNvSpPr>
          <p:nvPr>
            <p:ph type="dt" sz="half" idx="10"/>
          </p:nvPr>
        </p:nvSpPr>
        <p:spPr/>
        <p:txBody>
          <a:bodyPr/>
          <a:lstStyle/>
          <a:p>
            <a:fld id="{76C9C406-4445-4E33-987C-6117DEBA54F9}" type="datetime1">
              <a:rPr lang="en-IN" sz="1600" smtClean="0"/>
              <a:pPr/>
              <a:t>16-05-2023</a:t>
            </a:fld>
            <a:endParaRPr lang="en-IN" sz="1600" dirty="0"/>
          </a:p>
        </p:txBody>
      </p:sp>
      <p:sp>
        <p:nvSpPr>
          <p:cNvPr id="5" name="Footer Placeholder 4">
            <a:extLst>
              <a:ext uri="{FF2B5EF4-FFF2-40B4-BE49-F238E27FC236}">
                <a16:creationId xmlns:a16="http://schemas.microsoft.com/office/drawing/2014/main" id="{4C84971A-CA72-1459-7AA9-6113DB2078B5}"/>
              </a:ext>
            </a:extLst>
          </p:cNvPr>
          <p:cNvSpPr>
            <a:spLocks noGrp="1"/>
          </p:cNvSpPr>
          <p:nvPr>
            <p:ph type="ftr" sz="quarter" idx="11"/>
          </p:nvPr>
        </p:nvSpPr>
        <p:spPr>
          <a:xfrm>
            <a:off x="3581400" y="6166086"/>
            <a:ext cx="5350213" cy="486045"/>
          </a:xfrm>
        </p:spPr>
        <p:txBody>
          <a:bodyPr/>
          <a:lstStyle/>
          <a:p>
            <a:r>
              <a:rPr lang="en-US" sz="1600" dirty="0"/>
              <a:t>PROJECT PHASE -I  FINAL REVIEW                                                                                       Department of CSE, </a:t>
            </a:r>
            <a:r>
              <a:rPr lang="en-US" sz="1600" dirty="0" err="1"/>
              <a:t>KGiSL</a:t>
            </a:r>
            <a:r>
              <a:rPr lang="en-US" sz="1600" dirty="0"/>
              <a:t> Institute of Technology, Coimbatore </a:t>
            </a:r>
            <a:endParaRPr lang="en-IN" sz="1600" dirty="0"/>
          </a:p>
        </p:txBody>
      </p:sp>
      <p:sp>
        <p:nvSpPr>
          <p:cNvPr id="6" name="Slide Number Placeholder 5">
            <a:extLst>
              <a:ext uri="{FF2B5EF4-FFF2-40B4-BE49-F238E27FC236}">
                <a16:creationId xmlns:a16="http://schemas.microsoft.com/office/drawing/2014/main" id="{1B812E63-9945-D309-BE7F-F509FA0EEC3B}"/>
              </a:ext>
            </a:extLst>
          </p:cNvPr>
          <p:cNvSpPr>
            <a:spLocks noGrp="1"/>
          </p:cNvSpPr>
          <p:nvPr>
            <p:ph type="sldNum" sz="quarter" idx="12"/>
          </p:nvPr>
        </p:nvSpPr>
        <p:spPr/>
        <p:txBody>
          <a:bodyPr/>
          <a:lstStyle/>
          <a:p>
            <a:fld id="{370E2DBF-622E-4774-BABA-0B90A0613018}" type="slidenum">
              <a:rPr lang="en-IN" smtClean="0"/>
              <a:pPr/>
              <a:t>9</a:t>
            </a:fld>
            <a:endParaRPr lang="en-IN" dirty="0"/>
          </a:p>
        </p:txBody>
      </p:sp>
      <p:pic>
        <p:nvPicPr>
          <p:cNvPr id="10" name="Picture 9">
            <a:extLst>
              <a:ext uri="{FF2B5EF4-FFF2-40B4-BE49-F238E27FC236}">
                <a16:creationId xmlns:a16="http://schemas.microsoft.com/office/drawing/2014/main" id="{DCE7AB61-A26E-3DA2-08D3-453A116C29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5065" y="1241933"/>
            <a:ext cx="8563582" cy="4924153"/>
          </a:xfrm>
          <a:prstGeom prst="rect">
            <a:avLst/>
          </a:prstGeom>
        </p:spPr>
      </p:pic>
    </p:spTree>
    <p:extLst>
      <p:ext uri="{BB962C8B-B14F-4D97-AF65-F5344CB8AC3E}">
        <p14:creationId xmlns:p14="http://schemas.microsoft.com/office/powerpoint/2010/main" val="442497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3294</TotalTime>
  <Words>1399</Words>
  <Application>Microsoft Office PowerPoint</Application>
  <PresentationFormat>Widescreen</PresentationFormat>
  <Paragraphs>350</Paragraphs>
  <Slides>17</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17</vt:i4>
      </vt:variant>
    </vt:vector>
  </HeadingPairs>
  <TitlesOfParts>
    <vt:vector size="28" baseType="lpstr">
      <vt:lpstr>Algerian</vt:lpstr>
      <vt:lpstr>Angsana New</vt:lpstr>
      <vt:lpstr>Arial</vt:lpstr>
      <vt:lpstr>Calibri</vt:lpstr>
      <vt:lpstr>Calibri Light</vt:lpstr>
      <vt:lpstr>Cambria</vt:lpstr>
      <vt:lpstr>Century Schoolbook</vt:lpstr>
      <vt:lpstr>Times New Roman</vt:lpstr>
      <vt:lpstr>Wingdings</vt:lpstr>
      <vt:lpstr>Office Theme</vt:lpstr>
      <vt:lpstr>Custom Design</vt:lpstr>
      <vt:lpstr>PowerPoint Presentation</vt:lpstr>
      <vt:lpstr>agenda </vt:lpstr>
      <vt:lpstr> abstract </vt:lpstr>
      <vt:lpstr>  EXISTING SYSTEM  </vt:lpstr>
      <vt:lpstr>  literature survey  </vt:lpstr>
      <vt:lpstr>  </vt:lpstr>
      <vt:lpstr>  PROPOSED SYSTEM  </vt:lpstr>
      <vt:lpstr>MODULES SPLITUP</vt:lpstr>
      <vt:lpstr>ADMIN AUTHENTICATION</vt:lpstr>
      <vt:lpstr>ROUTE INFORMATION</vt:lpstr>
      <vt:lpstr>SEARCH ROUTE</vt:lpstr>
      <vt:lpstr>SEARCH ROUTE</vt:lpstr>
      <vt:lpstr> EXPECTED OUTCOME  </vt:lpstr>
      <vt:lpstr>REFERENCEs</vt:lpstr>
      <vt:lpstr>REFERENCEs</vt:lpstr>
      <vt:lpstr>TIMELINE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dc:creator>
  <cp:lastModifiedBy>Sasi Keerthana</cp:lastModifiedBy>
  <cp:revision>217</cp:revision>
  <dcterms:created xsi:type="dcterms:W3CDTF">2020-07-26T14:56:46Z</dcterms:created>
  <dcterms:modified xsi:type="dcterms:W3CDTF">2023-05-16T17:21:41Z</dcterms:modified>
</cp:coreProperties>
</file>