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4"/>
  </p:notesMasterIdLst>
  <p:sldIdLst>
    <p:sldId id="256" r:id="rId3"/>
    <p:sldId id="276" r:id="rId4"/>
    <p:sldId id="299" r:id="rId5"/>
    <p:sldId id="289" r:id="rId6"/>
    <p:sldId id="306" r:id="rId7"/>
    <p:sldId id="305" r:id="rId8"/>
    <p:sldId id="291" r:id="rId9"/>
    <p:sldId id="292" r:id="rId10"/>
    <p:sldId id="307" r:id="rId11"/>
    <p:sldId id="293"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20-03-2023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20-03-2023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20-03-2023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20-03-2023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20-03-2023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20-03-2023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20-03-2023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20-03-2023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20-03-2023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20-03-2023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20-03-2023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20-03-2023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20-03-2023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20-03-2023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20-03-2023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20-03-2023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20-03-2023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20-03-2023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20-03-2023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20-03-2023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20-03-2023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20-03-2023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20-03-2023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20-03-2023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6"/>
            <a:ext cx="12022014" cy="6370975"/>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a:latin typeface="Times New Roman" panose="02020603050405020304" pitchFamily="18" charset="0"/>
                <a:cs typeface="Times New Roman" panose="02020603050405020304" pitchFamily="18" charset="0"/>
              </a:rPr>
              <a:t>KGiSL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 # 00</a:t>
            </a:r>
          </a:p>
          <a:p>
            <a:pPr algn="ctr"/>
            <a:r>
              <a:rPr lang="en-US" sz="3400" b="1" dirty="0">
                <a:latin typeface="Times New Roman" panose="02020603050405020304" pitchFamily="18" charset="0"/>
                <a:cs typeface="Times New Roman" panose="02020603050405020304" pitchFamily="18" charset="0"/>
              </a:rPr>
              <a:t>KOVAI SPOT BUS – BUS RECOMMENDATION SYSTEM </a:t>
            </a:r>
          </a:p>
          <a:p>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Angsana New" panose="02020603050405020304" pitchFamily="18" charset="-34"/>
              </a:rPr>
              <a:t>   </a:t>
            </a:r>
            <a:r>
              <a:rPr lang="en-IN" sz="2800" b="1" dirty="0">
                <a:latin typeface="Times New Roman" panose="02020603050405020304" pitchFamily="18" charset="0"/>
                <a:cs typeface="Times New Roman" panose="02020603050405020304" pitchFamily="18" charset="0"/>
              </a:rPr>
              <a:t>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711719104058	Niranjan E</a:t>
            </a:r>
          </a:p>
          <a:p>
            <a:r>
              <a:rPr lang="en-IN" sz="2400" dirty="0">
                <a:latin typeface="Times New Roman" panose="02020603050405020304" pitchFamily="18" charset="0"/>
                <a:cs typeface="Times New Roman" panose="02020603050405020304" pitchFamily="18" charset="0"/>
              </a:rPr>
              <a:t>			711719104083		Sasi Keerthana R</a:t>
            </a:r>
          </a:p>
          <a:p>
            <a:r>
              <a:rPr lang="en-IN" sz="2400" dirty="0">
                <a:latin typeface="Times New Roman" panose="02020603050405020304" pitchFamily="18" charset="0"/>
                <a:cs typeface="Times New Roman" panose="02020603050405020304" pitchFamily="18" charset="0"/>
              </a:rPr>
              <a:t>			711719104084 	Sasi Kumar P</a:t>
            </a:r>
          </a:p>
          <a:p>
            <a:r>
              <a:rPr lang="en-IN" sz="2400" dirty="0">
                <a:latin typeface="Times New Roman" panose="02020603050405020304" pitchFamily="18" charset="0"/>
                <a:cs typeface="Times New Roman" panose="02020603050405020304" pitchFamily="18" charset="0"/>
              </a:rPr>
              <a:t>			711719104101		Tharini M</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Aruna T N, AP/CSE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870332" cy="102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7"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20-03-2023</a:t>
            </a:fld>
            <a:endParaRPr lang="en-IN" sz="1600" dirty="0"/>
          </a:p>
        </p:txBody>
      </p:sp>
      <p:sp>
        <p:nvSpPr>
          <p:cNvPr id="8"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a:t>
            </a:fld>
            <a:endParaRPr lang="en-IN" dirty="0"/>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2" y="892175"/>
            <a:ext cx="10028237" cy="507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2256053" y="892174"/>
            <a:ext cx="2184400" cy="4667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itchFamily="18" charset="0"/>
                <a:cs typeface="Times New Roman" pitchFamily="18" charset="0"/>
              </a:rPr>
              <a:t>Feb-23</a:t>
            </a:r>
          </a:p>
        </p:txBody>
      </p:sp>
      <p:sp>
        <p:nvSpPr>
          <p:cNvPr id="9" name="Rectangle 8"/>
          <p:cNvSpPr/>
          <p:nvPr/>
        </p:nvSpPr>
        <p:spPr>
          <a:xfrm>
            <a:off x="4376762" y="892175"/>
            <a:ext cx="2378879" cy="4667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itchFamily="18" charset="0"/>
                <a:cs typeface="Times New Roman" pitchFamily="18" charset="0"/>
              </a:rPr>
              <a:t>Mar-23</a:t>
            </a:r>
            <a:endParaRPr lang="en-IN" b="1" dirty="0">
              <a:solidFill>
                <a:schemeClr val="tx1"/>
              </a:solidFill>
              <a:latin typeface="Times New Roman" pitchFamily="18" charset="0"/>
              <a:cs typeface="Times New Roman" pitchFamily="18" charset="0"/>
            </a:endParaRPr>
          </a:p>
        </p:txBody>
      </p:sp>
      <p:sp>
        <p:nvSpPr>
          <p:cNvPr id="13" name="Rectangle 12"/>
          <p:cNvSpPr/>
          <p:nvPr/>
        </p:nvSpPr>
        <p:spPr>
          <a:xfrm>
            <a:off x="6755642" y="892176"/>
            <a:ext cx="2074460" cy="466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itchFamily="18" charset="0"/>
                <a:cs typeface="Times New Roman" pitchFamily="18" charset="0"/>
              </a:rPr>
              <a:t>Mar-23</a:t>
            </a:r>
            <a:endParaRPr lang="en-IN" b="1" dirty="0">
              <a:solidFill>
                <a:schemeClr val="tx1"/>
              </a:solidFill>
              <a:latin typeface="Times New Roman" pitchFamily="18" charset="0"/>
              <a:cs typeface="Times New Roman" pitchFamily="18" charset="0"/>
            </a:endParaRPr>
          </a:p>
        </p:txBody>
      </p:sp>
      <p:sp>
        <p:nvSpPr>
          <p:cNvPr id="14" name="Rectangle 13"/>
          <p:cNvSpPr/>
          <p:nvPr/>
        </p:nvSpPr>
        <p:spPr>
          <a:xfrm>
            <a:off x="8830102" y="892176"/>
            <a:ext cx="2218897" cy="466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itchFamily="18" charset="0"/>
                <a:cs typeface="Times New Roman" pitchFamily="18" charset="0"/>
              </a:rPr>
              <a:t>April-23</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1592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fontScale="90000"/>
          </a:bodyPr>
          <a:lstStyle/>
          <a:p>
            <a:br>
              <a:rPr lang="en-US" sz="4800" dirty="0">
                <a:latin typeface="Algerian" panose="04020705040A02060702" pitchFamily="82" charset="0"/>
              </a:rPr>
            </a:br>
            <a:r>
              <a:rPr lang="en-US" sz="5300" dirty="0">
                <a:latin typeface="Algerian" panose="04020705040A02060702" pitchFamily="82" charset="0"/>
              </a:rPr>
              <a:t>abstract </a:t>
            </a:r>
            <a:endParaRPr lang="en-IN" sz="53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0515600" cy="4999892"/>
          </a:xfrm>
        </p:spPr>
        <p:txBody>
          <a:bodyPr>
            <a:normAutofit/>
          </a:bodyPr>
          <a:lstStyle/>
          <a:p>
            <a:pPr marL="0" indent="0" algn="just">
              <a:lnSpc>
                <a:spcPct val="100000"/>
              </a:lnSpc>
              <a:buNone/>
            </a:pPr>
            <a:r>
              <a:rPr lang="en-IN"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create a application that informs bus schedules and their route details for public people. This application reduces the manual errors involved in travel process and make it convenient to the people. User need to give the details of source and destination accordingly it will display the bus number and routes. Users are able to search the arrival of buses with accurate information. This application reduces the waiting time of people for the buses and improving overall public transportation efficiency.</a:t>
            </a:r>
            <a:endParaRPr lang="en-IN" sz="2600"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3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In TNSTC official application, there is no updation of records and not working properly.</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There is no adequate system for a local bus service that keep records of distinct bus numbers and bus schedules</a:t>
            </a:r>
            <a:r>
              <a:rPr lang="en-US" sz="2600" dirty="0"/>
              <a:t>.</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There is no exact information about the buses and this system is not up to date so that it leads to people wastage of money and time.</a:t>
            </a:r>
          </a:p>
          <a:p>
            <a:pPr marL="84138" indent="0" algn="just">
              <a:buNone/>
            </a:pPr>
            <a:endParaRPr lang="en-US" sz="2400" dirty="0"/>
          </a:p>
          <a:p>
            <a:pPr marL="84138" indent="0" algn="just">
              <a:buNone/>
            </a:pPr>
            <a:r>
              <a:rPr lang="en-US" sz="4000" dirty="0">
                <a:latin typeface="Algerian" panose="04020705040A02060702" pitchFamily="82" charset="0"/>
              </a:rPr>
              <a:t>DRAWBACKS </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No proper validations and it does not have any manual monitoring.</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Time consuming and no reliability.</a:t>
            </a:r>
          </a:p>
          <a:p>
            <a:pPr marL="84138" indent="0" algn="just">
              <a:buNone/>
            </a:pPr>
            <a:endParaRPr lang="en-US" sz="2600"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literature survey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521342118"/>
              </p:ext>
            </p:extLst>
          </p:nvPr>
        </p:nvGraphicFramePr>
        <p:xfrm>
          <a:off x="1091819" y="1050878"/>
          <a:ext cx="9471548" cy="5144867"/>
        </p:xfrm>
        <a:graphic>
          <a:graphicData uri="http://schemas.openxmlformats.org/drawingml/2006/table">
            <a:tbl>
              <a:tblPr/>
              <a:tblGrid>
                <a:gridCol w="750478">
                  <a:extLst>
                    <a:ext uri="{9D8B030D-6E8A-4147-A177-3AD203B41FA5}">
                      <a16:colId xmlns:a16="http://schemas.microsoft.com/office/drawing/2014/main" val="20000"/>
                    </a:ext>
                  </a:extLst>
                </a:gridCol>
                <a:gridCol w="1190413">
                  <a:extLst>
                    <a:ext uri="{9D8B030D-6E8A-4147-A177-3AD203B41FA5}">
                      <a16:colId xmlns:a16="http://schemas.microsoft.com/office/drawing/2014/main" val="20001"/>
                    </a:ext>
                  </a:extLst>
                </a:gridCol>
                <a:gridCol w="2924276">
                  <a:extLst>
                    <a:ext uri="{9D8B030D-6E8A-4147-A177-3AD203B41FA5}">
                      <a16:colId xmlns:a16="http://schemas.microsoft.com/office/drawing/2014/main" val="20002"/>
                    </a:ext>
                  </a:extLst>
                </a:gridCol>
                <a:gridCol w="2988972">
                  <a:extLst>
                    <a:ext uri="{9D8B030D-6E8A-4147-A177-3AD203B41FA5}">
                      <a16:colId xmlns:a16="http://schemas.microsoft.com/office/drawing/2014/main" val="20003"/>
                    </a:ext>
                  </a:extLst>
                </a:gridCol>
                <a:gridCol w="1617409">
                  <a:extLst>
                    <a:ext uri="{9D8B030D-6E8A-4147-A177-3AD203B41FA5}">
                      <a16:colId xmlns:a16="http://schemas.microsoft.com/office/drawing/2014/main" val="20004"/>
                    </a:ext>
                  </a:extLst>
                </a:gridCol>
              </a:tblGrid>
              <a:tr h="623874">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Technology</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59824">
                <a:tc>
                  <a:txBody>
                    <a:bodyPr/>
                    <a:lstStyle/>
                    <a:p>
                      <a:pPr marL="0" algn="ctr" rtl="0" fontAlgn="t" latinLnBrk="0">
                        <a:spcBef>
                          <a:spcPts val="0"/>
                        </a:spcBef>
                        <a:spcAft>
                          <a:spcPts val="0"/>
                        </a:spcAft>
                      </a:pPr>
                      <a:r>
                        <a:rPr lang="en-IN" sz="1500">
                          <a:effectLst/>
                          <a:latin typeface="Times New Roman"/>
                        </a:rPr>
                        <a:t>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2021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effectLst/>
                          <a:latin typeface="Times New Roman"/>
                        </a:rPr>
                        <a:t>Active Bus Tracking &amp; Bus Recommendation System</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Amrita P Unnithan, Asiya Abu, Sumo Mariyam Mathew, Simi</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Machine Learning, IoT</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652213">
                <a:tc>
                  <a:txBody>
                    <a:bodyPr/>
                    <a:lstStyle/>
                    <a:p>
                      <a:pPr marL="0" algn="ctr" rtl="0" fontAlgn="t" latinLnBrk="0">
                        <a:spcBef>
                          <a:spcPts val="0"/>
                        </a:spcBef>
                        <a:spcAft>
                          <a:spcPts val="0"/>
                        </a:spcAft>
                      </a:pPr>
                      <a:r>
                        <a:rPr lang="en-IN" sz="1500">
                          <a:effectLst/>
                          <a:latin typeface="Times New Roman"/>
                        </a:rPr>
                        <a:t>2</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2020</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Application-based bus</a:t>
                      </a:r>
                      <a:endParaRPr lang="en-IN" sz="1500" dirty="0">
                        <a:effectLst/>
                        <a:latin typeface="Arial"/>
                      </a:endParaRPr>
                    </a:p>
                    <a:p>
                      <a:pPr marL="0" algn="ctr" rtl="0" fontAlgn="t" latinLnBrk="0">
                        <a:spcBef>
                          <a:spcPts val="0"/>
                        </a:spcBef>
                        <a:spcAft>
                          <a:spcPts val="0"/>
                        </a:spcAft>
                      </a:pPr>
                      <a:r>
                        <a:rPr lang="en-IN" sz="1500" dirty="0">
                          <a:effectLst/>
                          <a:latin typeface="Times New Roman"/>
                        </a:rPr>
                        <a:t>tracking system</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Shubham Jain</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Machine Learning</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891848">
                <a:tc>
                  <a:txBody>
                    <a:bodyPr/>
                    <a:lstStyle/>
                    <a:p>
                      <a:pPr marL="0" algn="ctr" rtl="0" fontAlgn="t" latinLnBrk="0">
                        <a:spcBef>
                          <a:spcPts val="0"/>
                        </a:spcBef>
                        <a:spcAft>
                          <a:spcPts val="0"/>
                        </a:spcAft>
                      </a:pPr>
                      <a:r>
                        <a:rPr lang="en-IN" sz="1500">
                          <a:effectLst/>
                          <a:latin typeface="Times New Roman"/>
                        </a:rPr>
                        <a:t>3</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2020</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effectLst/>
                          <a:latin typeface="Times New Roman"/>
                        </a:rPr>
                        <a:t>Intelligent Bus</a:t>
                      </a:r>
                      <a:endParaRPr lang="en-US" sz="1500" dirty="0">
                        <a:effectLst/>
                        <a:latin typeface="Arial"/>
                      </a:endParaRPr>
                    </a:p>
                    <a:p>
                      <a:pPr marL="0" algn="ctr" rtl="0" fontAlgn="t" latinLnBrk="0">
                        <a:spcBef>
                          <a:spcPts val="0"/>
                        </a:spcBef>
                        <a:spcAft>
                          <a:spcPts val="0"/>
                        </a:spcAft>
                      </a:pPr>
                      <a:r>
                        <a:rPr lang="en-US" sz="1500" dirty="0">
                          <a:effectLst/>
                          <a:latin typeface="Times New Roman"/>
                        </a:rPr>
                        <a:t>Monitoring and Management System</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M. A. Hannan,</a:t>
                      </a:r>
                      <a:endParaRPr lang="en-IN" sz="1500">
                        <a:effectLst/>
                        <a:latin typeface="Arial"/>
                      </a:endParaRPr>
                    </a:p>
                    <a:p>
                      <a:pPr marL="0" algn="ctr" rtl="0" fontAlgn="t" latinLnBrk="0">
                        <a:spcBef>
                          <a:spcPts val="0"/>
                        </a:spcBef>
                        <a:spcAft>
                          <a:spcPts val="0"/>
                        </a:spcAft>
                      </a:pPr>
                      <a:r>
                        <a:rPr lang="en-IN" sz="1500">
                          <a:effectLst/>
                          <a:latin typeface="Times New Roman"/>
                        </a:rPr>
                        <a:t>A.M. Mustapha, A.Hussain and H. Basri</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GPS Module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r h="925260">
                <a:tc>
                  <a:txBody>
                    <a:bodyPr/>
                    <a:lstStyle/>
                    <a:p>
                      <a:pPr marL="0" algn="ctr" rtl="0" fontAlgn="t" latinLnBrk="0">
                        <a:spcBef>
                          <a:spcPts val="0"/>
                        </a:spcBef>
                        <a:spcAft>
                          <a:spcPts val="0"/>
                        </a:spcAft>
                      </a:pPr>
                      <a:r>
                        <a:rPr lang="en-IN" sz="1500">
                          <a:effectLst/>
                          <a:latin typeface="Times New Roman"/>
                        </a:rPr>
                        <a:t>4</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2019</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500" dirty="0">
                          <a:effectLst/>
                          <a:latin typeface="Times New Roman"/>
                        </a:rPr>
                        <a:t>Real Time Bus Tracking System</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Manini Kumbhar, Meghana Survase, Pratibha</a:t>
                      </a:r>
                      <a:endParaRPr lang="en-IN" sz="1500">
                        <a:effectLst/>
                        <a:latin typeface="Arial"/>
                      </a:endParaRPr>
                    </a:p>
                    <a:p>
                      <a:pPr marL="0" algn="ctr" rtl="0" fontAlgn="t" latinLnBrk="0">
                        <a:spcBef>
                          <a:spcPts val="0"/>
                        </a:spcBef>
                        <a:spcAft>
                          <a:spcPts val="0"/>
                        </a:spcAft>
                      </a:pPr>
                      <a:r>
                        <a:rPr lang="en-IN" sz="1500">
                          <a:effectLst/>
                          <a:latin typeface="Times New Roman"/>
                        </a:rPr>
                        <a:t>Salunk</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a:effectLst/>
                          <a:latin typeface="Times New Roman"/>
                        </a:rPr>
                        <a:t>GPS Module, Android Studio.</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891848">
                <a:tc>
                  <a:txBody>
                    <a:bodyPr/>
                    <a:lstStyle/>
                    <a:p>
                      <a:pPr marL="0" algn="ctr" rtl="0" fontAlgn="t" latinLnBrk="0">
                        <a:spcBef>
                          <a:spcPts val="0"/>
                        </a:spcBef>
                        <a:spcAft>
                          <a:spcPts val="0"/>
                        </a:spcAft>
                      </a:pPr>
                      <a:r>
                        <a:rPr lang="en-IN" sz="1500">
                          <a:effectLst/>
                          <a:latin typeface="Times New Roman"/>
                        </a:rPr>
                        <a:t>5</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2018</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500" dirty="0">
                          <a:effectLst/>
                          <a:latin typeface="Times New Roman"/>
                        </a:rPr>
                        <a:t>Bus Tracking System</a:t>
                      </a:r>
                      <a:endParaRPr lang="en-US" sz="1500" dirty="0">
                        <a:effectLst/>
                        <a:latin typeface="Arial"/>
                      </a:endParaRPr>
                    </a:p>
                    <a:p>
                      <a:pPr marL="0" algn="ctr" rtl="0" fontAlgn="t" latinLnBrk="0">
                        <a:spcBef>
                          <a:spcPts val="0"/>
                        </a:spcBef>
                        <a:spcAft>
                          <a:spcPts val="0"/>
                        </a:spcAft>
                      </a:pPr>
                      <a:r>
                        <a:rPr lang="en-US" sz="1500" dirty="0">
                          <a:effectLst/>
                          <a:latin typeface="Times New Roman"/>
                        </a:rPr>
                        <a:t>based on Location-Aware Services.</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a:effectLst/>
                          <a:latin typeface="Times New Roman"/>
                        </a:rPr>
                        <a:t>Priyanka V. Narkhedeal</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GPS, Tracking System</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This system allows the users to easily access up-to-date bus number and timing information. If there is any changes in the schedules, admin can update the schedules.</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Users should be able to easily search for bus routes, stops and view information such as the next bus arrival time and any delays or changes to the schedule. </a:t>
            </a:r>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reduces waiting time and improving overall public transportation efficiency.</a:t>
            </a: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system allows manual monitoring.</a:t>
            </a: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system provides searching facilities for new peoples.</a:t>
            </a: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90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br>
              <a:rPr lang="en-US" sz="4800" dirty="0">
                <a:latin typeface="Algerian" panose="04020705040A02060702" pitchFamily="82" charset="0"/>
              </a:rPr>
            </a:br>
            <a:r>
              <a:rPr lang="en-US" sz="4800" dirty="0">
                <a:latin typeface="Algerian" panose="04020705040A02060702" pitchFamily="82" charset="0"/>
              </a:rPr>
              <a:t>EXPECTED OUTCOME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84138" indent="0" algn="just">
              <a:buNone/>
            </a:pPr>
            <a:endParaRPr lang="en-US" dirty="0">
              <a:latin typeface="Century Schoolbook" panose="02040604050505020304" pitchFamily="18" charset="0"/>
              <a:ea typeface="Cambria" panose="020405030504060302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applications informs more accurate information of bus schedules and bus numbers for people by local bus service.</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This system helps to increase overall ridership and encourage more people to use public transportation. Users can plan their trips more efficiently and reducing waiting time.</a:t>
            </a: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Users can select source and destination, it displays bus numbers along with their routes. </a:t>
            </a:r>
          </a:p>
          <a:p>
            <a:pPr marL="534988" indent="-450850" algn="just">
              <a:buFont typeface="Wingdings" panose="05000000000000000000" pitchFamily="2" charset="2"/>
              <a:buChar char="Ø"/>
            </a:pPr>
            <a:endParaRPr lang="en-US" dirty="0">
              <a:latin typeface="Times New Roman" pitchFamily="18" charset="0"/>
              <a:cs typeface="Times New Roman"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REFERENCEs</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1161540" cy="4659758"/>
          </a:xfrm>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[1] Grava S, Urban Transportation System(2020) McGraw-Hill Professional.</a:t>
            </a:r>
          </a:p>
          <a:p>
            <a:pPr marL="0" indent="0" algn="just">
              <a:buNone/>
            </a:pPr>
            <a:r>
              <a:rPr lang="en-US" sz="2600" dirty="0">
                <a:latin typeface="Times New Roman" panose="02020603050405020304" pitchFamily="18" charset="0"/>
                <a:cs typeface="Times New Roman" panose="02020603050405020304" pitchFamily="18" charset="0"/>
              </a:rPr>
              <a:t>[2] Sun C W. Zhou and Y. Wang, Scheduling Combination and Headway Optimization of Bus Rapid Transit. Journal of Transportation Systems Engineering and Information Technology(2019).</a:t>
            </a:r>
          </a:p>
          <a:p>
            <a:pPr marL="0" indent="0" algn="just">
              <a:buNone/>
            </a:pPr>
            <a:r>
              <a:rPr lang="en-US" sz="2600" dirty="0">
                <a:latin typeface="Times New Roman" panose="02020603050405020304" pitchFamily="18" charset="0"/>
                <a:cs typeface="Times New Roman" panose="02020603050405020304" pitchFamily="18" charset="0"/>
              </a:rPr>
              <a:t>[3] Van Oudheusden D.L and Zhu-Trip frequency  scheduling for bus route management in  Bangkok. European Journal of Operational Research 2020.</a:t>
            </a:r>
          </a:p>
          <a:p>
            <a:pPr marL="0" indent="0" algn="just">
              <a:buNone/>
            </a:pPr>
            <a:r>
              <a:rPr lang="en-US" sz="2600" dirty="0">
                <a:latin typeface="Times New Roman" panose="02020603050405020304" pitchFamily="18" charset="0"/>
                <a:cs typeface="Times New Roman" panose="02020603050405020304" pitchFamily="18" charset="0"/>
              </a:rPr>
              <a:t>[</a:t>
            </a:r>
            <a:r>
              <a:rPr lang="en-US" sz="2600" dirty="0"/>
              <a:t>4] </a:t>
            </a:r>
            <a:r>
              <a:rPr lang="en-US" sz="2600" dirty="0">
                <a:latin typeface="Times New Roman" panose="02020603050405020304" pitchFamily="18" charset="0"/>
                <a:cs typeface="Times New Roman" panose="02020603050405020304" pitchFamily="18" charset="0"/>
              </a:rPr>
              <a:t>Yan S and H.L Chen - A scheduling model and a solution algorithm for inter-city bus carriers. Transportation Research Part A: Policy and Practice, (2020).</a:t>
            </a:r>
          </a:p>
          <a:p>
            <a:pPr marL="0" indent="0" algn="just">
              <a:buNone/>
            </a:pPr>
            <a:r>
              <a:rPr lang="en-US" sz="2600" dirty="0">
                <a:latin typeface="Times New Roman" panose="02020603050405020304" pitchFamily="18" charset="0"/>
                <a:cs typeface="Times New Roman" panose="02020603050405020304" pitchFamily="18" charset="0"/>
              </a:rPr>
              <a:t>[5]  R.K Cheung and Y. Wan - Merging bus routes in Hong Kong's central business Analysis  and  models transportation  Research (2020)</a:t>
            </a:r>
            <a:endParaRPr lang="en-IN" sz="2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IN" sz="24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20-03-2023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REFERENCEs</a:t>
            </a:r>
            <a:endParaRPr lang="en-IN" dirty="0"/>
          </a:p>
        </p:txBody>
      </p:sp>
      <p:sp>
        <p:nvSpPr>
          <p:cNvPr id="3" name="Content Placeholder 2"/>
          <p:cNvSpPr>
            <a:spLocks noGrp="1"/>
          </p:cNvSpPr>
          <p:nvPr>
            <p:ph idx="1"/>
          </p:nvPr>
        </p:nvSpPr>
        <p:spPr>
          <a:xfrm>
            <a:off x="748145" y="1475509"/>
            <a:ext cx="10605655" cy="4701454"/>
          </a:xfrm>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[6] Sarah Aimi Saad, Aisha Badrul Hisham, Mohamad Hafis -  Real-time on-Campus Public Transportation Monitoring System (2020)</a:t>
            </a:r>
            <a:r>
              <a:rPr lang="en-IN" sz="2600" dirty="0"/>
              <a:t>.</a:t>
            </a:r>
            <a:r>
              <a:rPr lang="en-US" sz="2600" dirty="0"/>
              <a:t> </a:t>
            </a:r>
          </a:p>
          <a:p>
            <a:pPr marL="0" indent="0">
              <a:buNone/>
            </a:pPr>
            <a:r>
              <a:rPr lang="en-US" sz="2600" dirty="0">
                <a:latin typeface="Times New Roman" panose="02020603050405020304" pitchFamily="18" charset="0"/>
                <a:cs typeface="Times New Roman" panose="02020603050405020304" pitchFamily="18" charset="0"/>
              </a:rPr>
              <a:t>[7] Jerrin George James and Sreekumar Nair - Efficient Real time Tracking of Public Transport Using LoRaWAN and RF Transceivers (2021).</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[8] Darshan Ingle and A. B. Bagwan – Real Time Analysis and Simulation of Efficient Bus Monitoring System (2022)</a:t>
            </a:r>
          </a:p>
          <a:p>
            <a:pPr marL="0" indent="0">
              <a:buNone/>
            </a:pPr>
            <a:r>
              <a:rPr lang="en-US" sz="2600" dirty="0">
                <a:latin typeface="Times New Roman" panose="02020603050405020304" pitchFamily="18" charset="0"/>
                <a:cs typeface="Times New Roman" panose="02020603050405020304" pitchFamily="18" charset="0"/>
              </a:rPr>
              <a:t>[9] Swati Chandurkar, Sneha Mugade - Implementation of Real Time Bus Monitoring and Passenger Information System(2019)</a:t>
            </a:r>
          </a:p>
          <a:p>
            <a:pPr marL="0" indent="0">
              <a:buNone/>
            </a:pPr>
            <a:r>
              <a:rPr lang="en-US" sz="2600" dirty="0">
                <a:latin typeface="Times New Roman" panose="02020603050405020304" pitchFamily="18" charset="0"/>
                <a:cs typeface="Times New Roman" panose="02020603050405020304" pitchFamily="18" charset="0"/>
              </a:rPr>
              <a:t>[10] Ramesh Chandra Gadri "Land Vehicle Tracking Application on Android Platform” - 2019</a:t>
            </a:r>
          </a:p>
          <a:p>
            <a:pPr marL="0" indent="0">
              <a:buNone/>
            </a:pPr>
            <a:endParaRPr lang="en-US" sz="2600" dirty="0"/>
          </a:p>
          <a:p>
            <a:pPr marL="0" indent="0">
              <a:buNone/>
            </a:pPr>
            <a:endParaRPr lang="en-US" sz="2600" dirty="0"/>
          </a:p>
          <a:p>
            <a:pPr marL="0" indent="0">
              <a:buNone/>
            </a:pPr>
            <a:endParaRPr lang="en-IN" sz="2600" dirty="0"/>
          </a:p>
          <a:p>
            <a:endParaRPr lang="en-IN" sz="2600" dirty="0"/>
          </a:p>
        </p:txBody>
      </p:sp>
      <p:sp>
        <p:nvSpPr>
          <p:cNvPr id="4" name="Date Placeholder 3"/>
          <p:cNvSpPr>
            <a:spLocks noGrp="1"/>
          </p:cNvSpPr>
          <p:nvPr>
            <p:ph type="dt" sz="half" idx="10"/>
          </p:nvPr>
        </p:nvSpPr>
        <p:spPr/>
        <p:txBody>
          <a:bodyPr/>
          <a:lstStyle/>
          <a:p>
            <a:fld id="{76C9C406-4445-4E33-987C-6117DEBA54F9}" type="datetime1">
              <a:rPr lang="en-IN" smtClean="0"/>
              <a:pPr/>
              <a:t>20-03-2023</a:t>
            </a:fld>
            <a:endParaRPr lang="en-IN"/>
          </a:p>
        </p:txBody>
      </p:sp>
      <p:sp>
        <p:nvSpPr>
          <p:cNvPr id="5"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p:cNvSpPr>
            <a:spLocks noGrp="1"/>
          </p:cNvSpPr>
          <p:nvPr>
            <p:ph type="sldNum" sz="quarter" idx="12"/>
          </p:nvPr>
        </p:nvSpPr>
        <p:spPr/>
        <p:txBody>
          <a:bodyPr/>
          <a:lstStyle/>
          <a:p>
            <a:fld id="{370E2DBF-622E-4774-BABA-0B90A0613018}" type="slidenum">
              <a:rPr lang="en-IN" smtClean="0"/>
              <a:pPr/>
              <a:t>9</a:t>
            </a:fld>
            <a:endParaRPr lang="en-IN"/>
          </a:p>
        </p:txBody>
      </p:sp>
    </p:spTree>
    <p:extLst>
      <p:ext uri="{BB962C8B-B14F-4D97-AF65-F5344CB8AC3E}">
        <p14:creationId xmlns:p14="http://schemas.microsoft.com/office/powerpoint/2010/main" val="256163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TotalTime>
  <Words>807</Words>
  <Application>Microsoft Office PowerPoint</Application>
  <PresentationFormat>Widescreen</PresentationFormat>
  <Paragraphs>142</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PowerPoint Presentation</vt:lpstr>
      <vt:lpstr>agenda </vt:lpstr>
      <vt:lpstr> abstract </vt:lpstr>
      <vt:lpstr>  EXISTING SYSTEM  </vt:lpstr>
      <vt:lpstr>  literature survey  </vt:lpstr>
      <vt:lpstr>  PROPOSED SYSTEM  </vt:lpstr>
      <vt:lpstr> EXPECTED OUTCOME  </vt:lpstr>
      <vt:lpstr>REFERENCEs</vt:lpstr>
      <vt:lpstr>REFERENCEs</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Sasi Kumar</cp:lastModifiedBy>
  <cp:revision>207</cp:revision>
  <dcterms:created xsi:type="dcterms:W3CDTF">2020-07-26T14:56:46Z</dcterms:created>
  <dcterms:modified xsi:type="dcterms:W3CDTF">2023-03-20T09:22:40Z</dcterms:modified>
</cp:coreProperties>
</file>