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9"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Anton" panose="02000000000000000000" pitchFamily="2" charset="0"/>
      <p:regular r:id="rId17"/>
    </p:embeddedFont>
    <p:embeddedFont>
      <p:font typeface="DM Sans" panose="02000000000000000000" pitchFamily="2" charset="0"/>
      <p:regular r:id="rId18"/>
      <p:bold r:id="rId19"/>
      <p:italic r:id="rId20"/>
      <p:boldItalic r:id="rId21"/>
    </p:embeddedFont>
    <p:embeddedFont>
      <p:font typeface="Helvetica Neue" panose="020B0604020202020204" pitchFamily="34" charset="0"/>
      <p:regular r:id="rId22"/>
      <p:bold r:id="rId23"/>
      <p:italic r:id="rId24"/>
      <p:boldItalic r:id="rId25"/>
    </p:embeddedFont>
    <p:embeddedFont>
      <p:font typeface="Helvetica Neue Light" panose="020B04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font" Target="fonts/font2.fntdata" /><Relationship Id="rId26" Type="http://schemas.openxmlformats.org/officeDocument/2006/relationships/font" Target="fonts/font10.fntdata" /><Relationship Id="rId3" Type="http://schemas.openxmlformats.org/officeDocument/2006/relationships/slide" Target="slides/slide1.xml" /><Relationship Id="rId21" Type="http://schemas.openxmlformats.org/officeDocument/2006/relationships/font" Target="fonts/font5.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font" Target="fonts/font1.fntdata" /><Relationship Id="rId25" Type="http://schemas.openxmlformats.org/officeDocument/2006/relationships/font" Target="fonts/font9.fntdata" /><Relationship Id="rId33"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font" Target="fonts/font4.fntdata" /><Relationship Id="rId29" Type="http://schemas.openxmlformats.org/officeDocument/2006/relationships/font" Target="fonts/font13.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8.fntdata" /><Relationship Id="rId32"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7.fntdata" /><Relationship Id="rId28" Type="http://schemas.openxmlformats.org/officeDocument/2006/relationships/font" Target="fonts/font12.fntdata" /><Relationship Id="rId10" Type="http://schemas.openxmlformats.org/officeDocument/2006/relationships/slide" Target="slides/slide8.xml" /><Relationship Id="rId19" Type="http://schemas.openxmlformats.org/officeDocument/2006/relationships/font" Target="fonts/font3.fntdata" /><Relationship Id="rId31"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6.fntdata" /><Relationship Id="rId27" Type="http://schemas.openxmlformats.org/officeDocument/2006/relationships/font" Target="fonts/font11.fntdata" /><Relationship Id="rId30" Type="http://schemas.openxmlformats.org/officeDocument/2006/relationships/presProps" Target="presProps.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2.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2.xml" /><Relationship Id="rId1" Type="http://schemas.microsoft.com/office/2011/relationships/chartStyle" Target="style2.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Treemap!$J$8:$J$22</cx:f>
        <cx:lvl ptCount="15">
          <cx:pt idx="0">CB</cx:pt>
          <cx:pt idx="1">ST</cx:pt>
          <cx:pt idx="2">CM</cx:pt>
          <cx:pt idx="3">GK</cx:pt>
          <cx:pt idx="4">CDM</cx:pt>
          <cx:pt idx="5">LB</cx:pt>
          <cx:pt idx="6">RB</cx:pt>
          <cx:pt idx="7">CAM</cx:pt>
          <cx:pt idx="8">LM</cx:pt>
          <cx:pt idx="9">RM</cx:pt>
          <cx:pt idx="10">RW</cx:pt>
          <cx:pt idx="11">LW</cx:pt>
          <cx:pt idx="12">CF</cx:pt>
          <cx:pt idx="13">LWB</cx:pt>
          <cx:pt idx="14">RWB</cx:pt>
        </cx:lvl>
      </cx:strDim>
      <cx:numDim type="size">
        <cx:f>Treemap!$K$8:$K$22</cx:f>
        <cx:lvl ptCount="15" formatCode="0,00%">
          <cx:pt idx="0">0.17153694107591216</cx:pt>
          <cx:pt idx="1">0.14007158502056735</cx:pt>
          <cx:pt idx="2">0.11891660879320476</cx:pt>
          <cx:pt idx="3">0.1097280837651584</cx:pt>
          <cx:pt idx="4">0.079277739195469848</cx:pt>
          <cx:pt idx="5">0.073882151824349596</cx:pt>
          <cx:pt idx="6">0.07206581548159624</cx:pt>
          <cx:pt idx="7">0.060313050910839251</cx:pt>
          <cx:pt idx="8">0.056626956568192742</cx:pt>
          <cx:pt idx="9">0.056146161653934504</cx:pt>
          <cx:pt idx="10">0.023184999198675144</cx:pt>
          <cx:pt idx="11">0.022169987713018858</cx:pt>
          <cx:pt idx="12">0.0060366472567979059</cx:pt>
          <cx:pt idx="13">0.005342165713980448</cx:pt>
          <cx:pt idx="14">0.0047011058283027941</cx:pt>
        </cx:lvl>
      </cx:numDim>
    </cx:data>
  </cx:chartData>
  <cx:chart>
    <cx:plotArea>
      <cx:plotAreaRegion>
        <cx:series layoutId="treemap" uniqueId="{574C4E4E-F805-42DC-BAE3-AD28C1847B4D}">
          <cx:tx>
            <cx:txData>
              <cx:f>Treemap!$K$7</cx:f>
              <cx:v>Count of sofifa_id</cx:v>
            </cx:txData>
          </cx:tx>
          <cx:dataLabels pos="inEnd">
            <cx:txPr>
              <a:bodyPr spcFirstLastPara="1" vertOverflow="ellipsis" horzOverflow="overflow" wrap="square" lIns="0" tIns="0" rIns="0" bIns="0" anchor="ctr" anchorCtr="1"/>
              <a:lstStyle/>
              <a:p>
                <a:pPr algn="ctr" rtl="0">
                  <a:defRPr sz="1600" b="1"/>
                </a:pPr>
                <a:endParaRPr lang="en-US" sz="1600" b="1" i="0" u="none" strike="noStrike" baseline="0">
                  <a:solidFill>
                    <a:sysClr val="window" lastClr="FFFFFF"/>
                  </a:solidFill>
                  <a:latin typeface="Calibri" panose="020F0502020204030204"/>
                </a:endParaRPr>
              </a:p>
            </cx:txPr>
            <cx:visibility seriesName="0" categoryName="1" value="0"/>
          </cx:dataLabels>
          <cx:dataId val="0"/>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 dir="row">'[footballData2 - Análisis Data PPT.xlsx]CORR 2'!$B$1:$N$1</cx:f>
        <cx:lvl ptCount="13">
          <cx:pt idx="0"> skill_moves </cx:pt>
          <cx:pt idx="1"> pace </cx:pt>
          <cx:pt idx="2"> shooting </cx:pt>
          <cx:pt idx="3"> passing </cx:pt>
          <cx:pt idx="4"> dribbling </cx:pt>
          <cx:pt idx="5"> defending </cx:pt>
          <cx:pt idx="6"> physic </cx:pt>
          <cx:pt idx="7"> attacking_finishing </cx:pt>
          <cx:pt idx="8"> skill_dribbling </cx:pt>
          <cx:pt idx="9"> movement_acceleration </cx:pt>
          <cx:pt idx="10"> movement_sprint_speed </cx:pt>
          <cx:pt idx="11"> power_shot_power </cx:pt>
          <cx:pt idx="12"> mentality_aggression </cx:pt>
        </cx:lvl>
      </cx:strDim>
      <cx:numDim type="val">
        <cx:f dir="row">'[footballData2 - Análisis Data PPT.xlsx]CORR 2'!$B$2:$N$2</cx:f>
        <cx:lvl ptCount="13" formatCode="_-* #.##0,00_-;\-* #.##0,00_-;_-* &quot;-&quot;??_-;_-@_-">
          <cx:pt idx="0">0.38213799999999998</cx:pt>
          <cx:pt idx="1">0.160104</cx:pt>
          <cx:pt idx="2">0.41297099999999998</cx:pt>
          <cx:pt idx="3">0.50134100000000004</cx:pt>
          <cx:pt idx="4">0.42021500000000001</cx:pt>
          <cx:pt idx="5">0.321351</cx:pt>
          <cx:pt idx="6">0.34099299999999999</cx:pt>
          <cx:pt idx="7">0.32645000000000002</cx:pt>
          <cx:pt idx="8">0.37979600000000002</cx:pt>
          <cx:pt idx="9">0.20696300000000001</cx:pt>
          <cx:pt idx="10">0.21584200000000001</cx:pt>
          <cx:pt idx="11">0.55961799999999995</cx:pt>
          <cx:pt idx="12">0.40282600000000002</cx:pt>
        </cx:lvl>
      </cx:numDim>
    </cx:data>
  </cx:chartData>
  <cx:chart>
    <cx:plotArea>
      <cx:plotAreaRegion>
        <cx:series layoutId="clusteredColumn" uniqueId="{5F67A41A-EF73-4D10-872C-DB25756FC110}">
          <cx:tx>
            <cx:txData>
              <cx:f>'[footballData2 - Análisis Data PPT.xlsx]CORR 2'!$A$2</cx:f>
              <cx:v> overall </cx:v>
            </cx:txData>
          </cx:tx>
          <cx:dataId val="0"/>
          <cx:layoutPr>
            <cx:aggregation/>
          </cx:layoutPr>
          <cx:axisId val="1"/>
        </cx:series>
        <cx:series layoutId="paretoLine" ownerIdx="0" uniqueId="{2A59AF29-405E-4B82-9832-21DB672BC767}">
          <cx:spPr>
            <a:ln>
              <a:noFill/>
            </a:ln>
          </cx:spPr>
          <cx:axisId val="2"/>
        </cx:series>
      </cx:plotAreaRegion>
      <cx:axis id="0">
        <cx:catScaling gapWidth="0"/>
        <cx:tickLabels/>
      </cx:axis>
      <cx:axis id="1">
        <cx:valScaling max="1"/>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5" Type="http://schemas.openxmlformats.org/officeDocument/2006/relationships/slideLayout" Target="../slideLayouts/slideLayout18.xml" /><Relationship Id="rId10" Type="http://schemas.openxmlformats.org/officeDocument/2006/relationships/theme" Target="../theme/theme2.xml" /><Relationship Id="rId4" Type="http://schemas.openxmlformats.org/officeDocument/2006/relationships/slideLayout" Target="../slideLayouts/slideLayout17.xml" /><Relationship Id="rId9"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0.xml" /><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1.xml" /><Relationship Id="rId1" Type="http://schemas.openxmlformats.org/officeDocument/2006/relationships/slideLayout" Target="../slideLayouts/slideLayout15.xml" /><Relationship Id="rId4" Type="http://schemas.openxmlformats.org/officeDocument/2006/relationships/image" Target="../media/image19.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5.xml" /></Relationships>
</file>

<file path=ppt/slides/_rels/slide13.xml.rels><?xml version="1.0" encoding="UTF-8" standalone="yes"?>
<Relationships xmlns="http://schemas.openxmlformats.org/package/2006/relationships"><Relationship Id="rId3" Type="http://schemas.openxmlformats.org/officeDocument/2006/relationships/hyperlink" Target="https://codewithmosh.com/" TargetMode="External" /><Relationship Id="rId2" Type="http://schemas.openxmlformats.org/officeDocument/2006/relationships/notesSlide" Target="../notesSlides/notesSlide13.xml" /><Relationship Id="rId1" Type="http://schemas.openxmlformats.org/officeDocument/2006/relationships/slideLayout" Target="../slideLayouts/slideLayout15.xml" /><Relationship Id="rId4" Type="http://schemas.openxmlformats.org/officeDocument/2006/relationships/hyperlink" Target="https://www.youtube.com/watch?v=YYXdXT2l-Gg&amp;list=PL-osiE80TeTt2d9bfVyTiXJA-UTHn6WwU"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5.png" /><Relationship Id="rId7"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15.xml" /><Relationship Id="rId6" Type="http://schemas.openxmlformats.org/officeDocument/2006/relationships/image" Target="../media/image7.png" /><Relationship Id="rId11" Type="http://schemas.openxmlformats.org/officeDocument/2006/relationships/image" Target="../media/image11.png" /><Relationship Id="rId5" Type="http://schemas.openxmlformats.org/officeDocument/2006/relationships/image" Target="../media/image6.png" /><Relationship Id="rId10" Type="http://schemas.microsoft.com/office/2014/relationships/chartEx" Target="../charts/chartEx1.xml" /><Relationship Id="rId4" Type="http://schemas.openxmlformats.org/officeDocument/2006/relationships/hyperlink" Target="https://drive.google.com/file/d/1_I2038J_AP8qErXGosNdx0uarHQx2XUD/view?usp=sharing" TargetMode="External" /><Relationship Id="rId9" Type="http://schemas.openxmlformats.org/officeDocument/2006/relationships/image" Target="../media/image10.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5.xml" /></Relationships>
</file>

<file path=ppt/slides/_rels/slide7.xml.rels><?xml version="1.0" encoding="UTF-8" standalone="yes"?>
<Relationships xmlns="http://schemas.openxmlformats.org/package/2006/relationships"><Relationship Id="rId3" Type="http://schemas.microsoft.com/office/2014/relationships/chartEx" Target="../charts/chartEx2.xml" /><Relationship Id="rId2" Type="http://schemas.openxmlformats.org/officeDocument/2006/relationships/notesSlide" Target="../notesSlides/notesSlide7.xml" /><Relationship Id="rId1" Type="http://schemas.openxmlformats.org/officeDocument/2006/relationships/slideLayout" Target="../slideLayouts/slideLayout15.xml" /><Relationship Id="rId4" Type="http://schemas.openxmlformats.org/officeDocument/2006/relationships/image" Target="../media/image12.png" /></Relationships>
</file>

<file path=ppt/slides/_rels/slide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8.xml" /><Relationship Id="rId1" Type="http://schemas.openxmlformats.org/officeDocument/2006/relationships/slideLayout" Target="../slideLayouts/slideLayout15.xml" /><Relationship Id="rId4" Type="http://schemas.openxmlformats.org/officeDocument/2006/relationships/image" Target="../media/image14.png" /></Relationships>
</file>

<file path=ppt/slides/_rels/slide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9.xml" /><Relationship Id="rId1" Type="http://schemas.openxmlformats.org/officeDocument/2006/relationships/slideLayout" Target="../slideLayouts/slideLayout15.xml" /><Relationship Id="rId4" Type="http://schemas.openxmlformats.org/officeDocument/2006/relationships/image" Target="../media/image1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2191369"/>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s-AR" sz="6000" dirty="0">
                <a:latin typeface="Anton"/>
                <a:ea typeface="Anton"/>
                <a:cs typeface="Anton"/>
                <a:sym typeface="Anton"/>
              </a:rPr>
              <a:t>FIFA </a:t>
            </a:r>
            <a:r>
              <a:rPr lang="es-AR" sz="6000" dirty="0" err="1">
                <a:latin typeface="Anton"/>
                <a:ea typeface="Anton"/>
                <a:cs typeface="Anton"/>
                <a:sym typeface="Anton"/>
              </a:rPr>
              <a:t>Players</a:t>
            </a:r>
            <a:r>
              <a:rPr lang="es-AR" sz="6000" dirty="0">
                <a:latin typeface="Anton"/>
                <a:ea typeface="Anton"/>
                <a:cs typeface="Anton"/>
                <a:sym typeface="Anton"/>
              </a:rPr>
              <a:t> </a:t>
            </a:r>
            <a:r>
              <a:rPr lang="es-AR" sz="6000" dirty="0" err="1">
                <a:latin typeface="Anton"/>
                <a:ea typeface="Anton"/>
                <a:cs typeface="Anton"/>
                <a:sym typeface="Anton"/>
              </a:rPr>
              <a:t>Market</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dirty="0">
                <a:latin typeface="Helvetica Neue Light"/>
                <a:ea typeface="Helvetica Neue Light"/>
                <a:cs typeface="Helvetica Neue Light"/>
                <a:sym typeface="Helvetica Neue Light"/>
              </a:rPr>
              <a:t>¿</a:t>
            </a:r>
            <a:r>
              <a:rPr lang="en-US" sz="3000" dirty="0" err="1">
                <a:latin typeface="Helvetica Neue Light"/>
                <a:ea typeface="Helvetica Neue Light"/>
                <a:cs typeface="Helvetica Neue Light"/>
                <a:sym typeface="Helvetica Neue Light"/>
              </a:rPr>
              <a:t>Qué</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debo</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tener</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en</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cuenta</a:t>
            </a:r>
            <a:r>
              <a:rPr lang="en-US" sz="3000" dirty="0">
                <a:latin typeface="Helvetica Neue Light"/>
                <a:ea typeface="Helvetica Neue Light"/>
                <a:cs typeface="Helvetica Neue Light"/>
                <a:sym typeface="Helvetica Neue Light"/>
              </a:rPr>
              <a:t> para </a:t>
            </a:r>
            <a:r>
              <a:rPr lang="en-US" sz="3000" dirty="0" err="1">
                <a:latin typeface="Helvetica Neue Light"/>
                <a:ea typeface="Helvetica Neue Light"/>
                <a:cs typeface="Helvetica Neue Light"/>
                <a:sym typeface="Helvetica Neue Light"/>
              </a:rPr>
              <a:t>tener</a:t>
            </a:r>
            <a:r>
              <a:rPr lang="en-US" sz="3000" dirty="0">
                <a:latin typeface="Helvetica Neue Light"/>
                <a:ea typeface="Helvetica Neue Light"/>
                <a:cs typeface="Helvetica Neue Light"/>
                <a:sym typeface="Helvetica Neue Light"/>
              </a:rPr>
              <a:t> un mercado de </a:t>
            </a:r>
            <a:r>
              <a:rPr lang="en-US" sz="3000" dirty="0" err="1">
                <a:latin typeface="Helvetica Neue Light"/>
                <a:ea typeface="Helvetica Neue Light"/>
                <a:cs typeface="Helvetica Neue Light"/>
                <a:sym typeface="Helvetica Neue Light"/>
              </a:rPr>
              <a:t>pases</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satisfactorio</a:t>
            </a:r>
            <a:r>
              <a:rPr lang="en-US" sz="3000" dirty="0">
                <a:latin typeface="Helvetica Neue Light"/>
                <a:ea typeface="Helvetica Neue Light"/>
                <a:cs typeface="Helvetica Neue Light"/>
                <a:sym typeface="Helvetica Neue Light"/>
              </a:rPr>
              <a:t>?</a:t>
            </a:r>
            <a:endParaRP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rgbClr val="000000"/>
                </a:solidFill>
                <a:latin typeface="Helvetica Neue Light"/>
                <a:ea typeface="Helvetica Neue Light"/>
                <a:cs typeface="Helvetica Neue Light"/>
                <a:sym typeface="Helvetica Neue Light"/>
              </a:rPr>
              <a:t>AUTOR: Santiago Saine</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7" y="1561408"/>
            <a:ext cx="2976270"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¿Qué autor genera más contenido en Python?</a:t>
            </a:r>
            <a:endParaRPr>
              <a:latin typeface="DM Sans"/>
              <a:ea typeface="DM Sans"/>
              <a:cs typeface="DM Sans"/>
              <a:sym typeface="DM Sans"/>
            </a:endParaRPr>
          </a:p>
          <a:p>
            <a:pPr marL="0" marR="0" lvl="0" indent="0" algn="l" rtl="0">
              <a:spcBef>
                <a:spcPts val="0"/>
              </a:spcBef>
              <a:spcAft>
                <a:spcPts val="0"/>
              </a:spcAft>
              <a:buNone/>
            </a:pPr>
            <a:endParaRPr sz="2000" b="1">
              <a:solidFill>
                <a:schemeClr val="dk1"/>
              </a:solidFill>
              <a:latin typeface="DM Sans"/>
              <a:ea typeface="DM Sans"/>
              <a:cs typeface="DM Sans"/>
              <a:sym typeface="DM Sans"/>
            </a:endParaRPr>
          </a:p>
          <a:p>
            <a:pPr marL="0" marR="0" lvl="0" indent="0" algn="l" rtl="0">
              <a:spcBef>
                <a:spcPts val="0"/>
              </a:spcBef>
              <a:spcAft>
                <a:spcPts val="0"/>
              </a:spcAft>
              <a:buNone/>
            </a:pPr>
            <a:r>
              <a:rPr lang="en-US">
                <a:solidFill>
                  <a:schemeClr val="dk1"/>
                </a:solidFill>
                <a:latin typeface="DM Sans"/>
                <a:ea typeface="DM Sans"/>
                <a:cs typeface="DM Sans"/>
                <a:sym typeface="DM Sans"/>
              </a:rPr>
              <a:t>Al menos el </a:t>
            </a:r>
            <a:r>
              <a:rPr lang="en-US" b="1">
                <a:solidFill>
                  <a:schemeClr val="dk1"/>
                </a:solidFill>
                <a:latin typeface="DM Sans"/>
                <a:ea typeface="DM Sans"/>
                <a:cs typeface="DM Sans"/>
                <a:sym typeface="DM Sans"/>
              </a:rPr>
              <a:t>57</a:t>
            </a:r>
            <a:r>
              <a:rPr lang="en-US" sz="1400" b="1">
                <a:solidFill>
                  <a:schemeClr val="dk1"/>
                </a:solidFill>
                <a:latin typeface="DM Sans"/>
                <a:ea typeface="DM Sans"/>
                <a:cs typeface="DM Sans"/>
                <a:sym typeface="DM Sans"/>
              </a:rPr>
              <a:t>%</a:t>
            </a:r>
            <a:r>
              <a:rPr lang="en-US" b="1">
                <a:solidFill>
                  <a:schemeClr val="dk1"/>
                </a:solidFill>
                <a:latin typeface="DM Sans"/>
                <a:ea typeface="DM Sans"/>
                <a:cs typeface="DM Sans"/>
                <a:sym typeface="DM Sans"/>
              </a:rPr>
              <a:t> de los videos de Corey Schafer </a:t>
            </a:r>
            <a:r>
              <a:rPr lang="en-US">
                <a:solidFill>
                  <a:schemeClr val="dk1"/>
                </a:solidFill>
                <a:latin typeface="DM Sans"/>
                <a:ea typeface="DM Sans"/>
                <a:cs typeface="DM Sans"/>
                <a:sym typeface="DM Sans"/>
              </a:rPr>
              <a:t>parecen estar </a:t>
            </a:r>
            <a:r>
              <a:rPr lang="en-US" b="1">
                <a:solidFill>
                  <a:schemeClr val="dk1"/>
                </a:solidFill>
                <a:latin typeface="DM Sans"/>
                <a:ea typeface="DM Sans"/>
                <a:cs typeface="DM Sans"/>
                <a:sym typeface="DM Sans"/>
              </a:rPr>
              <a:t>enfocados en python</a:t>
            </a:r>
            <a:r>
              <a:rPr lang="en-US">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marL="0" marR="0" lvl="0" indent="0" algn="l" rtl="0">
              <a:spcBef>
                <a:spcPts val="0"/>
              </a:spcBef>
              <a:spcAft>
                <a:spcPts val="0"/>
              </a:spcAft>
              <a:buNone/>
            </a:pPr>
            <a:endParaRPr>
              <a:solidFill>
                <a:schemeClr val="dk1"/>
              </a:solidFill>
              <a:latin typeface="DM Sans"/>
              <a:ea typeface="DM Sans"/>
              <a:cs typeface="DM Sans"/>
              <a:sym typeface="DM Sans"/>
            </a:endParaRPr>
          </a:p>
          <a:p>
            <a:pPr marL="0" marR="0" lvl="0" indent="0" algn="l" rtl="0">
              <a:spcBef>
                <a:spcPts val="0"/>
              </a:spcBef>
              <a:spcAft>
                <a:spcPts val="0"/>
              </a:spcAft>
              <a:buNone/>
            </a:pPr>
            <a:r>
              <a:rPr lang="en-US">
                <a:solidFill>
                  <a:schemeClr val="dk1"/>
                </a:solidFill>
                <a:latin typeface="DM Sans"/>
                <a:ea typeface="DM Sans"/>
                <a:cs typeface="DM Sans"/>
                <a:sym typeface="DM Sans"/>
              </a:rPr>
              <a:t>Esto no incluye videos que en su título puedan no mencionar Python pero sí librerías (e.g Matplotlib tutorial)</a:t>
            </a:r>
            <a:endParaRPr sz="1400">
              <a:solidFill>
                <a:schemeClr val="dk1"/>
              </a:solidFill>
              <a:latin typeface="DM Sans"/>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48" name="Google Shape;248;p34"/>
          <p:cNvSpPr txBox="1"/>
          <p:nvPr/>
        </p:nvSpPr>
        <p:spPr>
          <a:xfrm>
            <a:off x="480873" y="506701"/>
            <a:ext cx="7299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TIPO DE</a:t>
            </a:r>
            <a:endParaRPr/>
          </a:p>
          <a:p>
            <a:pPr marL="0" marR="0" lvl="0" indent="0" algn="l" rtl="0">
              <a:lnSpc>
                <a:spcPct val="80000"/>
              </a:lnSpc>
              <a:spcBef>
                <a:spcPts val="0"/>
              </a:spcBef>
              <a:spcAft>
                <a:spcPts val="0"/>
              </a:spcAft>
              <a:buClr>
                <a:srgbClr val="000000"/>
              </a:buClr>
              <a:buSzPts val="2800"/>
              <a:buFont typeface="Arial"/>
              <a:buNone/>
            </a:pPr>
            <a:r>
              <a:rPr lang="en-US" sz="2800" b="1"/>
              <a:t>CONTENIDO</a:t>
            </a:r>
            <a:endParaRPr/>
          </a:p>
        </p:txBody>
      </p:sp>
      <p:pic>
        <p:nvPicPr>
          <p:cNvPr id="249" name="Google Shape;249;p34"/>
          <p:cNvPicPr preferRelativeResize="0"/>
          <p:nvPr/>
        </p:nvPicPr>
        <p:blipFill>
          <a:blip r:embed="rId3">
            <a:alphaModFix/>
          </a:blip>
          <a:stretch>
            <a:fillRect/>
          </a:stretch>
        </p:blipFill>
        <p:spPr>
          <a:xfrm>
            <a:off x="3495207" y="1563808"/>
            <a:ext cx="8544392" cy="4537978"/>
          </a:xfrm>
          <a:prstGeom prst="rect">
            <a:avLst/>
          </a:prstGeom>
          <a:noFill/>
          <a:ln>
            <a:noFill/>
          </a:ln>
        </p:spPr>
      </p:pic>
      <p:sp>
        <p:nvSpPr>
          <p:cNvPr id="250" name="Google Shape;250;p34"/>
          <p:cNvSpPr txBox="1"/>
          <p:nvPr/>
        </p:nvSpPr>
        <p:spPr>
          <a:xfrm>
            <a:off x="6032950" y="1283926"/>
            <a:ext cx="3468900" cy="461700"/>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a:solidFill>
                  <a:schemeClr val="dk1"/>
                </a:solidFill>
              </a:rPr>
              <a:t>Porcentaje de videos con la palabra “python” en el título</a:t>
            </a:r>
            <a:endParaRPr sz="1500" b="1">
              <a:solidFill>
                <a:schemeClr val="dk1"/>
              </a:solidFil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57" name="Google Shape;257;p35"/>
          <p:cNvSpPr/>
          <p:nvPr/>
        </p:nvSpPr>
        <p:spPr>
          <a:xfrm>
            <a:off x="3100200" y="351775"/>
            <a:ext cx="8406000" cy="60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Estilos diferentes</a:t>
            </a:r>
            <a:endParaRPr>
              <a:latin typeface="DM Sans"/>
              <a:ea typeface="DM Sans"/>
              <a:cs typeface="DM Sans"/>
              <a:sym typeface="DM Sans"/>
            </a:endParaRPr>
          </a:p>
          <a:p>
            <a:pPr marL="0" marR="0" lvl="0" indent="0" algn="l" rtl="0">
              <a:spcBef>
                <a:spcPts val="0"/>
              </a:spcBef>
              <a:spcAft>
                <a:spcPts val="0"/>
              </a:spcAft>
              <a:buNone/>
            </a:pPr>
            <a:r>
              <a:rPr lang="en-US" sz="1300">
                <a:solidFill>
                  <a:schemeClr val="dk1"/>
                </a:solidFill>
                <a:latin typeface="DM Sans"/>
                <a:ea typeface="DM Sans"/>
                <a:cs typeface="DM Sans"/>
                <a:sym typeface="DM Sans"/>
              </a:rPr>
              <a:t>El top 5 de cada creador de contenido nos dice mucho de sus estilos.</a:t>
            </a:r>
            <a:endParaRPr sz="1300">
              <a:solidFill>
                <a:schemeClr val="dk1"/>
              </a:solidFill>
              <a:latin typeface="DM Sans"/>
              <a:ea typeface="DM Sans"/>
              <a:cs typeface="DM Sans"/>
              <a:sym typeface="DM Sans"/>
            </a:endParaRPr>
          </a:p>
        </p:txBody>
      </p:sp>
      <p:sp>
        <p:nvSpPr>
          <p:cNvPr id="258" name="Google Shape;258;p35"/>
          <p:cNvSpPr txBox="1"/>
          <p:nvPr/>
        </p:nvSpPr>
        <p:spPr>
          <a:xfrm>
            <a:off x="480873" y="506701"/>
            <a:ext cx="22473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VIDEOS </a:t>
            </a:r>
            <a:endParaRPr sz="2800"/>
          </a:p>
          <a:p>
            <a:pPr marL="0" marR="0" lvl="0" indent="0" algn="l" rtl="0">
              <a:lnSpc>
                <a:spcPct val="80000"/>
              </a:lnSpc>
              <a:spcBef>
                <a:spcPts val="0"/>
              </a:spcBef>
              <a:spcAft>
                <a:spcPts val="0"/>
              </a:spcAft>
              <a:buClr>
                <a:srgbClr val="000000"/>
              </a:buClr>
              <a:buSzPts val="2800"/>
              <a:buFont typeface="Arial"/>
              <a:buNone/>
            </a:pPr>
            <a:r>
              <a:rPr lang="en-US" sz="2800"/>
              <a:t>MAS</a:t>
            </a:r>
            <a:r>
              <a:rPr lang="en-US" sz="2800" b="0" i="0" u="none" strike="noStrike" cap="none">
                <a:solidFill>
                  <a:srgbClr val="000000"/>
                </a:solidFill>
                <a:latin typeface="Arial"/>
                <a:ea typeface="Arial"/>
                <a:cs typeface="Arial"/>
                <a:sym typeface="Arial"/>
              </a:rPr>
              <a:t>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VISTOS</a:t>
            </a:r>
            <a:endParaRPr/>
          </a:p>
        </p:txBody>
      </p:sp>
      <p:pic>
        <p:nvPicPr>
          <p:cNvPr id="259" name="Google Shape;259;p35"/>
          <p:cNvPicPr preferRelativeResize="0"/>
          <p:nvPr/>
        </p:nvPicPr>
        <p:blipFill>
          <a:blip r:embed="rId3">
            <a:alphaModFix/>
          </a:blip>
          <a:stretch>
            <a:fillRect/>
          </a:stretch>
        </p:blipFill>
        <p:spPr>
          <a:xfrm>
            <a:off x="277675" y="2760025"/>
            <a:ext cx="5265101" cy="3261924"/>
          </a:xfrm>
          <a:prstGeom prst="rect">
            <a:avLst/>
          </a:prstGeom>
          <a:noFill/>
          <a:ln>
            <a:noFill/>
          </a:ln>
        </p:spPr>
      </p:pic>
      <p:pic>
        <p:nvPicPr>
          <p:cNvPr id="260" name="Google Shape;260;p35"/>
          <p:cNvPicPr preferRelativeResize="0"/>
          <p:nvPr/>
        </p:nvPicPr>
        <p:blipFill>
          <a:blip r:embed="rId4">
            <a:alphaModFix/>
          </a:blip>
          <a:stretch>
            <a:fillRect/>
          </a:stretch>
        </p:blipFill>
        <p:spPr>
          <a:xfrm>
            <a:off x="6300825" y="2760023"/>
            <a:ext cx="5415224" cy="3157118"/>
          </a:xfrm>
          <a:prstGeom prst="rect">
            <a:avLst/>
          </a:prstGeom>
          <a:noFill/>
          <a:ln>
            <a:noFill/>
          </a:ln>
        </p:spPr>
      </p:pic>
      <p:sp>
        <p:nvSpPr>
          <p:cNvPr id="261" name="Google Shape;261;p35"/>
          <p:cNvSpPr/>
          <p:nvPr/>
        </p:nvSpPr>
        <p:spPr>
          <a:xfrm>
            <a:off x="7818325" y="3065775"/>
            <a:ext cx="469800" cy="2064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7219325" y="3614850"/>
            <a:ext cx="469800" cy="2064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8060475" y="4163875"/>
            <a:ext cx="469800" cy="2064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7818325" y="4723400"/>
            <a:ext cx="469800" cy="2064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8375725" y="5262000"/>
            <a:ext cx="469800" cy="2064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3100200" y="1055475"/>
            <a:ext cx="8406000" cy="60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a:solidFill>
                  <a:schemeClr val="dk1"/>
                </a:solidFill>
                <a:latin typeface="DM Sans"/>
                <a:ea typeface="DM Sans"/>
                <a:cs typeface="DM Sans"/>
                <a:sym typeface="DM Sans"/>
              </a:rPr>
              <a:t>Los videos más vistos de </a:t>
            </a:r>
            <a:r>
              <a:rPr lang="en-US" sz="1300" b="1">
                <a:solidFill>
                  <a:schemeClr val="dk1"/>
                </a:solidFill>
                <a:latin typeface="DM Sans"/>
                <a:ea typeface="DM Sans"/>
                <a:cs typeface="DM Sans"/>
                <a:sym typeface="DM Sans"/>
              </a:rPr>
              <a:t>Mosh</a:t>
            </a:r>
            <a:r>
              <a:rPr lang="en-US" sz="1300">
                <a:solidFill>
                  <a:schemeClr val="dk1"/>
                </a:solidFill>
                <a:latin typeface="DM Sans"/>
                <a:ea typeface="DM Sans"/>
                <a:cs typeface="DM Sans"/>
                <a:sym typeface="DM Sans"/>
              </a:rPr>
              <a:t> son de 5 </a:t>
            </a:r>
            <a:r>
              <a:rPr lang="en-US" sz="1300" b="1">
                <a:solidFill>
                  <a:schemeClr val="dk1"/>
                </a:solidFill>
                <a:latin typeface="DM Sans"/>
                <a:ea typeface="DM Sans"/>
                <a:cs typeface="DM Sans"/>
                <a:sym typeface="DM Sans"/>
              </a:rPr>
              <a:t>lenguajes de programación distintos</a:t>
            </a:r>
            <a:r>
              <a:rPr lang="en-US" sz="1300">
                <a:solidFill>
                  <a:schemeClr val="dk1"/>
                </a:solidFill>
                <a:latin typeface="DM Sans"/>
                <a:ea typeface="DM Sans"/>
                <a:cs typeface="DM Sans"/>
                <a:sym typeface="DM Sans"/>
              </a:rPr>
              <a:t> y ponen el </a:t>
            </a:r>
            <a:r>
              <a:rPr lang="en-US" sz="1300" b="1">
                <a:solidFill>
                  <a:schemeClr val="dk1"/>
                </a:solidFill>
                <a:latin typeface="DM Sans"/>
                <a:ea typeface="DM Sans"/>
                <a:cs typeface="DM Sans"/>
                <a:sym typeface="DM Sans"/>
              </a:rPr>
              <a:t>foco en principiantes </a:t>
            </a:r>
            <a:r>
              <a:rPr lang="en-US" sz="1300">
                <a:solidFill>
                  <a:schemeClr val="dk1"/>
                </a:solidFill>
                <a:latin typeface="DM Sans"/>
                <a:ea typeface="DM Sans"/>
                <a:cs typeface="DM Sans"/>
                <a:sym typeface="DM Sans"/>
              </a:rPr>
              <a:t>(i.e “beginners”). La otra característica es que parecen ser </a:t>
            </a:r>
            <a:r>
              <a:rPr lang="en-US" sz="1300" b="1">
                <a:solidFill>
                  <a:schemeClr val="dk1"/>
                </a:solidFill>
                <a:latin typeface="DM Sans"/>
                <a:ea typeface="DM Sans"/>
                <a:cs typeface="DM Sans"/>
                <a:sym typeface="DM Sans"/>
              </a:rPr>
              <a:t>videos largos, auto contenidos</a:t>
            </a:r>
            <a:r>
              <a:rPr lang="en-US" sz="1300">
                <a:solidFill>
                  <a:schemeClr val="dk1"/>
                </a:solidFill>
                <a:latin typeface="DM Sans"/>
                <a:ea typeface="DM Sans"/>
                <a:cs typeface="DM Sans"/>
                <a:sym typeface="DM Sans"/>
              </a:rPr>
              <a:t> (i.e “Full Course”, “1 Hour”).</a:t>
            </a:r>
            <a:endParaRPr sz="1300">
              <a:solidFill>
                <a:schemeClr val="dk1"/>
              </a:solidFill>
              <a:latin typeface="DM Sans"/>
              <a:ea typeface="DM Sans"/>
              <a:cs typeface="DM Sans"/>
              <a:sym typeface="DM Sans"/>
            </a:endParaRPr>
          </a:p>
        </p:txBody>
      </p:sp>
      <p:sp>
        <p:nvSpPr>
          <p:cNvPr id="267" name="Google Shape;267;p35"/>
          <p:cNvSpPr/>
          <p:nvPr/>
        </p:nvSpPr>
        <p:spPr>
          <a:xfrm>
            <a:off x="3100200" y="1615216"/>
            <a:ext cx="8406000" cy="60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a:solidFill>
                  <a:schemeClr val="dk1"/>
                </a:solidFill>
                <a:latin typeface="DM Sans"/>
                <a:ea typeface="DM Sans"/>
                <a:cs typeface="DM Sans"/>
                <a:sym typeface="DM Sans"/>
              </a:rPr>
              <a:t>Por otro lado vemos que 4 de los 5 el video más populares de </a:t>
            </a:r>
            <a:r>
              <a:rPr lang="en-US" sz="1300" b="1">
                <a:solidFill>
                  <a:schemeClr val="dk1"/>
                </a:solidFill>
                <a:latin typeface="DM Sans"/>
                <a:ea typeface="DM Sans"/>
                <a:cs typeface="DM Sans"/>
                <a:sym typeface="DM Sans"/>
              </a:rPr>
              <a:t>Corey </a:t>
            </a:r>
            <a:r>
              <a:rPr lang="en-US" sz="1300">
                <a:solidFill>
                  <a:schemeClr val="dk1"/>
                </a:solidFill>
                <a:latin typeface="DM Sans"/>
                <a:ea typeface="DM Sans"/>
                <a:cs typeface="DM Sans"/>
                <a:sym typeface="DM Sans"/>
              </a:rPr>
              <a:t>son de </a:t>
            </a:r>
            <a:r>
              <a:rPr lang="en-US" sz="1300" b="1">
                <a:solidFill>
                  <a:schemeClr val="dk1"/>
                </a:solidFill>
                <a:latin typeface="DM Sans"/>
                <a:ea typeface="DM Sans"/>
                <a:cs typeface="DM Sans"/>
                <a:sym typeface="DM Sans"/>
              </a:rPr>
              <a:t>Python</a:t>
            </a:r>
            <a:r>
              <a:rPr lang="en-US" sz="1300">
                <a:solidFill>
                  <a:schemeClr val="dk1"/>
                </a:solidFill>
                <a:latin typeface="DM Sans"/>
                <a:ea typeface="DM Sans"/>
                <a:cs typeface="DM Sans"/>
                <a:sym typeface="DM Sans"/>
              </a:rPr>
              <a:t>,3 son de </a:t>
            </a:r>
            <a:r>
              <a:rPr lang="en-US" sz="1300" b="1">
                <a:solidFill>
                  <a:schemeClr val="dk1"/>
                </a:solidFill>
                <a:latin typeface="DM Sans"/>
                <a:ea typeface="DM Sans"/>
                <a:cs typeface="DM Sans"/>
                <a:sym typeface="DM Sans"/>
              </a:rPr>
              <a:t>temas avanzados</a:t>
            </a:r>
            <a:r>
              <a:rPr lang="en-US" sz="1300">
                <a:solidFill>
                  <a:schemeClr val="dk1"/>
                </a:solidFill>
                <a:latin typeface="DM Sans"/>
                <a:ea typeface="DM Sans"/>
                <a:cs typeface="DM Sans"/>
                <a:sym typeface="DM Sans"/>
              </a:rPr>
              <a:t> y  parecen ser </a:t>
            </a:r>
            <a:r>
              <a:rPr lang="en-US" sz="1300" b="1">
                <a:solidFill>
                  <a:schemeClr val="dk1"/>
                </a:solidFill>
                <a:latin typeface="DM Sans"/>
                <a:ea typeface="DM Sans"/>
                <a:cs typeface="DM Sans"/>
                <a:sym typeface="DM Sans"/>
              </a:rPr>
              <a:t>videos cortos </a:t>
            </a:r>
            <a:r>
              <a:rPr lang="en-US" sz="1300">
                <a:solidFill>
                  <a:schemeClr val="dk1"/>
                </a:solidFill>
                <a:latin typeface="DM Sans"/>
                <a:ea typeface="DM Sans"/>
                <a:cs typeface="DM Sans"/>
                <a:sym typeface="DM Sans"/>
              </a:rPr>
              <a:t>(i.e Part 1) parte de una lista de videos.</a:t>
            </a:r>
            <a:endParaRPr sz="1300">
              <a:solidFill>
                <a:schemeClr val="dk1"/>
              </a:solidFill>
              <a:latin typeface="DM Sans"/>
              <a:ea typeface="DM Sans"/>
              <a:cs typeface="DM Sans"/>
              <a:sym typeface="DM San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1000"/>
                                        <p:tgtEl>
                                          <p:spTgt spid="26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 calcmode="lin" valueType="num">
                                      <p:cBhvr additive="base">
                                        <p:cTn id="11" dur="500"/>
                                        <p:tgtEl>
                                          <p:spTgt spid="262"/>
                                        </p:tgtEl>
                                        <p:attrNameLst>
                                          <p:attrName>ppt_y</p:attrName>
                                        </p:attrNameLst>
                                      </p:cBhvr>
                                      <p:tavLst>
                                        <p:tav tm="0">
                                          <p:val>
                                            <p:strVal val="#ppt_y-1"/>
                                          </p:val>
                                        </p:tav>
                                        <p:tav tm="100000">
                                          <p:val>
                                            <p:strVal val="#ppt_y"/>
                                          </p:val>
                                        </p:tav>
                                      </p:tavLst>
                                    </p:anim>
                                  </p:childTnLst>
                                </p:cTn>
                              </p:par>
                            </p:childTnLst>
                          </p:cTn>
                        </p:par>
                        <p:par>
                          <p:cTn id="12" fill="hold">
                            <p:stCondLst>
                              <p:cond delay="1500"/>
                            </p:stCondLst>
                            <p:childTnLst>
                              <p:par>
                                <p:cTn id="13" presetID="2" presetClass="entr" presetSubtype="1"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 calcmode="lin" valueType="num">
                                      <p:cBhvr additive="base">
                                        <p:cTn id="15" dur="500"/>
                                        <p:tgtEl>
                                          <p:spTgt spid="26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264"/>
                                        </p:tgtEl>
                                        <p:attrNameLst>
                                          <p:attrName>style.visibility</p:attrName>
                                        </p:attrNameLst>
                                      </p:cBhvr>
                                      <p:to>
                                        <p:strVal val="visible"/>
                                      </p:to>
                                    </p:set>
                                    <p:anim calcmode="lin" valueType="num">
                                      <p:cBhvr additive="base">
                                        <p:cTn id="19" dur="500"/>
                                        <p:tgtEl>
                                          <p:spTgt spid="26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 presetClass="entr" presetSubtype="4" fill="hold" nodeType="afterEffect">
                                  <p:stCondLst>
                                    <p:cond delay="0"/>
                                  </p:stCondLst>
                                  <p:childTnLst>
                                    <p:set>
                                      <p:cBhvr>
                                        <p:cTn id="22" dur="1" fill="hold">
                                          <p:stCondLst>
                                            <p:cond delay="0"/>
                                          </p:stCondLst>
                                        </p:cTn>
                                        <p:tgtEl>
                                          <p:spTgt spid="265"/>
                                        </p:tgtEl>
                                        <p:attrNameLst>
                                          <p:attrName>style.visibility</p:attrName>
                                        </p:attrNameLst>
                                      </p:cBhvr>
                                      <p:to>
                                        <p:strVal val="visible"/>
                                      </p:to>
                                    </p:set>
                                    <p:anim calcmode="lin" valueType="num">
                                      <p:cBhvr additive="base">
                                        <p:cTn id="23" dur="500"/>
                                        <p:tgtEl>
                                          <p:spTgt spid="26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6"/>
                                        </p:tgtEl>
                                        <p:attrNameLst>
                                          <p:attrName>style.visibility</p:attrName>
                                        </p:attrNameLst>
                                      </p:cBhvr>
                                      <p:to>
                                        <p:strVal val="visible"/>
                                      </p:to>
                                    </p:set>
                                    <p:animEffect transition="in" filter="fade">
                                      <p:cBhvr>
                                        <p:cTn id="28" dur="1500"/>
                                        <p:tgtEl>
                                          <p:spTgt spid="26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7"/>
                                        </p:tgtEl>
                                        <p:attrNameLst>
                                          <p:attrName>style.visibility</p:attrName>
                                        </p:attrNameLst>
                                      </p:cBhvr>
                                      <p:to>
                                        <p:strVal val="visible"/>
                                      </p:to>
                                    </p:set>
                                    <p:animEffect transition="in" filter="fade">
                                      <p:cBhvr>
                                        <p:cTn id="33" dur="1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13</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INSIGHTS &amp; </a:t>
            </a:r>
            <a:r>
              <a:rPr lang="en-US" sz="2800" b="1"/>
              <a:t>RECOMENDACIONES</a:t>
            </a:r>
            <a:endParaRPr sz="2800" b="1" i="0" u="none" strike="noStrike" cap="none">
              <a:solidFill>
                <a:srgbClr val="000000"/>
              </a:solidFill>
              <a:latin typeface="Arial"/>
              <a:ea typeface="Arial"/>
              <a:cs typeface="Arial"/>
              <a:sym typeface="Arial"/>
            </a:endParaRPr>
          </a:p>
        </p:txBody>
      </p:sp>
      <p:sp>
        <p:nvSpPr>
          <p:cNvPr id="284" name="Google Shape;284;p37"/>
          <p:cNvSpPr/>
          <p:nvPr/>
        </p:nvSpPr>
        <p:spPr>
          <a:xfrm>
            <a:off x="3397698" y="263244"/>
            <a:ext cx="8697121"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latin typeface="DM Sans"/>
                <a:ea typeface="DM Sans"/>
                <a:cs typeface="DM Sans"/>
                <a:sym typeface="DM Sans"/>
              </a:rPr>
              <a:t>Insights Mosh</a:t>
            </a:r>
            <a:endParaRPr sz="1300">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Mosh parece enfocarse en videos introductorios.</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Abarca distintos lenguajes.</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Descubrimos que fue mejorando consistentemente la calidad de sus videos (esto puede deberse a que se dedica a </a:t>
            </a:r>
            <a:r>
              <a:rPr lang="en-US" u="sng">
                <a:solidFill>
                  <a:schemeClr val="hlink"/>
                </a:solidFill>
                <a:latin typeface="DM Sans"/>
                <a:ea typeface="DM Sans"/>
                <a:cs typeface="DM Sans"/>
                <a:sym typeface="DM Sans"/>
                <a:hlinkClick r:id="rId3"/>
              </a:rPr>
              <a:t>vender cursos</a:t>
            </a:r>
            <a:r>
              <a:rPr lang="en-US">
                <a:solidFill>
                  <a:schemeClr val="dk1"/>
                </a:solidFill>
                <a:latin typeface="DM Sans"/>
                <a:ea typeface="DM Sans"/>
                <a:cs typeface="DM Sans"/>
                <a:sym typeface="DM Sans"/>
              </a:rPr>
              <a:t> , por lo cuál esto parece ser su oficio)</a:t>
            </a:r>
            <a:endParaRPr>
              <a:solidFill>
                <a:schemeClr val="dk1"/>
              </a:solidFill>
              <a:latin typeface="DM Sans"/>
              <a:ea typeface="DM Sans"/>
              <a:cs typeface="DM Sans"/>
              <a:sym typeface="DM Sans"/>
            </a:endParaRPr>
          </a:p>
        </p:txBody>
      </p:sp>
      <p:sp>
        <p:nvSpPr>
          <p:cNvPr id="285" name="Google Shape;285;p37"/>
          <p:cNvSpPr/>
          <p:nvPr/>
        </p:nvSpPr>
        <p:spPr>
          <a:xfrm>
            <a:off x="3397700" y="1561526"/>
            <a:ext cx="8697000" cy="153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latin typeface="DM Sans"/>
                <a:ea typeface="DM Sans"/>
                <a:cs typeface="DM Sans"/>
                <a:sym typeface="DM Sans"/>
              </a:rPr>
              <a:t>Insights Corey S.</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Noto Sans Symbols"/>
              <a:buChar char="❑"/>
            </a:pPr>
            <a:r>
              <a:rPr lang="en-US">
                <a:solidFill>
                  <a:schemeClr val="dk1"/>
                </a:solidFill>
                <a:latin typeface="DM Sans"/>
                <a:ea typeface="DM Sans"/>
                <a:cs typeface="DM Sans"/>
                <a:sym typeface="DM Sans"/>
              </a:rPr>
              <a:t>Su </a:t>
            </a:r>
            <a:r>
              <a:rPr lang="en-US" b="1">
                <a:solidFill>
                  <a:schemeClr val="dk1"/>
                </a:solidFill>
                <a:latin typeface="DM Sans"/>
                <a:ea typeface="DM Sans"/>
                <a:cs typeface="DM Sans"/>
                <a:sym typeface="DM Sans"/>
              </a:rPr>
              <a:t>foco</a:t>
            </a:r>
            <a:r>
              <a:rPr lang="en-US">
                <a:solidFill>
                  <a:schemeClr val="dk1"/>
                </a:solidFill>
                <a:latin typeface="DM Sans"/>
                <a:ea typeface="DM Sans"/>
                <a:cs typeface="DM Sans"/>
                <a:sym typeface="DM Sans"/>
              </a:rPr>
              <a:t> parece estar </a:t>
            </a:r>
            <a:r>
              <a:rPr lang="en-US" b="1">
                <a:solidFill>
                  <a:schemeClr val="dk1"/>
                </a:solidFill>
                <a:latin typeface="DM Sans"/>
                <a:ea typeface="DM Sans"/>
                <a:cs typeface="DM Sans"/>
                <a:sym typeface="DM Sans"/>
              </a:rPr>
              <a:t>en Python</a:t>
            </a:r>
            <a:r>
              <a:rPr lang="en-US">
                <a:solidFill>
                  <a:schemeClr val="dk1"/>
                </a:solidFill>
                <a:latin typeface="DM Sans"/>
                <a:ea typeface="DM Sans"/>
                <a:cs typeface="DM Sans"/>
                <a:sym typeface="DM Sans"/>
              </a:rPr>
              <a:t> (al menos 57% de sus videos)</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Logró subir el ratio de “likes” de sus videos en los primeros años y luego lo mantuvo relativamente constante (entre 2% y 3%) </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Calibri"/>
              <a:buChar char="❑"/>
            </a:pPr>
            <a:r>
              <a:rPr lang="en-US">
                <a:solidFill>
                  <a:schemeClr val="dk1"/>
                </a:solidFill>
                <a:latin typeface="DM Sans"/>
                <a:ea typeface="DM Sans"/>
                <a:cs typeface="DM Sans"/>
                <a:sym typeface="DM Sans"/>
              </a:rPr>
              <a:t>Sus videos más gustados incluyen </a:t>
            </a:r>
            <a:r>
              <a:rPr lang="en-US" b="1">
                <a:solidFill>
                  <a:schemeClr val="dk1"/>
                </a:solidFill>
                <a:latin typeface="DM Sans"/>
                <a:ea typeface="DM Sans"/>
                <a:cs typeface="DM Sans"/>
                <a:sym typeface="DM Sans"/>
              </a:rPr>
              <a:t>temas avanzados de Python</a:t>
            </a:r>
            <a:r>
              <a:rPr lang="en-US">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Riesgo: hace más de un año que no sube videos (su último video fue subido finales de 2020).</a:t>
            </a:r>
            <a:endParaRPr>
              <a:solidFill>
                <a:schemeClr val="dk1"/>
              </a:solidFill>
              <a:latin typeface="DM Sans"/>
              <a:ea typeface="DM Sans"/>
              <a:cs typeface="DM Sans"/>
              <a:sym typeface="DM Sans"/>
            </a:endParaRPr>
          </a:p>
        </p:txBody>
      </p:sp>
      <p:sp>
        <p:nvSpPr>
          <p:cNvPr id="286" name="Google Shape;286;p37"/>
          <p:cNvSpPr/>
          <p:nvPr/>
        </p:nvSpPr>
        <p:spPr>
          <a:xfrm>
            <a:off x="3397700" y="3142724"/>
            <a:ext cx="8655600" cy="320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latin typeface="DM Sans"/>
                <a:ea typeface="DM Sans"/>
                <a:cs typeface="DM Sans"/>
                <a:sym typeface="DM Sans"/>
              </a:rPr>
              <a:t>Recomendaciones</a:t>
            </a:r>
            <a:endParaRPr sz="1300">
              <a:latin typeface="DM Sans"/>
              <a:ea typeface="DM Sans"/>
              <a:cs typeface="DM Sans"/>
              <a:sym typeface="DM Sans"/>
            </a:endParaRPr>
          </a:p>
          <a:p>
            <a:pPr marL="285750" marR="0" lvl="0" indent="-279400" algn="l" rtl="0">
              <a:spcBef>
                <a:spcPts val="0"/>
              </a:spcBef>
              <a:spcAft>
                <a:spcPts val="0"/>
              </a:spcAft>
              <a:buClr>
                <a:schemeClr val="dk1"/>
              </a:buClr>
              <a:buSzPts val="1400"/>
              <a:buFont typeface="Noto Sans Symbols"/>
              <a:buChar char="❑"/>
            </a:pPr>
            <a:r>
              <a:rPr lang="en-US">
                <a:solidFill>
                  <a:schemeClr val="dk1"/>
                </a:solidFill>
                <a:latin typeface="DM Sans"/>
                <a:ea typeface="DM Sans"/>
                <a:cs typeface="DM Sans"/>
                <a:sym typeface="DM Sans"/>
              </a:rPr>
              <a:t>Si estás con </a:t>
            </a:r>
            <a:r>
              <a:rPr lang="en-US" b="1">
                <a:solidFill>
                  <a:schemeClr val="dk1"/>
                </a:solidFill>
                <a:latin typeface="DM Sans"/>
                <a:ea typeface="DM Sans"/>
                <a:cs typeface="DM Sans"/>
                <a:sym typeface="DM Sans"/>
              </a:rPr>
              <a:t>dudas sobre que lenguaje estudiar</a:t>
            </a:r>
            <a:r>
              <a:rPr lang="en-US">
                <a:solidFill>
                  <a:schemeClr val="dk1"/>
                </a:solidFill>
                <a:latin typeface="DM Sans"/>
                <a:ea typeface="DM Sans"/>
                <a:cs typeface="DM Sans"/>
                <a:sym typeface="DM Sans"/>
              </a:rPr>
              <a:t>, </a:t>
            </a:r>
            <a:r>
              <a:rPr lang="en-US" b="1">
                <a:solidFill>
                  <a:schemeClr val="dk1"/>
                </a:solidFill>
                <a:latin typeface="DM Sans"/>
                <a:ea typeface="DM Sans"/>
                <a:cs typeface="DM Sans"/>
                <a:sym typeface="DM Sans"/>
              </a:rPr>
              <a:t>Mosh</a:t>
            </a:r>
            <a:r>
              <a:rPr lang="en-US">
                <a:solidFill>
                  <a:schemeClr val="dk1"/>
                </a:solidFill>
                <a:latin typeface="DM Sans"/>
                <a:ea typeface="DM Sans"/>
                <a:cs typeface="DM Sans"/>
                <a:sym typeface="DM Sans"/>
              </a:rPr>
              <a:t> parece ser una buena opción ya que parece enfocarse en lenguajes que están en demanda por el mercado.</a:t>
            </a:r>
            <a:endParaRPr>
              <a:solidFill>
                <a:schemeClr val="dk1"/>
              </a:solidFill>
              <a:latin typeface="DM Sans"/>
              <a:ea typeface="DM Sans"/>
              <a:cs typeface="DM Sans"/>
              <a:sym typeface="DM Sans"/>
            </a:endParaRPr>
          </a:p>
          <a:p>
            <a:pPr marL="0" marR="0" lvl="0" indent="0" algn="l" rtl="0">
              <a:spcBef>
                <a:spcPts val="0"/>
              </a:spcBef>
              <a:spcAft>
                <a:spcPts val="0"/>
              </a:spcAft>
              <a:buNone/>
            </a:pPr>
            <a:r>
              <a:rPr lang="en-US">
                <a:solidFill>
                  <a:schemeClr val="dk1"/>
                </a:solidFill>
                <a:latin typeface="DM Sans"/>
                <a:ea typeface="DM Sans"/>
                <a:cs typeface="DM Sans"/>
                <a:sym typeface="DM Sans"/>
              </a:rPr>
              <a:t>	</a:t>
            </a:r>
            <a:r>
              <a:rPr lang="en-US" b="1">
                <a:solidFill>
                  <a:srgbClr val="93C47D"/>
                </a:solidFill>
                <a:latin typeface="DM Sans"/>
                <a:ea typeface="DM Sans"/>
                <a:cs typeface="DM Sans"/>
                <a:sym typeface="DM Sans"/>
              </a:rPr>
              <a:t>Pros</a:t>
            </a:r>
            <a:endParaRPr b="1">
              <a:solidFill>
                <a:srgbClr val="93C47D"/>
              </a:solidFill>
              <a:latin typeface="DM Sans"/>
              <a:ea typeface="DM Sans"/>
              <a:cs typeface="DM Sans"/>
              <a:sym typeface="DM Sans"/>
            </a:endParaRPr>
          </a:p>
          <a:p>
            <a:pPr marL="742950" marR="0" lvl="1"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Sus videos introductorios son muy populares</a:t>
            </a:r>
            <a:endParaRPr>
              <a:solidFill>
                <a:schemeClr val="dk1"/>
              </a:solidFill>
              <a:latin typeface="DM Sans"/>
              <a:ea typeface="DM Sans"/>
              <a:cs typeface="DM Sans"/>
              <a:sym typeface="DM Sans"/>
            </a:endParaRPr>
          </a:p>
          <a:p>
            <a:pPr marL="742950" marR="0" lvl="1"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Abarcan diversos lenguajes</a:t>
            </a:r>
            <a:endParaRPr>
              <a:solidFill>
                <a:schemeClr val="dk1"/>
              </a:solidFill>
              <a:latin typeface="DM Sans"/>
              <a:ea typeface="DM Sans"/>
              <a:cs typeface="DM Sans"/>
              <a:sym typeface="DM Sans"/>
            </a:endParaRPr>
          </a:p>
          <a:p>
            <a:pPr marL="0" marR="0" lvl="0" indent="0" algn="l" rtl="0">
              <a:spcBef>
                <a:spcPts val="0"/>
              </a:spcBef>
              <a:spcAft>
                <a:spcPts val="0"/>
              </a:spcAft>
              <a:buNone/>
            </a:pPr>
            <a:r>
              <a:rPr lang="en-US">
                <a:solidFill>
                  <a:schemeClr val="dk1"/>
                </a:solidFill>
                <a:latin typeface="DM Sans"/>
                <a:ea typeface="DM Sans"/>
                <a:cs typeface="DM Sans"/>
                <a:sym typeface="DM Sans"/>
              </a:rPr>
              <a:t>	</a:t>
            </a:r>
            <a:r>
              <a:rPr lang="en-US" b="1">
                <a:solidFill>
                  <a:srgbClr val="FF0000"/>
                </a:solidFill>
                <a:latin typeface="DM Sans"/>
                <a:ea typeface="DM Sans"/>
                <a:cs typeface="DM Sans"/>
                <a:sym typeface="DM Sans"/>
              </a:rPr>
              <a:t>Cons</a:t>
            </a:r>
            <a:endParaRPr b="1">
              <a:solidFill>
                <a:srgbClr val="FF0000"/>
              </a:solidFill>
              <a:latin typeface="DM Sans"/>
              <a:ea typeface="DM Sans"/>
              <a:cs typeface="DM Sans"/>
              <a:sym typeface="DM Sans"/>
            </a:endParaRPr>
          </a:p>
          <a:p>
            <a:pPr marL="742950" marR="0" lvl="1" indent="-2794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Si queres estudiar temas más avanzado,  tienes que comprar uno de sus cursos</a:t>
            </a:r>
            <a:endParaRPr>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Noto Sans Symbols"/>
              <a:buChar char="❑"/>
            </a:pPr>
            <a:r>
              <a:rPr lang="en-US">
                <a:solidFill>
                  <a:schemeClr val="dk1"/>
                </a:solidFill>
                <a:latin typeface="DM Sans"/>
                <a:ea typeface="DM Sans"/>
                <a:cs typeface="DM Sans"/>
                <a:sym typeface="DM Sans"/>
              </a:rPr>
              <a:t>Si estás </a:t>
            </a:r>
            <a:r>
              <a:rPr lang="en-US" b="1">
                <a:solidFill>
                  <a:schemeClr val="dk1"/>
                </a:solidFill>
                <a:latin typeface="DM Sans"/>
                <a:ea typeface="DM Sans"/>
                <a:cs typeface="DM Sans"/>
                <a:sym typeface="DM Sans"/>
              </a:rPr>
              <a:t>decidido a seguir con Python</a:t>
            </a:r>
            <a:r>
              <a:rPr lang="en-US">
                <a:solidFill>
                  <a:schemeClr val="dk1"/>
                </a:solidFill>
                <a:latin typeface="DM Sans"/>
                <a:ea typeface="DM Sans"/>
                <a:cs typeface="DM Sans"/>
                <a:sym typeface="DM Sans"/>
              </a:rPr>
              <a:t>, a nivel general o con foco en </a:t>
            </a:r>
            <a:r>
              <a:rPr lang="en-US" b="1">
                <a:solidFill>
                  <a:schemeClr val="dk1"/>
                </a:solidFill>
                <a:latin typeface="DM Sans"/>
                <a:ea typeface="DM Sans"/>
                <a:cs typeface="DM Sans"/>
                <a:sym typeface="DM Sans"/>
              </a:rPr>
              <a:t>Data Science</a:t>
            </a:r>
            <a:r>
              <a:rPr lang="en-US">
                <a:solidFill>
                  <a:schemeClr val="dk1"/>
                </a:solidFill>
                <a:latin typeface="DM Sans"/>
                <a:ea typeface="DM Sans"/>
                <a:cs typeface="DM Sans"/>
                <a:sym typeface="DM Sans"/>
              </a:rPr>
              <a:t>,  </a:t>
            </a:r>
            <a:r>
              <a:rPr lang="en-US" b="1">
                <a:solidFill>
                  <a:schemeClr val="dk1"/>
                </a:solidFill>
                <a:latin typeface="DM Sans"/>
                <a:ea typeface="DM Sans"/>
                <a:cs typeface="DM Sans"/>
                <a:sym typeface="DM Sans"/>
              </a:rPr>
              <a:t>Corey</a:t>
            </a:r>
            <a:r>
              <a:rPr lang="en-US">
                <a:solidFill>
                  <a:schemeClr val="dk1"/>
                </a:solidFill>
                <a:latin typeface="DM Sans"/>
                <a:ea typeface="DM Sans"/>
                <a:cs typeface="DM Sans"/>
                <a:sym typeface="DM Sans"/>
              </a:rPr>
              <a:t> parece ser la mejor opción</a:t>
            </a:r>
            <a:endParaRPr>
              <a:solidFill>
                <a:schemeClr val="dk1"/>
              </a:solidFill>
              <a:latin typeface="DM Sans"/>
              <a:ea typeface="DM Sans"/>
              <a:cs typeface="DM Sans"/>
              <a:sym typeface="DM Sans"/>
            </a:endParaRPr>
          </a:p>
          <a:p>
            <a:pPr marL="457200" marR="0" lvl="0" indent="0" algn="l" rtl="0">
              <a:spcBef>
                <a:spcPts val="0"/>
              </a:spcBef>
              <a:spcAft>
                <a:spcPts val="0"/>
              </a:spcAft>
              <a:buNone/>
            </a:pPr>
            <a:r>
              <a:rPr lang="en-US" b="1">
                <a:solidFill>
                  <a:srgbClr val="93C47D"/>
                </a:solidFill>
                <a:latin typeface="DM Sans"/>
                <a:ea typeface="DM Sans"/>
                <a:cs typeface="DM Sans"/>
                <a:sym typeface="DM Sans"/>
              </a:rPr>
              <a:t>Pros</a:t>
            </a:r>
            <a:endParaRPr b="1">
              <a:solidFill>
                <a:srgbClr val="93C47D"/>
              </a:solidFill>
              <a:latin typeface="DM Sans"/>
              <a:ea typeface="DM Sans"/>
              <a:cs typeface="DM Sans"/>
              <a:sym typeface="DM Sans"/>
            </a:endParaRPr>
          </a:p>
          <a:p>
            <a:pPr marL="914400" marR="0" lvl="1" indent="-3175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Sus videos más populares tratan temas avanzados</a:t>
            </a:r>
            <a:endParaRPr>
              <a:solidFill>
                <a:schemeClr val="dk1"/>
              </a:solidFill>
              <a:latin typeface="DM Sans"/>
              <a:ea typeface="DM Sans"/>
              <a:cs typeface="DM Sans"/>
              <a:sym typeface="DM Sans"/>
            </a:endParaRPr>
          </a:p>
          <a:p>
            <a:pPr marL="914400" marR="0" lvl="1" indent="-3175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Una de sus playlists equivale a un </a:t>
            </a:r>
            <a:r>
              <a:rPr lang="en-US" u="sng">
                <a:solidFill>
                  <a:schemeClr val="hlink"/>
                </a:solidFill>
                <a:latin typeface="DM Sans"/>
                <a:ea typeface="DM Sans"/>
                <a:cs typeface="DM Sans"/>
                <a:sym typeface="DM Sans"/>
                <a:hlinkClick r:id="rId4"/>
              </a:rPr>
              <a:t>curso completo de python</a:t>
            </a:r>
            <a:endParaRPr>
              <a:solidFill>
                <a:schemeClr val="dk1"/>
              </a:solidFill>
              <a:latin typeface="DM Sans"/>
              <a:ea typeface="DM Sans"/>
              <a:cs typeface="DM Sans"/>
              <a:sym typeface="DM Sans"/>
            </a:endParaRPr>
          </a:p>
          <a:p>
            <a:pPr marL="0" marR="0" lvl="0" indent="0" algn="l" rtl="0">
              <a:spcBef>
                <a:spcPts val="0"/>
              </a:spcBef>
              <a:spcAft>
                <a:spcPts val="0"/>
              </a:spcAft>
              <a:buNone/>
            </a:pPr>
            <a:r>
              <a:rPr lang="en-US">
                <a:solidFill>
                  <a:schemeClr val="dk1"/>
                </a:solidFill>
                <a:latin typeface="DM Sans"/>
                <a:ea typeface="DM Sans"/>
                <a:cs typeface="DM Sans"/>
                <a:sym typeface="DM Sans"/>
              </a:rPr>
              <a:t>	</a:t>
            </a:r>
            <a:r>
              <a:rPr lang="en-US" b="1">
                <a:solidFill>
                  <a:srgbClr val="FF0000"/>
                </a:solidFill>
                <a:latin typeface="DM Sans"/>
                <a:ea typeface="DM Sans"/>
                <a:cs typeface="DM Sans"/>
                <a:sym typeface="DM Sans"/>
              </a:rPr>
              <a:t>Cons</a:t>
            </a:r>
            <a:endParaRPr b="1">
              <a:solidFill>
                <a:srgbClr val="FF0000"/>
              </a:solidFill>
              <a:latin typeface="DM Sans"/>
              <a:ea typeface="DM Sans"/>
              <a:cs typeface="DM Sans"/>
              <a:sym typeface="DM Sans"/>
            </a:endParaRPr>
          </a:p>
          <a:p>
            <a:pPr marL="914400" marR="0" lvl="1" indent="-317500" algn="l" rtl="0">
              <a:spcBef>
                <a:spcPts val="0"/>
              </a:spcBef>
              <a:spcAft>
                <a:spcPts val="0"/>
              </a:spcAft>
              <a:buClr>
                <a:schemeClr val="dk1"/>
              </a:buClr>
              <a:buSzPts val="1400"/>
              <a:buFont typeface="DM Sans"/>
              <a:buChar char="❑"/>
            </a:pPr>
            <a:r>
              <a:rPr lang="en-US">
                <a:solidFill>
                  <a:schemeClr val="dk1"/>
                </a:solidFill>
                <a:latin typeface="DM Sans"/>
                <a:ea typeface="DM Sans"/>
                <a:cs typeface="DM Sans"/>
                <a:sym typeface="DM Sans"/>
              </a:rPr>
              <a:t>Hace más de un año que no genera contenido.</a:t>
            </a:r>
            <a:endParaRPr>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01</a:t>
            </a:r>
            <a:endParaRPr>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Contexto y Audiencia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49" name="Google Shape;149;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lang="en-US" sz="2400" i="0" u="none" strike="noStrike" cap="none">
                <a:solidFill>
                  <a:schemeClr val="dk1"/>
                </a:solidFill>
                <a:latin typeface="Helvetica Neue Light"/>
                <a:ea typeface="Helvetica Neue Light"/>
                <a:cs typeface="Helvetica Neue Light"/>
                <a:sym typeface="Helvetica Neue Light"/>
              </a:rPr>
              <a:t> y Recomendaciones</a:t>
            </a:r>
            <a:endParaRPr sz="2400" i="0" u="none" strike="noStrike" cap="none">
              <a:solidFill>
                <a:schemeClr val="dk1"/>
              </a:solidFill>
              <a:latin typeface="Helvetica Neue Light"/>
              <a:ea typeface="Helvetica Neue Light"/>
              <a:cs typeface="Helvetica Neue Light"/>
              <a:sym typeface="Helvetica Neue Light"/>
            </a:endParaRPr>
          </a:p>
        </p:txBody>
      </p:sp>
      <p:sp>
        <p:nvSpPr>
          <p:cNvPr id="150" name="Google Shape;150;p26"/>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05</a:t>
            </a:r>
            <a:endParaRPr>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60" name="Google Shape;160;p27"/>
          <p:cNvSpPr/>
          <p:nvPr/>
        </p:nvSpPr>
        <p:spPr>
          <a:xfrm>
            <a:off x="3583900" y="700741"/>
            <a:ext cx="8103900" cy="556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err="1">
                <a:solidFill>
                  <a:schemeClr val="dk1"/>
                </a:solidFill>
                <a:latin typeface="Helvetica Neue"/>
                <a:ea typeface="Helvetica Neue"/>
                <a:cs typeface="Helvetica Neue"/>
                <a:sym typeface="Helvetica Neue"/>
              </a:rPr>
              <a:t>Contexto</a:t>
            </a:r>
            <a:endParaRPr sz="1600" b="1"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s-AR" sz="1600" dirty="0">
                <a:solidFill>
                  <a:schemeClr val="dk1"/>
                </a:solidFill>
                <a:latin typeface="Helvetica Neue Light"/>
                <a:ea typeface="Helvetica Neue Light"/>
                <a:cs typeface="Helvetica Neue Light"/>
                <a:sym typeface="Helvetica Neue Light"/>
              </a:rPr>
              <a:t>En el exigente mercado de fichajes del fútbol, la toma de decisiones acertadas es vital. El análisis de datos se ha convertido en un aliado clave para los clubes, ofreciendo información detallada sobre el desempeño de los jugadores. Desde métricas fundamentales hasta estadísticas avanzadas, este análisis brinda una visión completa de habilidades, rendimiento y potencial. Esto permite a los equipos identificar y contratar a los jugadores que mejor se ajusten a sus estrategias, maximizando así sus inversiones y elevando sus posibilidades de éxito en el terreno de juego. Exploraremos cómo el uso inteligente de los datos puede marcar la diferencia en la toma de decisiones durante el mercado de pases, otorgando una ventaja competitiva crucial en la búsqueda y adquisición de talento futbolístico.</a:t>
            </a:r>
          </a:p>
          <a:p>
            <a:pPr marL="0" marR="0" lvl="0" indent="0" algn="l" rtl="0">
              <a:spcBef>
                <a:spcPts val="0"/>
              </a:spcBef>
              <a:spcAft>
                <a:spcPts val="0"/>
              </a:spcAft>
              <a:buNone/>
            </a:pPr>
            <a:endParaRPr lang="en-US" sz="1600" b="1"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600" b="1" dirty="0">
                <a:solidFill>
                  <a:schemeClr val="dk1"/>
                </a:solidFill>
                <a:latin typeface="Helvetica Neue"/>
                <a:ea typeface="Helvetica Neue"/>
                <a:cs typeface="Helvetica Neue"/>
                <a:sym typeface="Helvetica Neue"/>
              </a:rPr>
              <a:t>Audiencia</a:t>
            </a:r>
            <a:endParaRPr sz="1600" b="1"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600" dirty="0">
                <a:solidFill>
                  <a:schemeClr val="dk1"/>
                </a:solidFill>
                <a:latin typeface="Helvetica Neue Light"/>
                <a:ea typeface="Helvetica Neue Light"/>
                <a:cs typeface="Helvetica Neue Light"/>
                <a:sym typeface="Helvetica Neue Light"/>
              </a:rPr>
              <a:t>Este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intenta</a:t>
            </a:r>
            <a:r>
              <a:rPr lang="en-US" sz="1600" dirty="0">
                <a:solidFill>
                  <a:schemeClr val="dk1"/>
                </a:solidFill>
                <a:latin typeface="Helvetica Neue Light"/>
                <a:ea typeface="Helvetica Neue Light"/>
                <a:cs typeface="Helvetica Neue Light"/>
                <a:sym typeface="Helvetica Neue Light"/>
              </a:rPr>
              <a:t> </a:t>
            </a:r>
            <a:r>
              <a:rPr lang="es-AR" sz="1600" dirty="0">
                <a:solidFill>
                  <a:schemeClr val="dk1"/>
                </a:solidFill>
                <a:latin typeface="Helvetica Neue Light"/>
                <a:ea typeface="Helvetica Neue Light"/>
                <a:cs typeface="Helvetica Neue Light"/>
                <a:sym typeface="Helvetica Neue Light"/>
              </a:rPr>
              <a:t>ayudar a los clubes de fútbol y a las autoridades correspondientes que se encargan de fichar jugadores, guiarlos para poder tomar las decisiones correctas a la hora de contratar nuevos jugadores para su institución.</a:t>
            </a:r>
            <a:endParaRPr sz="1600" dirty="0">
              <a:solidFill>
                <a:schemeClr val="dk1"/>
              </a:solidFill>
              <a:latin typeface="Helvetica Neue Light"/>
              <a:ea typeface="Helvetica Neue Light"/>
              <a:cs typeface="Helvetica Neue Light"/>
              <a:sym typeface="Helvetica Neue Light"/>
            </a:endParaRPr>
          </a:p>
          <a:p>
            <a:pPr marL="285750" marR="0" lvl="0" indent="-171450" algn="l" rtl="0">
              <a:spcBef>
                <a:spcPts val="0"/>
              </a:spcBef>
              <a:spcAft>
                <a:spcPts val="0"/>
              </a:spcAft>
              <a:buClr>
                <a:schemeClr val="dk1"/>
              </a:buClr>
              <a:buSzPts val="1800"/>
              <a:buFont typeface="Noto Sans Symbols"/>
              <a:buNone/>
            </a:pPr>
            <a:endParaRPr sz="1600" dirty="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Font typeface="Arial"/>
              <a:buNone/>
            </a:pPr>
            <a:r>
              <a:rPr lang="en-US" sz="1600" b="1" dirty="0" err="1">
                <a:solidFill>
                  <a:schemeClr val="dk1"/>
                </a:solidFill>
                <a:latin typeface="Helvetica Neue"/>
                <a:ea typeface="Helvetica Neue"/>
                <a:cs typeface="Helvetica Neue"/>
                <a:sym typeface="Helvetica Neue"/>
              </a:rPr>
              <a:t>Limitaciones</a:t>
            </a:r>
            <a:endParaRPr sz="1600" b="1" dirty="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Helvetica Neue Light"/>
                <a:ea typeface="Helvetica Neue Light"/>
                <a:cs typeface="Helvetica Neue Light"/>
                <a:sym typeface="Helvetica Neue Light"/>
              </a:rPr>
              <a:t>Este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está</a:t>
            </a:r>
            <a:r>
              <a:rPr lang="en-US" sz="1600" dirty="0">
                <a:solidFill>
                  <a:schemeClr val="dk1"/>
                </a:solidFill>
                <a:latin typeface="Helvetica Neue Light"/>
                <a:ea typeface="Helvetica Neue Light"/>
                <a:cs typeface="Helvetica Neue Light"/>
                <a:sym typeface="Helvetica Neue Light"/>
              </a:rPr>
              <a:t> </a:t>
            </a:r>
            <a:r>
              <a:rPr lang="es-AR" sz="1600" dirty="0">
                <a:solidFill>
                  <a:schemeClr val="dk1"/>
                </a:solidFill>
                <a:latin typeface="Helvetica Neue Light"/>
                <a:ea typeface="Helvetica Neue Light"/>
                <a:cs typeface="Helvetica Neue Light"/>
                <a:sym typeface="Helvetica Neue Light"/>
              </a:rPr>
              <a:t>limitado a los jugadores de las ligas más importantes del mundo, sin tener en cuenta a la totalidad de los jugadores profesionales que hay en el mundo.</a:t>
            </a:r>
            <a:endParaRPr sz="1600" dirty="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Helvetica Neue Light"/>
                <a:ea typeface="Helvetica Neue Light"/>
                <a:cs typeface="Helvetica Neue Light"/>
                <a:sym typeface="Helvetica Neue Light"/>
              </a:rPr>
              <a:t>Los </a:t>
            </a:r>
            <a:r>
              <a:rPr lang="en-US" sz="1600" dirty="0" err="1">
                <a:solidFill>
                  <a:schemeClr val="dk1"/>
                </a:solidFill>
                <a:latin typeface="Helvetica Neue Light"/>
                <a:ea typeface="Helvetica Neue Light"/>
                <a:cs typeface="Helvetica Neue Light"/>
                <a:sym typeface="Helvetica Neue Light"/>
              </a:rPr>
              <a:t>datos</a:t>
            </a:r>
            <a:r>
              <a:rPr lang="en-US" sz="1600" dirty="0">
                <a:solidFill>
                  <a:schemeClr val="dk1"/>
                </a:solidFill>
                <a:latin typeface="Helvetica Neue Light"/>
                <a:ea typeface="Helvetica Neue Light"/>
                <a:cs typeface="Helvetica Neue Light"/>
                <a:sym typeface="Helvetica Neue Light"/>
              </a:rPr>
              <a:t> se </a:t>
            </a:r>
            <a:r>
              <a:rPr lang="en-US" sz="1600" dirty="0" err="1">
                <a:solidFill>
                  <a:schemeClr val="dk1"/>
                </a:solidFill>
                <a:latin typeface="Helvetica Neue Light"/>
                <a:ea typeface="Helvetica Neue Light"/>
                <a:cs typeface="Helvetica Neue Light"/>
                <a:sym typeface="Helvetica Neue Light"/>
              </a:rPr>
              <a:t>encuentran</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en</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inglés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por</a:t>
            </a:r>
            <a:r>
              <a:rPr lang="en-US" sz="1600" dirty="0">
                <a:solidFill>
                  <a:schemeClr val="dk1"/>
                </a:solidFill>
                <a:latin typeface="Helvetica Neue Light"/>
                <a:ea typeface="Helvetica Neue Light"/>
                <a:cs typeface="Helvetica Neue Light"/>
                <a:sym typeface="Helvetica Neue Light"/>
              </a:rPr>
              <a:t> lo que se </a:t>
            </a:r>
            <a:r>
              <a:rPr lang="en-US" sz="1600" dirty="0" err="1">
                <a:solidFill>
                  <a:schemeClr val="dk1"/>
                </a:solidFill>
                <a:latin typeface="Helvetica Neue Light"/>
                <a:ea typeface="Helvetica Neue Light"/>
                <a:cs typeface="Helvetica Neue Light"/>
                <a:sym typeface="Helvetica Neue Light"/>
              </a:rPr>
              <a:t>requiere</a:t>
            </a:r>
            <a:r>
              <a:rPr lang="en-US" sz="1600" dirty="0">
                <a:solidFill>
                  <a:schemeClr val="dk1"/>
                </a:solidFill>
                <a:latin typeface="Helvetica Neue Light"/>
                <a:ea typeface="Helvetica Neue Light"/>
                <a:cs typeface="Helvetica Neue Light"/>
                <a:sym typeface="Helvetica Neue Light"/>
              </a:rPr>
              <a:t> de al </a:t>
            </a:r>
            <a:r>
              <a:rPr lang="en-US" sz="1600" dirty="0" err="1">
                <a:solidFill>
                  <a:schemeClr val="dk1"/>
                </a:solidFill>
                <a:latin typeface="Helvetica Neue Light"/>
                <a:ea typeface="Helvetica Neue Light"/>
                <a:cs typeface="Helvetica Neue Light"/>
                <a:sym typeface="Helvetica Neue Light"/>
              </a:rPr>
              <a:t>menos</a:t>
            </a:r>
            <a:r>
              <a:rPr lang="en-US" sz="1600" dirty="0">
                <a:solidFill>
                  <a:schemeClr val="dk1"/>
                </a:solidFill>
                <a:latin typeface="Helvetica Neue Light"/>
                <a:ea typeface="Helvetica Neue Light"/>
                <a:cs typeface="Helvetica Neue Light"/>
                <a:sym typeface="Helvetica Neue Light"/>
              </a:rPr>
              <a:t> un </a:t>
            </a:r>
            <a:r>
              <a:rPr lang="en-US" sz="1600" dirty="0" err="1">
                <a:solidFill>
                  <a:schemeClr val="dk1"/>
                </a:solidFill>
                <a:latin typeface="Helvetica Neue Light"/>
                <a:ea typeface="Helvetica Neue Light"/>
                <a:cs typeface="Helvetica Neue Light"/>
                <a:sym typeface="Helvetica Neue Light"/>
              </a:rPr>
              <a:t>inglés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básico</a:t>
            </a:r>
            <a:r>
              <a:rPr lang="en-US" sz="1600" dirty="0">
                <a:solidFill>
                  <a:schemeClr val="dk1"/>
                </a:solidFill>
                <a:latin typeface="Helvetica Neue Light"/>
                <a:ea typeface="Helvetica Neue Light"/>
                <a:cs typeface="Helvetica Neue Light"/>
                <a:sym typeface="Helvetica Neue Light"/>
              </a:rPr>
              <a:t> para </a:t>
            </a:r>
            <a:r>
              <a:rPr lang="en-US" sz="1600" dirty="0" err="1">
                <a:solidFill>
                  <a:schemeClr val="dk1"/>
                </a:solidFill>
                <a:latin typeface="Helvetica Neue Light"/>
                <a:ea typeface="Helvetica Neue Light"/>
                <a:cs typeface="Helvetica Neue Light"/>
                <a:sym typeface="Helvetica Neue Light"/>
              </a:rPr>
              <a:t>entender</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los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efectuados</a:t>
            </a:r>
            <a:r>
              <a:rPr lang="en-US" sz="1600" dirty="0">
                <a:solidFill>
                  <a:schemeClr val="dk1"/>
                </a:solidFill>
                <a:latin typeface="Helvetica Neue Light"/>
                <a:ea typeface="Helvetica Neue Light"/>
                <a:cs typeface="Helvetica Neue Light"/>
                <a:sym typeface="Helvetica Neue Light"/>
              </a:rPr>
              <a:t>.</a:t>
            </a:r>
            <a:endParaRPr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 o </a:t>
            </a:r>
            <a:r>
              <a:rPr lang="en-US" sz="1800" b="1" dirty="0" err="1">
                <a:solidFill>
                  <a:schemeClr val="dk1"/>
                </a:solidFill>
                <a:latin typeface="Helvetica Neue"/>
                <a:ea typeface="Helvetica Neue"/>
                <a:cs typeface="Helvetica Neue"/>
                <a:sym typeface="Helvetica Neue"/>
              </a:rPr>
              <a:t>primarias</a:t>
            </a:r>
            <a:endParaRPr sz="1800" b="1" dirty="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debemos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a la hora de </a:t>
            </a:r>
            <a:r>
              <a:rPr lang="en-US" sz="1800" dirty="0" err="1">
                <a:solidFill>
                  <a:schemeClr val="dk1"/>
                </a:solidFill>
                <a:latin typeface="Helvetica Neue Light"/>
                <a:ea typeface="Helvetica Neue Light"/>
                <a:cs typeface="Helvetica Neue Light"/>
                <a:sym typeface="Helvetica Neue Light"/>
              </a:rPr>
              <a:t>contratar</a:t>
            </a:r>
            <a:r>
              <a:rPr lang="en-US" sz="1800" dirty="0">
                <a:solidFill>
                  <a:schemeClr val="dk1"/>
                </a:solidFill>
                <a:latin typeface="Helvetica Neue Light"/>
                <a:ea typeface="Helvetica Neue Light"/>
                <a:cs typeface="Helvetica Neue Light"/>
                <a:sym typeface="Helvetica Neue Light"/>
              </a:rPr>
              <a:t>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si</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tenemos</a:t>
            </a:r>
            <a:r>
              <a:rPr lang="en-US" sz="1800" dirty="0">
                <a:solidFill>
                  <a:schemeClr val="dk1"/>
                </a:solidFill>
                <a:latin typeface="Helvetica Neue Light"/>
                <a:ea typeface="Helvetica Neue Light"/>
                <a:cs typeface="Helvetica Neue Light"/>
                <a:sym typeface="Helvetica Neue Light"/>
              </a:rPr>
              <a:t> un </a:t>
            </a:r>
            <a:r>
              <a:rPr lang="en-US" sz="1800" dirty="0" err="1">
                <a:solidFill>
                  <a:schemeClr val="dk1"/>
                </a:solidFill>
                <a:latin typeface="Helvetica Neue Light"/>
                <a:ea typeface="Helvetica Neue Light"/>
                <a:cs typeface="Helvetica Neue Light"/>
                <a:sym typeface="Helvetica Neue Light"/>
              </a:rPr>
              <a:t>presupuesto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ajustado</a:t>
            </a:r>
            <a:r>
              <a:rPr lang="en-US" sz="1800" dirty="0">
                <a:solidFill>
                  <a:schemeClr val="dk1"/>
                </a:solidFill>
                <a:latin typeface="Helvetica Neue Light"/>
                <a:ea typeface="Helvetica Neue Light"/>
                <a:cs typeface="Helvetica Neue Light"/>
                <a:sym typeface="Helvetica Neue Light"/>
              </a:rPr>
              <a:t> y </a:t>
            </a:r>
            <a:r>
              <a:rPr lang="en-US" sz="1800" dirty="0" err="1">
                <a:solidFill>
                  <a:schemeClr val="dk1"/>
                </a:solidFill>
                <a:latin typeface="Helvetica Neue Light"/>
                <a:ea typeface="Helvetica Neue Light"/>
                <a:cs typeface="Helvetica Neue Light"/>
                <a:sym typeface="Helvetica Neue Light"/>
              </a:rPr>
              <a:t>buscamos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nuestro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equipo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mejore</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debemos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si</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queremos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obtener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una</a:t>
            </a:r>
            <a:r>
              <a:rPr lang="en-US" sz="1800" dirty="0">
                <a:solidFill>
                  <a:schemeClr val="dk1"/>
                </a:solidFill>
                <a:latin typeface="Helvetica Neue Light"/>
                <a:ea typeface="Helvetica Neue Light"/>
                <a:cs typeface="Helvetica Neue Light"/>
                <a:sym typeface="Helvetica Neue Light"/>
              </a:rPr>
              <a:t> mayor </a:t>
            </a:r>
            <a:r>
              <a:rPr lang="en-US" sz="1800" dirty="0" err="1">
                <a:solidFill>
                  <a:schemeClr val="dk1"/>
                </a:solidFill>
                <a:latin typeface="Helvetica Neue Light"/>
                <a:ea typeface="Helvetica Neue Light"/>
                <a:cs typeface="Helvetica Neue Light"/>
                <a:sym typeface="Helvetica Neue Light"/>
              </a:rPr>
              <a:t>ganancia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el</a:t>
            </a:r>
            <a:r>
              <a:rPr lang="en-US" sz="1800" dirty="0">
                <a:solidFill>
                  <a:schemeClr val="dk1"/>
                </a:solidFill>
                <a:latin typeface="Helvetica Neue Light"/>
                <a:ea typeface="Helvetica Neue Light"/>
                <a:cs typeface="Helvetica Neue Light"/>
                <a:sym typeface="Helvetica Neue Light"/>
              </a:rPr>
              <a:t> club con la </a:t>
            </a:r>
            <a:r>
              <a:rPr lang="en-US" sz="1800" dirty="0" err="1">
                <a:solidFill>
                  <a:schemeClr val="dk1"/>
                </a:solidFill>
                <a:latin typeface="Helvetica Neue Light"/>
                <a:ea typeface="Helvetica Neue Light"/>
                <a:cs typeface="Helvetica Neue Light"/>
                <a:sym typeface="Helvetica Neue Light"/>
              </a:rPr>
              <a:t>compra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venta</a:t>
            </a:r>
            <a:r>
              <a:rPr lang="en-US" sz="1800" dirty="0">
                <a:solidFill>
                  <a:schemeClr val="dk1"/>
                </a:solidFill>
                <a:latin typeface="Helvetica Neue Light"/>
                <a:ea typeface="Helvetica Neue Light"/>
                <a:cs typeface="Helvetica Neue Light"/>
                <a:sym typeface="Helvetica Neue Light"/>
              </a:rPr>
              <a:t> de </a:t>
            </a:r>
            <a:r>
              <a:rPr lang="en-US" sz="1800" dirty="0" err="1">
                <a:solidFill>
                  <a:schemeClr val="dk1"/>
                </a:solidFill>
                <a:latin typeface="Helvetica Neue Light"/>
                <a:ea typeface="Helvetica Neue Light"/>
                <a:cs typeface="Helvetica Neue Light"/>
                <a:sym typeface="Helvetica Neue Light"/>
              </a:rPr>
              <a:t>jugadores</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0" algn="l" rtl="0">
              <a:spcBef>
                <a:spcPts val="0"/>
              </a:spcBef>
              <a:spcAft>
                <a:spcPts val="0"/>
              </a:spcAft>
              <a:buNone/>
            </a:pPr>
            <a:endParaRPr sz="1800" b="1" dirty="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secundarias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nos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ayudaran</a:t>
            </a:r>
            <a:r>
              <a:rPr lang="en-US" sz="1800" b="1" dirty="0">
                <a:solidFill>
                  <a:schemeClr val="dk1"/>
                </a:solidFill>
                <a:latin typeface="Helvetica Neue"/>
                <a:ea typeface="Helvetica Neue"/>
                <a:cs typeface="Helvetica Neue"/>
                <a:sym typeface="Helvetica Neue"/>
              </a:rPr>
              <a:t> a </a:t>
            </a:r>
            <a:r>
              <a:rPr lang="en-US" sz="1800" b="1" dirty="0" err="1">
                <a:solidFill>
                  <a:schemeClr val="dk1"/>
                </a:solidFill>
                <a:latin typeface="Helvetica Neue"/>
                <a:ea typeface="Helvetica Neue"/>
                <a:cs typeface="Helvetica Neue"/>
                <a:sym typeface="Helvetica Neue"/>
              </a:rPr>
              <a:t>contestar</a:t>
            </a:r>
            <a:r>
              <a:rPr lang="en-US" sz="1800" b="1" dirty="0">
                <a:solidFill>
                  <a:schemeClr val="dk1"/>
                </a:solidFill>
                <a:latin typeface="Helvetica Neue"/>
                <a:ea typeface="Helvetica Neue"/>
                <a:cs typeface="Helvetica Neue"/>
                <a:sym typeface="Helvetica Neue"/>
              </a:rPr>
              <a:t> las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a:t>
            </a:r>
            <a:endParaRPr sz="1800" b="1" dirty="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habilidades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importantes</a:t>
            </a:r>
            <a:r>
              <a:rPr lang="en-US" sz="1800" dirty="0">
                <a:solidFill>
                  <a:schemeClr val="dk1"/>
                </a:solidFill>
                <a:latin typeface="Helvetica Neue Light"/>
                <a:ea typeface="Helvetica Neue Light"/>
                <a:cs typeface="Helvetica Neue Light"/>
                <a:sym typeface="Helvetica Neue Light"/>
              </a:rPr>
              <a:t> a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de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edad</a:t>
            </a:r>
            <a:r>
              <a:rPr lang="en-US" sz="1800" dirty="0">
                <a:solidFill>
                  <a:schemeClr val="dk1"/>
                </a:solidFill>
                <a:latin typeface="Helvetica Neue Light"/>
                <a:ea typeface="Helvetica Neue Light"/>
                <a:cs typeface="Helvetica Neue Light"/>
                <a:sym typeface="Helvetica Neue Light"/>
              </a:rPr>
              <a:t> es la ideal para </a:t>
            </a:r>
            <a:r>
              <a:rPr lang="en-US" sz="1800" dirty="0" err="1">
                <a:solidFill>
                  <a:schemeClr val="dk1"/>
                </a:solidFill>
                <a:latin typeface="Helvetica Neue Light"/>
                <a:ea typeface="Helvetica Neue Light"/>
                <a:cs typeface="Helvetica Neue Light"/>
                <a:sym typeface="Helvetica Neue Light"/>
              </a:rPr>
              <a:t>contratar</a:t>
            </a:r>
            <a:r>
              <a:rPr lang="en-US" sz="1800" dirty="0">
                <a:solidFill>
                  <a:schemeClr val="dk1"/>
                </a:solidFill>
                <a:latin typeface="Helvetica Neue Light"/>
                <a:ea typeface="Helvetica Neue Light"/>
                <a:cs typeface="Helvetica Neue Light"/>
                <a:sym typeface="Helvetica Neue Light"/>
              </a:rPr>
              <a:t> a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habilidades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deben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mejorar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nuestros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jugadores</a:t>
            </a:r>
            <a:r>
              <a:rPr lang="en-US" sz="1800" dirty="0">
                <a:solidFill>
                  <a:schemeClr val="dk1"/>
                </a:solidFill>
                <a:latin typeface="Helvetica Neue Light"/>
                <a:ea typeface="Helvetica Neue Light"/>
                <a:cs typeface="Helvetica Neue Light"/>
                <a:sym typeface="Helvetica Neue Light"/>
              </a:rPr>
              <a:t> para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un mayor valor de mercado?</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posiciones</a:t>
            </a:r>
            <a:r>
              <a:rPr lang="en-US" sz="1800" dirty="0">
                <a:solidFill>
                  <a:schemeClr val="dk1"/>
                </a:solidFill>
                <a:latin typeface="Helvetica Neue Light"/>
                <a:ea typeface="Helvetica Neue Light"/>
                <a:cs typeface="Helvetica Neue Light"/>
                <a:sym typeface="Helvetica Neue Light"/>
              </a:rPr>
              <a:t> de mayor valor de mercado?</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posiciones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abundan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el</a:t>
            </a:r>
            <a:r>
              <a:rPr lang="en-US" sz="1800" dirty="0">
                <a:solidFill>
                  <a:schemeClr val="dk1"/>
                </a:solidFill>
                <a:latin typeface="Helvetica Neue Light"/>
                <a:ea typeface="Helvetica Neue Light"/>
                <a:cs typeface="Helvetica Neue Light"/>
                <a:sym typeface="Helvetica Neue Light"/>
              </a:rPr>
              <a:t> mercado?</a:t>
            </a:r>
            <a:endParaRPr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1631284" y="2377908"/>
            <a:ext cx="5617500" cy="307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err="1">
                <a:solidFill>
                  <a:schemeClr val="dk1"/>
                </a:solidFill>
                <a:latin typeface="DM Sans"/>
                <a:ea typeface="DM Sans"/>
                <a:cs typeface="DM Sans"/>
                <a:sym typeface="DM Sans"/>
              </a:rPr>
              <a:t>Cantidad</a:t>
            </a:r>
            <a:r>
              <a:rPr lang="en-US" sz="2000" b="1" dirty="0">
                <a:solidFill>
                  <a:schemeClr val="dk1"/>
                </a:solidFill>
                <a:latin typeface="DM Sans"/>
                <a:ea typeface="DM Sans"/>
                <a:cs typeface="DM Sans"/>
                <a:sym typeface="DM Sans"/>
              </a:rPr>
              <a:t> de videos </a:t>
            </a:r>
            <a:r>
              <a:rPr lang="en-US" sz="2000" b="1" dirty="0" err="1">
                <a:solidFill>
                  <a:schemeClr val="dk1"/>
                </a:solidFill>
                <a:latin typeface="DM Sans"/>
                <a:ea typeface="DM Sans"/>
                <a:cs typeface="DM Sans"/>
                <a:sym typeface="DM Sans"/>
              </a:rPr>
              <a:t>publicados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por</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año</a:t>
            </a:r>
            <a:endParaRPr sz="2000" dirty="0">
              <a:latin typeface="DM Sans"/>
              <a:ea typeface="DM Sans"/>
              <a:cs typeface="DM Sans"/>
              <a:sym typeface="DM Sans"/>
            </a:endParaRPr>
          </a:p>
        </p:txBody>
      </p:sp>
      <p:sp>
        <p:nvSpPr>
          <p:cNvPr id="176" name="Google Shape;176;p29"/>
          <p:cNvSpPr txBox="1"/>
          <p:nvPr/>
        </p:nvSpPr>
        <p:spPr>
          <a:xfrm>
            <a:off x="219239" y="1012880"/>
            <a:ext cx="1177500" cy="43088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800" b="1" dirty="0">
                <a:solidFill>
                  <a:schemeClr val="dk1"/>
                </a:solidFill>
                <a:latin typeface="DM Sans"/>
                <a:ea typeface="DM Sans"/>
                <a:cs typeface="DM Sans"/>
                <a:sym typeface="DM Sans"/>
              </a:rPr>
              <a:t>18.719</a:t>
            </a:r>
          </a:p>
        </p:txBody>
      </p:sp>
      <p:sp>
        <p:nvSpPr>
          <p:cNvPr id="177" name="Google Shape;177;p29"/>
          <p:cNvSpPr txBox="1"/>
          <p:nvPr/>
        </p:nvSpPr>
        <p:spPr>
          <a:xfrm>
            <a:off x="8651670" y="672295"/>
            <a:ext cx="3143400" cy="76944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DM Sans"/>
                <a:ea typeface="DM Sans"/>
                <a:cs typeface="DM Sans"/>
                <a:sym typeface="DM Sans"/>
              </a:rPr>
              <a:t>Center Back (Defender)</a:t>
            </a:r>
            <a:endParaRPr lang="es-AR" dirty="0">
              <a:latin typeface="DM Sans"/>
              <a:ea typeface="DM Sans"/>
              <a:cs typeface="DM Sans"/>
              <a:sym typeface="DM Sans"/>
            </a:endParaRPr>
          </a:p>
          <a:p>
            <a:pPr marL="0" marR="0" lvl="0" indent="0" algn="ctr" rtl="0">
              <a:spcBef>
                <a:spcPts val="0"/>
              </a:spcBef>
              <a:spcAft>
                <a:spcPts val="0"/>
              </a:spcAft>
              <a:buNone/>
            </a:pPr>
            <a:r>
              <a:rPr lang="en-US" sz="3000" b="1" dirty="0">
                <a:solidFill>
                  <a:schemeClr val="dk1"/>
                </a:solidFill>
                <a:latin typeface="DM Sans"/>
                <a:ea typeface="DM Sans"/>
                <a:cs typeface="DM Sans"/>
                <a:sym typeface="DM Sans"/>
              </a:rPr>
              <a:t>~17%</a:t>
            </a:r>
            <a:endParaRPr dirty="0">
              <a:latin typeface="DM Sans"/>
              <a:ea typeface="DM Sans"/>
              <a:cs typeface="DM Sans"/>
              <a:sym typeface="DM Sans"/>
            </a:endParaRPr>
          </a:p>
        </p:txBody>
      </p:sp>
      <p:sp>
        <p:nvSpPr>
          <p:cNvPr id="178" name="Google Shape;178;p29"/>
          <p:cNvSpPr txBox="1"/>
          <p:nvPr/>
        </p:nvSpPr>
        <p:spPr>
          <a:xfrm>
            <a:off x="8413684" y="1974017"/>
            <a:ext cx="3468900" cy="61555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err="1">
                <a:solidFill>
                  <a:schemeClr val="dk1"/>
                </a:solidFill>
                <a:latin typeface="DM Sans"/>
                <a:ea typeface="DM Sans"/>
                <a:cs typeface="DM Sans"/>
                <a:sym typeface="DM Sans"/>
              </a:rPr>
              <a:t>Posiciones</a:t>
            </a:r>
            <a:r>
              <a:rPr lang="en-US" sz="2000" b="1" dirty="0">
                <a:solidFill>
                  <a:schemeClr val="dk1"/>
                </a:solidFill>
                <a:latin typeface="DM Sans"/>
                <a:ea typeface="DM Sans"/>
                <a:cs typeface="DM Sans"/>
                <a:sym typeface="DM Sans"/>
              </a:rPr>
              <a:t> de </a:t>
            </a:r>
            <a:r>
              <a:rPr lang="en-US" sz="2000" b="1" dirty="0" err="1">
                <a:solidFill>
                  <a:schemeClr val="dk1"/>
                </a:solidFill>
                <a:latin typeface="DM Sans"/>
                <a:ea typeface="DM Sans"/>
                <a:cs typeface="DM Sans"/>
                <a:sym typeface="DM Sans"/>
              </a:rPr>
              <a:t>jugadores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más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frecuentes</a:t>
            </a:r>
            <a:endParaRPr dirty="0">
              <a:latin typeface="DM Sans"/>
              <a:ea typeface="DM Sans"/>
              <a:cs typeface="DM Sans"/>
              <a:sym typeface="DM Sans"/>
            </a:endParaRPr>
          </a:p>
        </p:txBody>
      </p:sp>
      <p:sp>
        <p:nvSpPr>
          <p:cNvPr id="179" name="Google Shape;179;p29"/>
          <p:cNvSpPr txBox="1"/>
          <p:nvPr/>
        </p:nvSpPr>
        <p:spPr>
          <a:xfrm>
            <a:off x="3677831" y="996649"/>
            <a:ext cx="1405485" cy="861774"/>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DM Sans"/>
                <a:ea typeface="DM Sans"/>
                <a:cs typeface="DM Sans"/>
                <a:sym typeface="DM Sans"/>
              </a:rPr>
              <a:t>2,3M</a:t>
            </a:r>
            <a:endParaRPr sz="1200" dirty="0">
              <a:solidFill>
                <a:schemeClr val="dk1"/>
              </a:solidFill>
              <a:latin typeface="DM Sans"/>
              <a:ea typeface="DM Sans"/>
              <a:cs typeface="DM Sans"/>
              <a:sym typeface="DM Sans"/>
            </a:endParaRPr>
          </a:p>
          <a:p>
            <a:pPr marL="0" marR="0" lvl="0" indent="0" algn="ctr" rtl="0">
              <a:spcBef>
                <a:spcPts val="0"/>
              </a:spcBef>
              <a:spcAft>
                <a:spcPts val="0"/>
              </a:spcAft>
              <a:buNone/>
            </a:pPr>
            <a:endParaRPr sz="2800" b="1" dirty="0">
              <a:solidFill>
                <a:schemeClr val="dk1"/>
              </a:solidFill>
              <a:latin typeface="DM Sans"/>
              <a:ea typeface="DM Sans"/>
              <a:cs typeface="DM Sans"/>
              <a:sym typeface="DM Sans"/>
            </a:endParaRPr>
          </a:p>
        </p:txBody>
      </p:sp>
      <p:sp>
        <p:nvSpPr>
          <p:cNvPr id="180" name="Google Shape;180;p29"/>
          <p:cNvSpPr txBox="1"/>
          <p:nvPr/>
        </p:nvSpPr>
        <p:spPr>
          <a:xfrm>
            <a:off x="5193163" y="990865"/>
            <a:ext cx="1405485"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9K</a:t>
            </a:r>
            <a:endParaRPr sz="1200" dirty="0">
              <a:latin typeface="DM Sans"/>
              <a:ea typeface="DM Sans"/>
              <a:cs typeface="DM Sans"/>
              <a:sym typeface="DM Sans"/>
            </a:endParaRPr>
          </a:p>
        </p:txBody>
      </p:sp>
      <p:sp>
        <p:nvSpPr>
          <p:cNvPr id="181" name="Google Shape;181;p29"/>
          <p:cNvSpPr txBox="1"/>
          <p:nvPr/>
        </p:nvSpPr>
        <p:spPr>
          <a:xfrm>
            <a:off x="1968389" y="997090"/>
            <a:ext cx="1177500" cy="430887"/>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DM Sans"/>
                <a:ea typeface="DM Sans"/>
                <a:cs typeface="DM Sans"/>
                <a:sym typeface="DM Sans"/>
              </a:rPr>
              <a:t>15</a:t>
            </a:r>
            <a:endParaRPr sz="1200" dirty="0">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latin typeface="DM Sans"/>
                <a:ea typeface="DM Sans"/>
                <a:cs typeface="DM Sans"/>
                <a:sym typeface="DM Sans"/>
              </a:rPr>
              <a:t>RESUMEN</a:t>
            </a:r>
            <a:r>
              <a:rPr lang="en-US" sz="2800" i="0" u="none" strike="noStrike" cap="none" dirty="0">
                <a:solidFill>
                  <a:srgbClr val="000000"/>
                </a:solidFill>
                <a:latin typeface="DM Sans"/>
                <a:ea typeface="DM Sans"/>
                <a:cs typeface="DM Sans"/>
                <a:sym typeface="DM Sans"/>
              </a:rPr>
              <a:t> </a:t>
            </a:r>
            <a:r>
              <a:rPr lang="en-US" sz="2800" b="1" dirty="0">
                <a:latin typeface="DM Sans"/>
                <a:ea typeface="DM Sans"/>
                <a:cs typeface="DM Sans"/>
                <a:sym typeface="DM Sans"/>
              </a:rPr>
              <a:t>METADATA</a:t>
            </a:r>
            <a:endParaRPr dirty="0">
              <a:latin typeface="DM Sans"/>
              <a:ea typeface="DM Sans"/>
              <a:cs typeface="DM Sans"/>
              <a:sym typeface="DM Sans"/>
            </a:endParaRPr>
          </a:p>
        </p:txBody>
      </p:sp>
      <p:pic>
        <p:nvPicPr>
          <p:cNvPr id="188" name="Google Shape;188;p29"/>
          <p:cNvPicPr preferRelativeResize="0"/>
          <p:nvPr/>
        </p:nvPicPr>
        <p:blipFill>
          <a:blip r:embed="rId3">
            <a:alphaModFix/>
          </a:blip>
          <a:stretch>
            <a:fillRect/>
          </a:stretch>
        </p:blipFill>
        <p:spPr>
          <a:xfrm>
            <a:off x="384378" y="2722099"/>
            <a:ext cx="7853573" cy="3705551"/>
          </a:xfrm>
          <a:prstGeom prst="rect">
            <a:avLst/>
          </a:prstGeom>
          <a:noFill/>
          <a:ln>
            <a:noFill/>
          </a:ln>
        </p:spPr>
      </p:pic>
      <p:sp>
        <p:nvSpPr>
          <p:cNvPr id="189" name="Google Shape;189;p29"/>
          <p:cNvSpPr txBox="1"/>
          <p:nvPr/>
        </p:nvSpPr>
        <p:spPr>
          <a:xfrm>
            <a:off x="471475" y="6452838"/>
            <a:ext cx="1073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latin typeface="Calibri"/>
                <a:ea typeface="Calibri"/>
                <a:cs typeface="Calibri"/>
                <a:sym typeface="Calibri"/>
              </a:rPr>
              <a:t>Los datos fueron extraídos utilizando la API de Youtube el día 6 de Febrero del 2022. Accede al siguiente notebook si quieres reproducir el análisis: </a:t>
            </a:r>
            <a:r>
              <a:rPr lang="en-US" sz="1000" u="sng">
                <a:solidFill>
                  <a:schemeClr val="hlink"/>
                </a:solidFill>
                <a:latin typeface="Calibri"/>
                <a:ea typeface="Calibri"/>
                <a:cs typeface="Calibri"/>
                <a:sym typeface="Calibri"/>
                <a:hlinkClick r:id="rId4"/>
              </a:rPr>
              <a:t>link</a:t>
            </a:r>
            <a:r>
              <a:rPr lang="en-US" sz="1000">
                <a:solidFill>
                  <a:schemeClr val="dk1"/>
                </a:solidFill>
                <a:latin typeface="Calibri"/>
                <a:ea typeface="Calibri"/>
                <a:cs typeface="Calibri"/>
                <a:sym typeface="Calibri"/>
              </a:rPr>
              <a:t>.</a:t>
            </a:r>
            <a:endParaRPr sz="1000">
              <a:solidFill>
                <a:schemeClr val="dk1"/>
              </a:solidFill>
              <a:latin typeface="Calibri"/>
              <a:ea typeface="Calibri"/>
              <a:cs typeface="Calibri"/>
              <a:sym typeface="Calibri"/>
            </a:endParaRPr>
          </a:p>
        </p:txBody>
      </p:sp>
      <p:pic>
        <p:nvPicPr>
          <p:cNvPr id="3" name="Picture 2" descr="A person kicking a ball&#10;&#10;Description automatically generated">
            <a:extLst>
              <a:ext uri="{FF2B5EF4-FFF2-40B4-BE49-F238E27FC236}">
                <a16:creationId xmlns:a16="http://schemas.microsoft.com/office/drawing/2014/main" id="{5898543E-4B8D-32F1-976C-C9C8D10981E5}"/>
              </a:ext>
            </a:extLst>
          </p:cNvPr>
          <p:cNvPicPr>
            <a:picLocks noChangeAspect="1"/>
          </p:cNvPicPr>
          <p:nvPr/>
        </p:nvPicPr>
        <p:blipFill>
          <a:blip r:embed="rId5"/>
          <a:stretch>
            <a:fillRect/>
          </a:stretch>
        </p:blipFill>
        <p:spPr>
          <a:xfrm>
            <a:off x="502278" y="1406768"/>
            <a:ext cx="678600" cy="678600"/>
          </a:xfrm>
          <a:prstGeom prst="rect">
            <a:avLst/>
          </a:prstGeom>
        </p:spPr>
      </p:pic>
      <p:pic>
        <p:nvPicPr>
          <p:cNvPr id="5" name="Picture 4" descr="A green and black line art of a group of white shirts&#10;&#10;Description automatically generated">
            <a:extLst>
              <a:ext uri="{FF2B5EF4-FFF2-40B4-BE49-F238E27FC236}">
                <a16:creationId xmlns:a16="http://schemas.microsoft.com/office/drawing/2014/main" id="{27E6FA31-7C7E-8C6B-C97E-2FB60EDC09C0}"/>
              </a:ext>
            </a:extLst>
          </p:cNvPr>
          <p:cNvPicPr>
            <a:picLocks noChangeAspect="1"/>
          </p:cNvPicPr>
          <p:nvPr/>
        </p:nvPicPr>
        <p:blipFill>
          <a:blip r:embed="rId6"/>
          <a:stretch>
            <a:fillRect/>
          </a:stretch>
        </p:blipFill>
        <p:spPr>
          <a:xfrm>
            <a:off x="2246135" y="1447047"/>
            <a:ext cx="678601" cy="678601"/>
          </a:xfrm>
          <a:prstGeom prst="rect">
            <a:avLst/>
          </a:prstGeom>
        </p:spPr>
      </p:pic>
      <p:pic>
        <p:nvPicPr>
          <p:cNvPr id="9" name="Picture 8" descr="A stack of coins and a bag of money&#10;&#10;Description automatically generated">
            <a:extLst>
              <a:ext uri="{FF2B5EF4-FFF2-40B4-BE49-F238E27FC236}">
                <a16:creationId xmlns:a16="http://schemas.microsoft.com/office/drawing/2014/main" id="{5920ED95-F34F-C2EC-BFFF-4E7027EBCD21}"/>
              </a:ext>
            </a:extLst>
          </p:cNvPr>
          <p:cNvPicPr>
            <a:picLocks noChangeAspect="1"/>
          </p:cNvPicPr>
          <p:nvPr/>
        </p:nvPicPr>
        <p:blipFill>
          <a:blip r:embed="rId7"/>
          <a:stretch>
            <a:fillRect/>
          </a:stretch>
        </p:blipFill>
        <p:spPr>
          <a:xfrm>
            <a:off x="4060843" y="1437849"/>
            <a:ext cx="680279" cy="680279"/>
          </a:xfrm>
          <a:prstGeom prst="rect">
            <a:avLst/>
          </a:prstGeom>
        </p:spPr>
      </p:pic>
      <p:pic>
        <p:nvPicPr>
          <p:cNvPr id="11" name="Picture 10" descr="A colorful envelope with a dollar sign&#10;&#10;Description automatically generated">
            <a:extLst>
              <a:ext uri="{FF2B5EF4-FFF2-40B4-BE49-F238E27FC236}">
                <a16:creationId xmlns:a16="http://schemas.microsoft.com/office/drawing/2014/main" id="{7BCB7EEB-CC09-B260-5776-E5CFEB04D292}"/>
              </a:ext>
            </a:extLst>
          </p:cNvPr>
          <p:cNvPicPr>
            <a:picLocks noChangeAspect="1"/>
          </p:cNvPicPr>
          <p:nvPr/>
        </p:nvPicPr>
        <p:blipFill>
          <a:blip r:embed="rId8"/>
          <a:stretch>
            <a:fillRect/>
          </a:stretch>
        </p:blipFill>
        <p:spPr>
          <a:xfrm>
            <a:off x="5590022" y="1427501"/>
            <a:ext cx="678601" cy="678601"/>
          </a:xfrm>
          <a:prstGeom prst="rect">
            <a:avLst/>
          </a:prstGeom>
        </p:spPr>
      </p:pic>
      <p:pic>
        <p:nvPicPr>
          <p:cNvPr id="14" name="Picture 13" descr="A person with grey hair and a black background&#10;&#10;Description automatically generated">
            <a:extLst>
              <a:ext uri="{FF2B5EF4-FFF2-40B4-BE49-F238E27FC236}">
                <a16:creationId xmlns:a16="http://schemas.microsoft.com/office/drawing/2014/main" id="{4B6DD0F1-6E2D-38F3-A815-8C17509EC191}"/>
              </a:ext>
            </a:extLst>
          </p:cNvPr>
          <p:cNvPicPr>
            <a:picLocks noChangeAspect="1"/>
          </p:cNvPicPr>
          <p:nvPr/>
        </p:nvPicPr>
        <p:blipFill>
          <a:blip r:embed="rId9"/>
          <a:stretch>
            <a:fillRect/>
          </a:stretch>
        </p:blipFill>
        <p:spPr>
          <a:xfrm>
            <a:off x="7243785" y="1450752"/>
            <a:ext cx="632097" cy="632097"/>
          </a:xfrm>
          <a:prstGeom prst="rect">
            <a:avLst/>
          </a:prstGeom>
        </p:spPr>
      </p:pic>
      <p:sp>
        <p:nvSpPr>
          <p:cNvPr id="15" name="Google Shape;180;p29">
            <a:extLst>
              <a:ext uri="{FF2B5EF4-FFF2-40B4-BE49-F238E27FC236}">
                <a16:creationId xmlns:a16="http://schemas.microsoft.com/office/drawing/2014/main" id="{5DFDF4FC-C89E-D247-10D7-62A568950570}"/>
              </a:ext>
            </a:extLst>
          </p:cNvPr>
          <p:cNvSpPr txBox="1"/>
          <p:nvPr/>
        </p:nvSpPr>
        <p:spPr>
          <a:xfrm>
            <a:off x="6832466" y="981225"/>
            <a:ext cx="1405485"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66</a:t>
            </a:r>
            <a:endParaRPr sz="1200" dirty="0">
              <a:latin typeface="DM Sans"/>
              <a:ea typeface="DM Sans"/>
              <a:cs typeface="DM Sans"/>
              <a:sym typeface="DM Sans"/>
            </a:endParaRPr>
          </a:p>
        </p:txBody>
      </p:sp>
      <p:sp>
        <p:nvSpPr>
          <p:cNvPr id="16" name="Google Shape;180;p29">
            <a:extLst>
              <a:ext uri="{FF2B5EF4-FFF2-40B4-BE49-F238E27FC236}">
                <a16:creationId xmlns:a16="http://schemas.microsoft.com/office/drawing/2014/main" id="{DEEDA051-4993-3F57-06C0-9E7470458162}"/>
              </a:ext>
            </a:extLst>
          </p:cNvPr>
          <p:cNvSpPr txBox="1"/>
          <p:nvPr/>
        </p:nvSpPr>
        <p:spPr>
          <a:xfrm>
            <a:off x="4573975" y="570722"/>
            <a:ext cx="2892388"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PROMEDIOS:</a:t>
            </a:r>
            <a:endParaRPr sz="1200" dirty="0">
              <a:latin typeface="DM Sans"/>
              <a:ea typeface="DM Sans"/>
              <a:cs typeface="DM Sans"/>
              <a:sym typeface="DM Sans"/>
            </a:endParaRPr>
          </a:p>
        </p:txBody>
      </p:sp>
      <p:sp>
        <p:nvSpPr>
          <p:cNvPr id="17" name="Rectangle 16">
            <a:extLst>
              <a:ext uri="{FF2B5EF4-FFF2-40B4-BE49-F238E27FC236}">
                <a16:creationId xmlns:a16="http://schemas.microsoft.com/office/drawing/2014/main" id="{2FBEC0F3-BE0E-C3CB-2752-AF1AE72FD8A4}"/>
              </a:ext>
            </a:extLst>
          </p:cNvPr>
          <p:cNvSpPr/>
          <p:nvPr/>
        </p:nvSpPr>
        <p:spPr>
          <a:xfrm>
            <a:off x="3612855" y="543337"/>
            <a:ext cx="4628149" cy="1643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cx1="http://schemas.microsoft.com/office/drawing/2015/9/8/chartex">
        <mc:Choice Requires="cx1">
          <p:graphicFrame>
            <p:nvGraphicFramePr>
              <p:cNvPr id="18" name="Chart 17">
                <a:extLst>
                  <a:ext uri="{FF2B5EF4-FFF2-40B4-BE49-F238E27FC236}">
                    <a16:creationId xmlns:a16="http://schemas.microsoft.com/office/drawing/2014/main" id="{0A3AE00B-D16E-0ADB-3A8A-19500D9208D9}"/>
                  </a:ext>
                </a:extLst>
              </p:cNvPr>
              <p:cNvGraphicFramePr/>
              <p:nvPr/>
            </p:nvGraphicFramePr>
            <p:xfrm>
              <a:off x="8309620" y="2780987"/>
              <a:ext cx="3677029" cy="2922852"/>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18" name="Chart 17">
                <a:extLst>
                  <a:ext uri="{FF2B5EF4-FFF2-40B4-BE49-F238E27FC236}">
                    <a16:creationId xmlns:a16="http://schemas.microsoft.com/office/drawing/2014/main" id="{0A3AE00B-D16E-0ADB-3A8A-19500D9208D9}"/>
                  </a:ext>
                </a:extLst>
              </p:cNvPr>
              <p:cNvPicPr>
                <a:picLocks noGrp="1" noRot="1" noChangeAspect="1" noMove="1" noResize="1" noEditPoints="1" noAdjustHandles="1" noChangeArrowheads="1" noChangeShapeType="1"/>
              </p:cNvPicPr>
              <p:nvPr/>
            </p:nvPicPr>
            <p:blipFill>
              <a:blip r:embed="rId11"/>
              <a:stretch>
                <a:fillRect/>
              </a:stretch>
            </p:blipFill>
            <p:spPr>
              <a:xfrm>
                <a:off x="8309620" y="2780987"/>
                <a:ext cx="3677029" cy="2922852"/>
              </a:xfrm>
              <a:prstGeom prst="rect">
                <a:avLst/>
              </a:prstGeom>
            </p:spPr>
          </p:pic>
        </mc:Fallback>
      </mc:AlternateContent>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590931"/>
          </a:xfrm>
          <a:prstGeom prst="rect">
            <a:avLst/>
          </a:prstGeom>
          <a:noFill/>
          <a:ln>
            <a:noFill/>
          </a:ln>
        </p:spPr>
        <p:txBody>
          <a:bodyPr spcFirstLastPara="1" wrap="square" lIns="0" tIns="0" rIns="0" bIns="0" anchor="t" anchorCtr="0">
            <a:spAutoFit/>
          </a:bodyPr>
          <a:lstStyle/>
          <a:p>
            <a:pPr>
              <a:lnSpc>
                <a:spcPct val="80000"/>
              </a:lnSpc>
              <a:buSzPts val="2800"/>
            </a:pPr>
            <a:r>
              <a:rPr lang="es-AR" sz="2400" dirty="0">
                <a:solidFill>
                  <a:schemeClr val="dk1"/>
                </a:solidFill>
                <a:latin typeface="Helvetica Neue Light"/>
                <a:ea typeface="Helvetica Neue Light"/>
                <a:cs typeface="Helvetica Neue Light"/>
                <a:sym typeface="Helvetica Neue Light"/>
              </a:rPr>
              <a:t>¿Cuáles son las </a:t>
            </a:r>
            <a:r>
              <a:rPr lang="es-AR" sz="2400" b="1" dirty="0">
                <a:solidFill>
                  <a:schemeClr val="dk1"/>
                </a:solidFill>
                <a:latin typeface="Helvetica Neue Light"/>
                <a:ea typeface="Helvetica Neue Light"/>
                <a:cs typeface="Helvetica Neue Light"/>
                <a:sym typeface="Helvetica Neue Light"/>
              </a:rPr>
              <a:t>habilidades más importantes </a:t>
            </a:r>
            <a:r>
              <a:rPr lang="es-AR" sz="2400" dirty="0">
                <a:solidFill>
                  <a:schemeClr val="dk1"/>
                </a:solidFill>
                <a:latin typeface="Helvetica Neue Light"/>
                <a:ea typeface="Helvetica Neue Light"/>
                <a:cs typeface="Helvetica Neue Light"/>
                <a:sym typeface="Helvetica Neue Light"/>
              </a:rPr>
              <a:t>a tener en cuenta de un jugador?</a:t>
            </a:r>
          </a:p>
        </p:txBody>
      </p:sp>
      <p:sp>
        <p:nvSpPr>
          <p:cNvPr id="204" name="Google Shape;204;p31"/>
          <p:cNvSpPr/>
          <p:nvPr/>
        </p:nvSpPr>
        <p:spPr>
          <a:xfrm>
            <a:off x="471475" y="1215475"/>
            <a:ext cx="3658800" cy="53035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El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a:t>
            </a:r>
            <a:r>
              <a:rPr lang="en-US" dirty="0">
                <a:solidFill>
                  <a:schemeClr val="dk1"/>
                </a:solidFill>
                <a:latin typeface="Helvetica Neue Light"/>
                <a:ea typeface="Helvetica Neue Light"/>
                <a:cs typeface="Helvetica Neue Light"/>
                <a:sym typeface="Helvetica Neue Light"/>
              </a:rPr>
              <a:t> </a:t>
            </a:r>
            <a:r>
              <a:rPr lang="es-AR" dirty="0">
                <a:solidFill>
                  <a:schemeClr val="dk1"/>
                </a:solidFill>
                <a:latin typeface="Helvetica Neue Light"/>
                <a:ea typeface="Helvetica Neue Light"/>
                <a:cs typeface="Helvetica Neue Light"/>
                <a:sym typeface="Helvetica Neue Light"/>
              </a:rPr>
              <a:t>las 13 habilidades principales que poseen los jugadores, ordenadas de mayor a menor según su correlación con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del jugador.</a:t>
            </a: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s-AR" dirty="0">
                <a:solidFill>
                  <a:schemeClr val="dk1"/>
                </a:solidFill>
                <a:latin typeface="Helvetica Neue Light"/>
                <a:ea typeface="Helvetica Neue Light"/>
                <a:cs typeface="Helvetica Neue Light"/>
                <a:sym typeface="Helvetica Neue Light"/>
              </a:rPr>
              <a:t>la mayor correlación la encontramos en todas habilidades relacionadas con la precisión del uso de los pies y las piernas de los jugadores (disparo, pase y regate).</a:t>
            </a:r>
          </a:p>
          <a:p>
            <a:pPr marL="0" marR="0" lvl="0" indent="0" algn="l" rtl="0">
              <a:spcBef>
                <a:spcPts val="0"/>
              </a:spcBef>
              <a:spcAft>
                <a:spcPts val="0"/>
              </a:spcAft>
              <a:buNone/>
            </a:pPr>
            <a:endParaRPr lang="es-A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Por el otro lado, vemos que lo relacionado a las cualidades físicas tiene mucha menor incidencia (velocidad, aceleración y físico) en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a:t>
            </a:r>
            <a:endParaRPr dirty="0">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La correlación planteada nos podría dar un indicio de que habilidades debemos tener en cuenta para mejorar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 en mayor proporción, lo que podría devengar en un mayor valor de mercado del jugador. Lo planteado lo veremos más adelante.</a:t>
            </a: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p:cNvSpPr txBox="1"/>
          <p:nvPr/>
        </p:nvSpPr>
        <p:spPr>
          <a:xfrm>
            <a:off x="6225519" y="1431779"/>
            <a:ext cx="34689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Correlación</a:t>
            </a:r>
            <a:r>
              <a:rPr lang="en-US" sz="1500" b="1" dirty="0">
                <a:solidFill>
                  <a:schemeClr val="dk1"/>
                </a:solidFill>
              </a:rPr>
              <a:t> de las </a:t>
            </a:r>
            <a:r>
              <a:rPr lang="en-US" sz="1500" b="1" dirty="0" err="1">
                <a:solidFill>
                  <a:schemeClr val="dk1"/>
                </a:solidFill>
              </a:rPr>
              <a:t>habilidades</a:t>
            </a:r>
            <a:r>
              <a:rPr lang="en-US" sz="1500" b="1" dirty="0">
                <a:solidFill>
                  <a:schemeClr val="dk1"/>
                </a:solidFill>
              </a:rPr>
              <a:t> con </a:t>
            </a:r>
            <a:r>
              <a:rPr lang="en-US" sz="1500" b="1" dirty="0" err="1">
                <a:solidFill>
                  <a:schemeClr val="dk1"/>
                </a:solidFill>
              </a:rPr>
              <a:t>el</a:t>
            </a:r>
            <a:r>
              <a:rPr lang="en-US" sz="1500" b="1" dirty="0">
                <a:solidFill>
                  <a:schemeClr val="dk1"/>
                </a:solidFill>
              </a:rPr>
              <a:t> overall del </a:t>
            </a:r>
            <a:r>
              <a:rPr lang="en-US" sz="1500" b="1" dirty="0" err="1">
                <a:solidFill>
                  <a:schemeClr val="dk1"/>
                </a:solidFill>
              </a:rPr>
              <a:t>jugador</a:t>
            </a:r>
            <a:endParaRPr dirty="0"/>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9BFD5A2D-667E-E9DB-0631-211C6BE2A92A}"/>
                  </a:ext>
                </a:extLst>
              </p:cNvPr>
              <p:cNvGraphicFramePr/>
              <p:nvPr>
                <p:extLst>
                  <p:ext uri="{D42A27DB-BD31-4B8C-83A1-F6EECF244321}">
                    <p14:modId xmlns:p14="http://schemas.microsoft.com/office/powerpoint/2010/main" val="1928806364"/>
                  </p:ext>
                </p:extLst>
              </p:nvPr>
            </p:nvGraphicFramePr>
            <p:xfrm>
              <a:off x="5202482" y="1893444"/>
              <a:ext cx="5514974" cy="40005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9BFD5A2D-667E-E9DB-0631-211C6BE2A92A}"/>
                  </a:ext>
                </a:extLst>
              </p:cNvPr>
              <p:cNvPicPr>
                <a:picLocks noGrp="1" noRot="1" noChangeAspect="1" noMove="1" noResize="1" noEditPoints="1" noAdjustHandles="1" noChangeArrowheads="1" noChangeShapeType="1"/>
              </p:cNvPicPr>
              <p:nvPr/>
            </p:nvPicPr>
            <p:blipFill>
              <a:blip r:embed="rId4"/>
              <a:stretch>
                <a:fillRect/>
              </a:stretch>
            </p:blipFill>
            <p:spPr>
              <a:xfrm>
                <a:off x="5202482" y="1893444"/>
                <a:ext cx="5514974" cy="4000500"/>
              </a:xfrm>
              <a:prstGeom prst="rect">
                <a:avLst/>
              </a:prstGeom>
            </p:spPr>
          </p:pic>
        </mc:Fallback>
      </mc:AlternateContent>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649081" y="558327"/>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EDAD</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endParaRPr lang="es-AR" dirty="0"/>
          </a:p>
        </p:txBody>
      </p:sp>
      <p:sp>
        <p:nvSpPr>
          <p:cNvPr id="218" name="Google Shape;218;p32"/>
          <p:cNvSpPr/>
          <p:nvPr/>
        </p:nvSpPr>
        <p:spPr>
          <a:xfrm>
            <a:off x="3402250" y="440725"/>
            <a:ext cx="8387700" cy="10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DM Sans"/>
                <a:ea typeface="DM Sans"/>
                <a:cs typeface="DM Sans"/>
                <a:sym typeface="DM Sans"/>
              </a:rPr>
              <a:t>¿Qué edad es la ideal para contratar a un jugador?</a:t>
            </a:r>
          </a:p>
          <a:p>
            <a:pPr marL="0" marR="0" lvl="0" indent="0" algn="l" rtl="0">
              <a:spcBef>
                <a:spcPts val="0"/>
              </a:spcBef>
              <a:spcAft>
                <a:spcPts val="0"/>
              </a:spcAft>
              <a:buNone/>
            </a:pPr>
            <a:r>
              <a:rPr lang="en-US" dirty="0">
                <a:solidFill>
                  <a:schemeClr val="dk1"/>
                </a:solidFill>
                <a:latin typeface="DM Sans"/>
                <a:ea typeface="DM Sans"/>
                <a:cs typeface="DM Sans"/>
                <a:sym typeface="DM Sans"/>
              </a:rPr>
              <a:t>Ambos “youtubers” </a:t>
            </a:r>
            <a:r>
              <a:rPr lang="en-US" dirty="0" err="1">
                <a:solidFill>
                  <a:schemeClr val="dk1"/>
                </a:solidFill>
                <a:latin typeface="DM Sans"/>
                <a:ea typeface="DM Sans"/>
                <a:cs typeface="DM Sans"/>
                <a:sym typeface="DM Sans"/>
              </a:rPr>
              <a:t>comenzaron</a:t>
            </a:r>
            <a:r>
              <a:rPr lang="en-US" dirty="0">
                <a:solidFill>
                  <a:schemeClr val="dk1"/>
                </a:solidFill>
                <a:latin typeface="DM Sans"/>
                <a:ea typeface="DM Sans"/>
                <a:cs typeface="DM Sans"/>
                <a:sym typeface="DM Sans"/>
              </a:rPr>
              <a:t> a </a:t>
            </a:r>
            <a:r>
              <a:rPr lang="en-US" dirty="0" err="1">
                <a:solidFill>
                  <a:schemeClr val="dk1"/>
                </a:solidFill>
                <a:latin typeface="DM Sans"/>
                <a:ea typeface="DM Sans"/>
                <a:cs typeface="DM Sans"/>
                <a:sym typeface="DM Sans"/>
              </a:rPr>
              <a:t>subir</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contenido</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en</a:t>
            </a:r>
            <a:r>
              <a:rPr lang="en-US" dirty="0">
                <a:solidFill>
                  <a:schemeClr val="dk1"/>
                </a:solidFill>
                <a:latin typeface="DM Sans"/>
                <a:ea typeface="DM Sans"/>
                <a:cs typeface="DM Sans"/>
                <a:sym typeface="DM Sans"/>
              </a:rPr>
              <a:t> 2014, con </a:t>
            </a:r>
            <a:r>
              <a:rPr lang="en-US" b="1" dirty="0" err="1">
                <a:solidFill>
                  <a:schemeClr val="dk1"/>
                </a:solidFill>
                <a:latin typeface="DM Sans"/>
                <a:ea typeface="DM Sans"/>
                <a:cs typeface="DM Sans"/>
                <a:sym typeface="DM Sans"/>
              </a:rPr>
              <a:t>picos</a:t>
            </a:r>
            <a:r>
              <a:rPr lang="en-US" b="1" dirty="0">
                <a:solidFill>
                  <a:schemeClr val="dk1"/>
                </a:solidFill>
                <a:latin typeface="DM Sans"/>
                <a:ea typeface="DM Sans"/>
                <a:cs typeface="DM Sans"/>
                <a:sym typeface="DM Sans"/>
              </a:rPr>
              <a:t> entre </a:t>
            </a:r>
            <a:r>
              <a:rPr lang="en-US" b="1" dirty="0" err="1">
                <a:solidFill>
                  <a:schemeClr val="dk1"/>
                </a:solidFill>
                <a:latin typeface="DM Sans"/>
                <a:ea typeface="DM Sans"/>
                <a:cs typeface="DM Sans"/>
                <a:sym typeface="DM Sans"/>
              </a:rPr>
              <a:t>los</a:t>
            </a:r>
            <a:r>
              <a:rPr lang="en-US" b="1" dirty="0">
                <a:solidFill>
                  <a:schemeClr val="dk1"/>
                </a:solidFill>
                <a:latin typeface="DM Sans"/>
                <a:ea typeface="DM Sans"/>
                <a:cs typeface="DM Sans"/>
                <a:sym typeface="DM Sans"/>
              </a:rPr>
              <a:t> </a:t>
            </a:r>
            <a:r>
              <a:rPr lang="en-US" b="1" dirty="0" err="1">
                <a:solidFill>
                  <a:schemeClr val="dk1"/>
                </a:solidFill>
                <a:latin typeface="DM Sans"/>
                <a:ea typeface="DM Sans"/>
                <a:cs typeface="DM Sans"/>
                <a:sym typeface="DM Sans"/>
              </a:rPr>
              <a:t>años</a:t>
            </a:r>
            <a:r>
              <a:rPr lang="en-US" b="1" dirty="0">
                <a:solidFill>
                  <a:schemeClr val="dk1"/>
                </a:solidFill>
                <a:latin typeface="DM Sans"/>
                <a:ea typeface="DM Sans"/>
                <a:cs typeface="DM Sans"/>
                <a:sym typeface="DM Sans"/>
              </a:rPr>
              <a:t> 2018-2020</a:t>
            </a:r>
            <a:r>
              <a:rPr lang="en-US" dirty="0">
                <a:solidFill>
                  <a:schemeClr val="dk1"/>
                </a:solidFill>
                <a:latin typeface="DM Sans"/>
                <a:ea typeface="DM Sans"/>
                <a:cs typeface="DM Sans"/>
                <a:sym typeface="DM Sans"/>
              </a:rPr>
              <a:t>.</a:t>
            </a:r>
            <a:endParaRPr dirty="0">
              <a:solidFill>
                <a:schemeClr val="dk1"/>
              </a:solidFill>
              <a:latin typeface="DM Sans"/>
              <a:ea typeface="DM Sans"/>
              <a:cs typeface="DM Sans"/>
              <a:sym typeface="DM Sans"/>
            </a:endParaRPr>
          </a:p>
          <a:p>
            <a:pPr marL="0" marR="0" lvl="0" indent="0" algn="l" rtl="0">
              <a:spcBef>
                <a:spcPts val="0"/>
              </a:spcBef>
              <a:spcAft>
                <a:spcPts val="0"/>
              </a:spcAft>
              <a:buNone/>
            </a:pPr>
            <a:r>
              <a:rPr lang="en-US" dirty="0">
                <a:solidFill>
                  <a:schemeClr val="dk1"/>
                </a:solidFill>
                <a:latin typeface="DM Sans"/>
                <a:ea typeface="DM Sans"/>
                <a:cs typeface="DM Sans"/>
                <a:sym typeface="DM Sans"/>
              </a:rPr>
              <a:t>La pandemia </a:t>
            </a:r>
            <a:r>
              <a:rPr lang="en-US" dirty="0" err="1">
                <a:solidFill>
                  <a:schemeClr val="dk1"/>
                </a:solidFill>
                <a:latin typeface="DM Sans"/>
                <a:ea typeface="DM Sans"/>
                <a:cs typeface="DM Sans"/>
                <a:sym typeface="DM Sans"/>
              </a:rPr>
              <a:t>parece</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haber</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afectado</a:t>
            </a:r>
            <a:r>
              <a:rPr lang="en-US" dirty="0">
                <a:solidFill>
                  <a:schemeClr val="dk1"/>
                </a:solidFill>
                <a:latin typeface="DM Sans"/>
                <a:ea typeface="DM Sans"/>
                <a:cs typeface="DM Sans"/>
                <a:sym typeface="DM Sans"/>
              </a:rPr>
              <a:t> la </a:t>
            </a:r>
            <a:r>
              <a:rPr lang="en-US" dirty="0" err="1">
                <a:solidFill>
                  <a:schemeClr val="dk1"/>
                </a:solidFill>
                <a:latin typeface="DM Sans"/>
                <a:ea typeface="DM Sans"/>
                <a:cs typeface="DM Sans"/>
                <a:sym typeface="DM Sans"/>
              </a:rPr>
              <a:t>producción</a:t>
            </a:r>
            <a:r>
              <a:rPr lang="en-US" dirty="0">
                <a:solidFill>
                  <a:schemeClr val="dk1"/>
                </a:solidFill>
                <a:latin typeface="DM Sans"/>
                <a:ea typeface="DM Sans"/>
                <a:cs typeface="DM Sans"/>
                <a:sym typeface="DM Sans"/>
              </a:rPr>
              <a:t> de </a:t>
            </a:r>
            <a:r>
              <a:rPr lang="en-US" dirty="0" err="1">
                <a:solidFill>
                  <a:schemeClr val="dk1"/>
                </a:solidFill>
                <a:latin typeface="DM Sans"/>
                <a:ea typeface="DM Sans"/>
                <a:cs typeface="DM Sans"/>
                <a:sym typeface="DM Sans"/>
              </a:rPr>
              <a:t>contenido</a:t>
            </a:r>
            <a:r>
              <a:rPr lang="en-US" dirty="0">
                <a:solidFill>
                  <a:schemeClr val="dk1"/>
                </a:solidFill>
                <a:latin typeface="DM Sans"/>
                <a:ea typeface="DM Sans"/>
                <a:cs typeface="DM Sans"/>
                <a:sym typeface="DM Sans"/>
              </a:rPr>
              <a:t>, al </a:t>
            </a:r>
            <a:r>
              <a:rPr lang="en-US" dirty="0" err="1">
                <a:solidFill>
                  <a:schemeClr val="dk1"/>
                </a:solidFill>
                <a:latin typeface="DM Sans"/>
                <a:ea typeface="DM Sans"/>
                <a:cs typeface="DM Sans"/>
                <a:sym typeface="DM Sans"/>
              </a:rPr>
              <a:t>menos</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en</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Youtube</a:t>
            </a:r>
            <a:r>
              <a:rPr lang="en-US" dirty="0">
                <a:solidFill>
                  <a:schemeClr val="dk1"/>
                </a:solidFill>
                <a:latin typeface="DM Sans"/>
                <a:ea typeface="DM Sans"/>
                <a:cs typeface="DM Sans"/>
                <a:sym typeface="DM Sans"/>
              </a:rPr>
              <a:t>.</a:t>
            </a:r>
            <a:endParaRPr dirty="0">
              <a:solidFill>
                <a:schemeClr val="dk1"/>
              </a:solidFill>
              <a:latin typeface="DM Sans"/>
              <a:ea typeface="DM Sans"/>
              <a:cs typeface="DM Sans"/>
              <a:sym typeface="DM Sans"/>
            </a:endParaRPr>
          </a:p>
          <a:p>
            <a:pPr marL="0" marR="0" lvl="0" indent="0" algn="l" rtl="0">
              <a:spcBef>
                <a:spcPts val="0"/>
              </a:spcBef>
              <a:spcAft>
                <a:spcPts val="0"/>
              </a:spcAft>
              <a:buNone/>
            </a:pPr>
            <a:r>
              <a:rPr lang="en-US" dirty="0" err="1">
                <a:solidFill>
                  <a:schemeClr val="dk1"/>
                </a:solidFill>
                <a:latin typeface="DM Sans"/>
                <a:ea typeface="DM Sans"/>
                <a:cs typeface="DM Sans"/>
                <a:sym typeface="DM Sans"/>
              </a:rPr>
              <a:t>Esto</a:t>
            </a:r>
            <a:r>
              <a:rPr lang="en-US" dirty="0">
                <a:solidFill>
                  <a:schemeClr val="dk1"/>
                </a:solidFill>
                <a:latin typeface="DM Sans"/>
                <a:ea typeface="DM Sans"/>
                <a:cs typeface="DM Sans"/>
                <a:sym typeface="DM Sans"/>
              </a:rPr>
              <a:t> se </a:t>
            </a:r>
            <a:r>
              <a:rPr lang="en-US" dirty="0" err="1">
                <a:solidFill>
                  <a:schemeClr val="dk1"/>
                </a:solidFill>
                <a:latin typeface="DM Sans"/>
                <a:ea typeface="DM Sans"/>
                <a:cs typeface="DM Sans"/>
                <a:sym typeface="DM Sans"/>
              </a:rPr>
              <a:t>va</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drásticamente</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en</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el</a:t>
            </a:r>
            <a:r>
              <a:rPr lang="en-US" dirty="0">
                <a:solidFill>
                  <a:schemeClr val="dk1"/>
                </a:solidFill>
                <a:latin typeface="DM Sans"/>
                <a:ea typeface="DM Sans"/>
                <a:cs typeface="DM Sans"/>
                <a:sym typeface="DM Sans"/>
              </a:rPr>
              <a:t> canal de </a:t>
            </a:r>
            <a:r>
              <a:rPr lang="en-US" b="1" dirty="0">
                <a:solidFill>
                  <a:schemeClr val="dk1"/>
                </a:solidFill>
                <a:latin typeface="DM Sans"/>
                <a:ea typeface="DM Sans"/>
                <a:cs typeface="DM Sans"/>
                <a:sym typeface="DM Sans"/>
              </a:rPr>
              <a:t>Corey Schafer</a:t>
            </a:r>
            <a:r>
              <a:rPr lang="en-US" dirty="0">
                <a:solidFill>
                  <a:schemeClr val="dk1"/>
                </a:solidFill>
                <a:latin typeface="DM Sans"/>
                <a:ea typeface="DM Sans"/>
                <a:cs typeface="DM Sans"/>
                <a:sym typeface="DM Sans"/>
              </a:rPr>
              <a:t> </a:t>
            </a:r>
            <a:r>
              <a:rPr lang="en-US" dirty="0" err="1">
                <a:solidFill>
                  <a:schemeClr val="dk1"/>
                </a:solidFill>
                <a:latin typeface="DM Sans"/>
                <a:ea typeface="DM Sans"/>
                <a:cs typeface="DM Sans"/>
                <a:sym typeface="DM Sans"/>
              </a:rPr>
              <a:t>quién</a:t>
            </a:r>
            <a:r>
              <a:rPr lang="en-US" dirty="0">
                <a:solidFill>
                  <a:schemeClr val="dk1"/>
                </a:solidFill>
                <a:latin typeface="DM Sans"/>
                <a:ea typeface="DM Sans"/>
                <a:cs typeface="DM Sans"/>
                <a:sym typeface="DM Sans"/>
              </a:rPr>
              <a:t> </a:t>
            </a:r>
            <a:r>
              <a:rPr lang="en-US" b="1" dirty="0">
                <a:solidFill>
                  <a:schemeClr val="dk1"/>
                </a:solidFill>
                <a:latin typeface="DM Sans"/>
                <a:ea typeface="DM Sans"/>
                <a:cs typeface="DM Sans"/>
                <a:sym typeface="DM Sans"/>
              </a:rPr>
              <a:t>no </a:t>
            </a:r>
            <a:r>
              <a:rPr lang="en-US" b="1" dirty="0" err="1">
                <a:solidFill>
                  <a:schemeClr val="dk1"/>
                </a:solidFill>
                <a:latin typeface="DM Sans"/>
                <a:ea typeface="DM Sans"/>
                <a:cs typeface="DM Sans"/>
                <a:sym typeface="DM Sans"/>
              </a:rPr>
              <a:t>sube</a:t>
            </a:r>
            <a:r>
              <a:rPr lang="en-US" b="1" dirty="0">
                <a:solidFill>
                  <a:schemeClr val="dk1"/>
                </a:solidFill>
                <a:latin typeface="DM Sans"/>
                <a:ea typeface="DM Sans"/>
                <a:cs typeface="DM Sans"/>
                <a:sym typeface="DM Sans"/>
              </a:rPr>
              <a:t> videos </a:t>
            </a:r>
            <a:r>
              <a:rPr lang="en-US" b="1" dirty="0" err="1">
                <a:solidFill>
                  <a:schemeClr val="dk1"/>
                </a:solidFill>
                <a:latin typeface="DM Sans"/>
                <a:ea typeface="DM Sans"/>
                <a:cs typeface="DM Sans"/>
                <a:sym typeface="DM Sans"/>
              </a:rPr>
              <a:t>desde</a:t>
            </a:r>
            <a:r>
              <a:rPr lang="en-US" b="1" dirty="0">
                <a:solidFill>
                  <a:schemeClr val="dk1"/>
                </a:solidFill>
                <a:latin typeface="DM Sans"/>
                <a:ea typeface="DM Sans"/>
                <a:cs typeface="DM Sans"/>
                <a:sym typeface="DM Sans"/>
              </a:rPr>
              <a:t> fines del 2020</a:t>
            </a:r>
            <a:r>
              <a:rPr lang="en-US" dirty="0">
                <a:solidFill>
                  <a:schemeClr val="dk1"/>
                </a:solidFill>
                <a:latin typeface="DM Sans"/>
                <a:ea typeface="DM Sans"/>
                <a:cs typeface="DM Sans"/>
                <a:sym typeface="DM Sans"/>
              </a:rPr>
              <a:t>.</a:t>
            </a:r>
            <a:endParaRPr dirty="0">
              <a:solidFill>
                <a:schemeClr val="dk1"/>
              </a:solidFill>
              <a:latin typeface="DM Sans"/>
              <a:ea typeface="DM Sans"/>
              <a:cs typeface="DM Sans"/>
              <a:sym typeface="DM Sans"/>
            </a:endParaRPr>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222" name="Google Shape;222;p32"/>
          <p:cNvPicPr preferRelativeResize="0"/>
          <p:nvPr/>
        </p:nvPicPr>
        <p:blipFill>
          <a:blip r:embed="rId3">
            <a:alphaModFix/>
          </a:blip>
          <a:stretch>
            <a:fillRect/>
          </a:stretch>
        </p:blipFill>
        <p:spPr>
          <a:xfrm>
            <a:off x="304800" y="2445612"/>
            <a:ext cx="3249850" cy="3546079"/>
          </a:xfrm>
          <a:prstGeom prst="rect">
            <a:avLst/>
          </a:prstGeom>
          <a:noFill/>
          <a:ln>
            <a:noFill/>
          </a:ln>
        </p:spPr>
      </p:pic>
      <p:sp>
        <p:nvSpPr>
          <p:cNvPr id="223" name="Google Shape;223;p32"/>
          <p:cNvSpPr txBox="1"/>
          <p:nvPr/>
        </p:nvSpPr>
        <p:spPr>
          <a:xfrm>
            <a:off x="853333" y="3987801"/>
            <a:ext cx="2152800" cy="4617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00" b="1">
                <a:solidFill>
                  <a:schemeClr val="dk1"/>
                </a:solidFill>
              </a:rPr>
              <a:t>VIDEOS</a:t>
            </a:r>
            <a:endParaRPr/>
          </a:p>
        </p:txBody>
      </p:sp>
      <p:pic>
        <p:nvPicPr>
          <p:cNvPr id="224" name="Google Shape;224;p32"/>
          <p:cNvPicPr preferRelativeResize="0"/>
          <p:nvPr/>
        </p:nvPicPr>
        <p:blipFill>
          <a:blip r:embed="rId4">
            <a:alphaModFix/>
          </a:blip>
          <a:stretch>
            <a:fillRect/>
          </a:stretch>
        </p:blipFill>
        <p:spPr>
          <a:xfrm>
            <a:off x="4314725" y="2580675"/>
            <a:ext cx="7393259" cy="3546101"/>
          </a:xfrm>
          <a:prstGeom prst="rect">
            <a:avLst/>
          </a:prstGeom>
          <a:noFill/>
          <a:ln>
            <a:noFill/>
          </a:ln>
        </p:spPr>
      </p:pic>
      <p:sp>
        <p:nvSpPr>
          <p:cNvPr id="225" name="Google Shape;225;p32"/>
          <p:cNvSpPr txBox="1"/>
          <p:nvPr/>
        </p:nvSpPr>
        <p:spPr>
          <a:xfrm>
            <a:off x="6276900" y="2282471"/>
            <a:ext cx="3468900" cy="461700"/>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a:solidFill>
                  <a:schemeClr val="dk1"/>
                </a:solidFill>
              </a:rPr>
              <a:t>Cantidad de videos por trimestre</a:t>
            </a:r>
            <a:endParaRPr sz="1500" b="1">
              <a:solidFill>
                <a:schemeClr val="dk1"/>
              </a:solidFill>
            </a:endParaRPr>
          </a:p>
          <a:p>
            <a:pPr marL="0" marR="0" lvl="0" indent="0" algn="ctr" rtl="0">
              <a:spcBef>
                <a:spcPts val="0"/>
              </a:spcBef>
              <a:spcAft>
                <a:spcPts val="0"/>
              </a:spcAft>
              <a:buNone/>
            </a:pPr>
            <a:endParaRPr sz="1500" b="1">
              <a:solidFill>
                <a:schemeClr val="dk1"/>
              </a:solidFill>
            </a:endParaRPr>
          </a:p>
        </p:txBody>
      </p:sp>
      <p:sp>
        <p:nvSpPr>
          <p:cNvPr id="226" name="Google Shape;226;p32"/>
          <p:cNvSpPr/>
          <p:nvPr/>
        </p:nvSpPr>
        <p:spPr>
          <a:xfrm>
            <a:off x="9801625" y="4937350"/>
            <a:ext cx="1764000" cy="991500"/>
          </a:xfrm>
          <a:prstGeom prst="rect">
            <a:avLst/>
          </a:prstGeom>
          <a:solidFill>
            <a:srgbClr val="FF0000">
              <a:alpha val="3527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2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33" name="Google Shape;233;p33"/>
          <p:cNvSpPr txBox="1"/>
          <p:nvPr/>
        </p:nvSpPr>
        <p:spPr>
          <a:xfrm>
            <a:off x="480873" y="506701"/>
            <a:ext cx="2718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CALIDAD DE</a:t>
            </a:r>
            <a:endParaRPr sz="2800" b="1"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CONTENIDO</a:t>
            </a:r>
            <a:endParaRPr/>
          </a:p>
        </p:txBody>
      </p:sp>
      <p:sp>
        <p:nvSpPr>
          <p:cNvPr id="234" name="Google Shape;234;p33"/>
          <p:cNvSpPr/>
          <p:nvPr/>
        </p:nvSpPr>
        <p:spPr>
          <a:xfrm>
            <a:off x="3326050" y="288325"/>
            <a:ext cx="8518200" cy="166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¿Quién genera mejor contenido?</a:t>
            </a:r>
            <a:endParaRPr>
              <a:latin typeface="DM Sans"/>
              <a:ea typeface="DM Sans"/>
              <a:cs typeface="DM Sans"/>
              <a:sym typeface="DM Sans"/>
            </a:endParaRPr>
          </a:p>
          <a:p>
            <a:pPr marL="0" marR="0" lvl="0" indent="0" algn="l" rtl="0">
              <a:spcBef>
                <a:spcPts val="0"/>
              </a:spcBef>
              <a:spcAft>
                <a:spcPts val="0"/>
              </a:spcAft>
              <a:buNone/>
            </a:pPr>
            <a:r>
              <a:rPr lang="en-US" sz="1300">
                <a:solidFill>
                  <a:schemeClr val="dk1"/>
                </a:solidFill>
                <a:latin typeface="DM Sans"/>
                <a:ea typeface="DM Sans"/>
                <a:cs typeface="DM Sans"/>
                <a:sym typeface="DM Sans"/>
              </a:rPr>
              <a:t>El gráfico de la izquierda muestra las distribuciones del porcentaje de usuarios que vieron un video y le dieron like. Vemos que la distribución de </a:t>
            </a:r>
            <a:r>
              <a:rPr lang="en-US" sz="1300" b="1">
                <a:solidFill>
                  <a:schemeClr val="dk1"/>
                </a:solidFill>
                <a:latin typeface="DM Sans"/>
                <a:ea typeface="DM Sans"/>
                <a:cs typeface="DM Sans"/>
                <a:sym typeface="DM Sans"/>
              </a:rPr>
              <a:t>Corey Schafer </a:t>
            </a:r>
            <a:r>
              <a:rPr lang="en-US" sz="1300">
                <a:solidFill>
                  <a:schemeClr val="dk1"/>
                </a:solidFill>
                <a:latin typeface="DM Sans"/>
                <a:ea typeface="DM Sans"/>
                <a:cs typeface="DM Sans"/>
                <a:sym typeface="DM Sans"/>
              </a:rPr>
              <a:t>está levemente a la derecha por lo cual, en promedio, sus </a:t>
            </a:r>
            <a:r>
              <a:rPr lang="en-US" sz="1300" b="1">
                <a:solidFill>
                  <a:schemeClr val="dk1"/>
                </a:solidFill>
                <a:latin typeface="DM Sans"/>
                <a:ea typeface="DM Sans"/>
                <a:cs typeface="DM Sans"/>
                <a:sym typeface="DM Sans"/>
              </a:rPr>
              <a:t>videos obtienen un ratio mayor de “likes”</a:t>
            </a:r>
            <a:r>
              <a:rPr lang="en-US" sz="1300">
                <a:solidFill>
                  <a:schemeClr val="dk1"/>
                </a:solidFill>
                <a:latin typeface="DM Sans"/>
                <a:ea typeface="DM Sans"/>
                <a:cs typeface="DM Sans"/>
                <a:sym typeface="DM Sans"/>
              </a:rPr>
              <a:t> que Moss.</a:t>
            </a:r>
            <a:endParaRPr sz="1300">
              <a:solidFill>
                <a:schemeClr val="dk1"/>
              </a:solidFill>
              <a:latin typeface="DM Sans"/>
              <a:ea typeface="DM Sans"/>
              <a:cs typeface="DM Sans"/>
              <a:sym typeface="DM Sans"/>
            </a:endParaRPr>
          </a:p>
          <a:p>
            <a:pPr marL="0" marR="0" lvl="0" indent="0" algn="l" rtl="0">
              <a:spcBef>
                <a:spcPts val="0"/>
              </a:spcBef>
              <a:spcAft>
                <a:spcPts val="0"/>
              </a:spcAft>
              <a:buNone/>
            </a:pPr>
            <a:endParaRPr sz="1300">
              <a:solidFill>
                <a:schemeClr val="dk1"/>
              </a:solidFill>
              <a:latin typeface="DM Sans"/>
              <a:ea typeface="DM Sans"/>
              <a:cs typeface="DM Sans"/>
              <a:sym typeface="DM Sans"/>
            </a:endParaRPr>
          </a:p>
          <a:p>
            <a:pPr marL="0" marR="0" lvl="0" indent="0" algn="l" rtl="0">
              <a:spcBef>
                <a:spcPts val="0"/>
              </a:spcBef>
              <a:spcAft>
                <a:spcPts val="0"/>
              </a:spcAft>
              <a:buNone/>
            </a:pPr>
            <a:r>
              <a:rPr lang="en-US" sz="1300">
                <a:solidFill>
                  <a:schemeClr val="dk1"/>
                </a:solidFill>
                <a:latin typeface="DM Sans"/>
                <a:ea typeface="DM Sans"/>
                <a:cs typeface="DM Sans"/>
                <a:sym typeface="DM Sans"/>
              </a:rPr>
              <a:t>Sin embargo el gráfico de la derecha nos muestra que </a:t>
            </a:r>
            <a:r>
              <a:rPr lang="en-US" sz="1300" b="1">
                <a:solidFill>
                  <a:schemeClr val="dk1"/>
                </a:solidFill>
                <a:latin typeface="DM Sans"/>
                <a:ea typeface="DM Sans"/>
                <a:cs typeface="DM Sans"/>
                <a:sym typeface="DM Sans"/>
              </a:rPr>
              <a:t>Mosh</a:t>
            </a:r>
            <a:r>
              <a:rPr lang="en-US" sz="1300">
                <a:solidFill>
                  <a:schemeClr val="dk1"/>
                </a:solidFill>
                <a:latin typeface="DM Sans"/>
                <a:ea typeface="DM Sans"/>
                <a:cs typeface="DM Sans"/>
                <a:sym typeface="DM Sans"/>
              </a:rPr>
              <a:t> fue obteniendo porcentajes mayores de “likes” con el pasar del tiempo por lo que </a:t>
            </a:r>
            <a:r>
              <a:rPr lang="en-US" sz="1300" b="1">
                <a:solidFill>
                  <a:schemeClr val="dk1"/>
                </a:solidFill>
                <a:latin typeface="DM Sans"/>
                <a:ea typeface="DM Sans"/>
                <a:cs typeface="DM Sans"/>
                <a:sym typeface="DM Sans"/>
              </a:rPr>
              <a:t>su contenido más reciente</a:t>
            </a:r>
            <a:r>
              <a:rPr lang="en-US" sz="1300">
                <a:solidFill>
                  <a:schemeClr val="dk1"/>
                </a:solidFill>
                <a:latin typeface="DM Sans"/>
                <a:ea typeface="DM Sans"/>
                <a:cs typeface="DM Sans"/>
                <a:sym typeface="DM Sans"/>
              </a:rPr>
              <a:t> parece ser de </a:t>
            </a:r>
            <a:r>
              <a:rPr lang="en-US" sz="1300" b="1">
                <a:solidFill>
                  <a:schemeClr val="dk1"/>
                </a:solidFill>
                <a:latin typeface="DM Sans"/>
                <a:ea typeface="DM Sans"/>
                <a:cs typeface="DM Sans"/>
                <a:sym typeface="DM Sans"/>
              </a:rPr>
              <a:t>mejor calidad</a:t>
            </a:r>
            <a:r>
              <a:rPr lang="en-US" sz="1300">
                <a:solidFill>
                  <a:schemeClr val="dk1"/>
                </a:solidFill>
                <a:latin typeface="DM Sans"/>
                <a:ea typeface="DM Sans"/>
                <a:cs typeface="DM Sans"/>
                <a:sym typeface="DM Sans"/>
              </a:rPr>
              <a:t> que el de Corey S. </a:t>
            </a:r>
            <a:endParaRPr sz="1300">
              <a:solidFill>
                <a:schemeClr val="dk1"/>
              </a:solidFill>
              <a:latin typeface="DM Sans"/>
              <a:ea typeface="DM Sans"/>
              <a:cs typeface="DM Sans"/>
              <a:sym typeface="DM Sans"/>
            </a:endParaRPr>
          </a:p>
        </p:txBody>
      </p:sp>
      <p:sp>
        <p:nvSpPr>
          <p:cNvPr id="235" name="Google Shape;235;p33"/>
          <p:cNvSpPr txBox="1"/>
          <p:nvPr/>
        </p:nvSpPr>
        <p:spPr>
          <a:xfrm>
            <a:off x="6569257" y="2418312"/>
            <a:ext cx="3468900" cy="2310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a:solidFill>
                  <a:schemeClr val="dk1"/>
                </a:solidFill>
              </a:rPr>
              <a:t>Promedio de “likes” (%) por trimestre</a:t>
            </a:r>
            <a:endParaRPr/>
          </a:p>
        </p:txBody>
      </p:sp>
      <p:pic>
        <p:nvPicPr>
          <p:cNvPr id="236" name="Google Shape;236;p33"/>
          <p:cNvPicPr preferRelativeResize="0"/>
          <p:nvPr/>
        </p:nvPicPr>
        <p:blipFill>
          <a:blip r:embed="rId3">
            <a:alphaModFix/>
          </a:blip>
          <a:stretch>
            <a:fillRect/>
          </a:stretch>
        </p:blipFill>
        <p:spPr>
          <a:xfrm>
            <a:off x="173250" y="2739075"/>
            <a:ext cx="4242176" cy="3568275"/>
          </a:xfrm>
          <a:prstGeom prst="rect">
            <a:avLst/>
          </a:prstGeom>
          <a:noFill/>
          <a:ln>
            <a:noFill/>
          </a:ln>
        </p:spPr>
      </p:pic>
      <p:sp>
        <p:nvSpPr>
          <p:cNvPr id="237" name="Google Shape;237;p33"/>
          <p:cNvSpPr txBox="1"/>
          <p:nvPr/>
        </p:nvSpPr>
        <p:spPr>
          <a:xfrm>
            <a:off x="480881" y="2418312"/>
            <a:ext cx="3468900" cy="2310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a:solidFill>
                  <a:schemeClr val="dk1"/>
                </a:solidFill>
              </a:rPr>
              <a:t>Distribución de “likes” (%)</a:t>
            </a:r>
            <a:endParaRPr/>
          </a:p>
        </p:txBody>
      </p:sp>
      <p:pic>
        <p:nvPicPr>
          <p:cNvPr id="238" name="Google Shape;238;p33"/>
          <p:cNvPicPr preferRelativeResize="0"/>
          <p:nvPr/>
        </p:nvPicPr>
        <p:blipFill>
          <a:blip r:embed="rId4">
            <a:alphaModFix/>
          </a:blip>
          <a:stretch>
            <a:fillRect/>
          </a:stretch>
        </p:blipFill>
        <p:spPr>
          <a:xfrm>
            <a:off x="4567826" y="2731512"/>
            <a:ext cx="7471775" cy="3583402"/>
          </a:xfrm>
          <a:prstGeom prst="rect">
            <a:avLst/>
          </a:prstGeom>
          <a:noFill/>
          <a:ln>
            <a:noFill/>
          </a:ln>
        </p:spPr>
      </p:pic>
      <p:cxnSp>
        <p:nvCxnSpPr>
          <p:cNvPr id="239" name="Google Shape;239;p33"/>
          <p:cNvCxnSpPr/>
          <p:nvPr/>
        </p:nvCxnSpPr>
        <p:spPr>
          <a:xfrm>
            <a:off x="6513525" y="4014593"/>
            <a:ext cx="4248300" cy="0"/>
          </a:xfrm>
          <a:prstGeom prst="straightConnector1">
            <a:avLst/>
          </a:prstGeom>
          <a:noFill/>
          <a:ln w="19050" cap="flat" cmpd="sng">
            <a:solidFill>
              <a:srgbClr val="3D85C6"/>
            </a:solidFill>
            <a:prstDash val="dash"/>
            <a:round/>
            <a:headEnd type="none" w="med" len="med"/>
            <a:tailEnd type="none" w="med" len="med"/>
          </a:ln>
        </p:spPr>
      </p:cxnSp>
      <p:cxnSp>
        <p:nvCxnSpPr>
          <p:cNvPr id="240" name="Google Shape;240;p33"/>
          <p:cNvCxnSpPr/>
          <p:nvPr/>
        </p:nvCxnSpPr>
        <p:spPr>
          <a:xfrm rot="10800000" flipH="1">
            <a:off x="6941500" y="3324625"/>
            <a:ext cx="4290300" cy="2233800"/>
          </a:xfrm>
          <a:prstGeom prst="straightConnector1">
            <a:avLst/>
          </a:prstGeom>
          <a:noFill/>
          <a:ln w="19050" cap="flat" cmpd="sng">
            <a:solidFill>
              <a:srgbClr val="E69138"/>
            </a:solidFill>
            <a:prstDash val="dash"/>
            <a:round/>
            <a:headEnd type="none" w="med" len="med"/>
            <a:tailEnd type="none" w="med" len="med"/>
          </a:ln>
        </p:spPr>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1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233</TotalTime>
  <Words>1319</Words>
  <Application>Microsoft Office PowerPoint</Application>
  <PresentationFormat>Panorámica</PresentationFormat>
  <Paragraphs>149</Paragraphs>
  <Slides>13</Slides>
  <Notes>13</Notes>
  <HiddenSlides>0</HiddenSlides>
  <MMClips>0</MMClips>
  <ScaleCrop>false</ScaleCrop>
  <HeadingPairs>
    <vt:vector size="4" baseType="variant">
      <vt:variant>
        <vt:lpstr>Tema</vt:lpstr>
      </vt:variant>
      <vt:variant>
        <vt:i4>2</vt:i4>
      </vt:variant>
      <vt:variant>
        <vt:lpstr>Títulos de diapositiva</vt:lpstr>
      </vt:variant>
      <vt:variant>
        <vt:i4>13</vt:i4>
      </vt:variant>
    </vt:vector>
  </HeadingPairs>
  <TitlesOfParts>
    <vt:vector size="15" baseType="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Santiago Saine</cp:lastModifiedBy>
  <cp:revision>2</cp:revision>
  <dcterms:modified xsi:type="dcterms:W3CDTF">2024-02-17T23:53:07Z</dcterms:modified>
</cp:coreProperties>
</file>