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1.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Ex2.xml" ContentType="application/vnd.ms-office.chartex+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8.xml" ContentType="application/vnd.openxmlformats-officedocument.presentationml.notesSlide+xml"/>
  <Override PartName="/ppt/charts/chartEx3.xml" ContentType="application/vnd.ms-office.chartex+xml"/>
  <Override PartName="/ppt/charts/style4.xml" ContentType="application/vnd.ms-office.chartstyle+xml"/>
  <Override PartName="/ppt/charts/colors4.xml" ContentType="application/vnd.ms-office.chartcolorstyle+xml"/>
  <Override PartName="/ppt/notesSlides/notesSlide9.xml" ContentType="application/vnd.openxmlformats-officedocument.presentationml.notesSlide+xml"/>
  <Override PartName="/ppt/charts/chart2.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0.xml" ContentType="application/vnd.openxmlformats-officedocument.presentationml.notesSlid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2.xml" ContentType="application/vnd.openxmlformats-officedocument.presentationml.notesSlid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58" r:id="rId5"/>
    <p:sldId id="259" r:id="rId6"/>
    <p:sldId id="269" r:id="rId7"/>
    <p:sldId id="261" r:id="rId8"/>
    <p:sldId id="262" r:id="rId9"/>
    <p:sldId id="270" r:id="rId10"/>
    <p:sldId id="263" r:id="rId11"/>
    <p:sldId id="264" r:id="rId12"/>
    <p:sldId id="265" r:id="rId13"/>
    <p:sldId id="271" r:id="rId14"/>
    <p:sldId id="272" r:id="rId15"/>
    <p:sldId id="267" r:id="rId16"/>
    <p:sldId id="268" r:id="rId17"/>
  </p:sldIdLst>
  <p:sldSz cx="12192000" cy="6858000"/>
  <p:notesSz cx="6858000" cy="9144000"/>
  <p:embeddedFontLst>
    <p:embeddedFont>
      <p:font typeface="Anton" pitchFamily="2" charset="0"/>
      <p:regular r:id="rId19"/>
    </p:embeddedFont>
    <p:embeddedFont>
      <p:font typeface="DM Sans" pitchFamily="2" charset="0"/>
      <p:regular r:id="rId20"/>
      <p:bold r:id="rId21"/>
      <p:italic r:id="rId22"/>
      <p:boldItalic r:id="rId23"/>
    </p:embeddedFont>
    <p:embeddedFont>
      <p:font typeface="Helvetica Neue" panose="020B0604020202020204" charset="0"/>
      <p:regular r:id="rId24"/>
      <p:bold r:id="rId25"/>
      <p:italic r:id="rId26"/>
      <p:boldItalic r:id="rId27"/>
    </p:embeddedFont>
    <p:embeddedFont>
      <p:font typeface="Helvetica Neue Light" panose="020B060402020202020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65E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76D061-DF13-4C50-AAF7-3AE0C193E622}" v="11" dt="2024-03-10T22:06:34.3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tiago Saine" userId="7460b678-dfbf-47d3-8c76-806f6a631977" providerId="ADAL" clId="{7476D061-DF13-4C50-AAF7-3AE0C193E622}"/>
    <pc:docChg chg="undo redo custSel modSld">
      <pc:chgData name="Santiago Saine" userId="7460b678-dfbf-47d3-8c76-806f6a631977" providerId="ADAL" clId="{7476D061-DF13-4C50-AAF7-3AE0C193E622}" dt="2024-03-10T22:06:57.548" v="1741" actId="20577"/>
      <pc:docMkLst>
        <pc:docMk/>
      </pc:docMkLst>
      <pc:sldChg chg="addSp delSp modSp mod">
        <pc:chgData name="Santiago Saine" userId="7460b678-dfbf-47d3-8c76-806f6a631977" providerId="ADAL" clId="{7476D061-DF13-4C50-AAF7-3AE0C193E622}" dt="2024-03-10T22:06:57.548" v="1741" actId="20577"/>
        <pc:sldMkLst>
          <pc:docMk/>
          <pc:sldMk cId="0" sldId="256"/>
        </pc:sldMkLst>
        <pc:spChg chg="add del">
          <ac:chgData name="Santiago Saine" userId="7460b678-dfbf-47d3-8c76-806f6a631977" providerId="ADAL" clId="{7476D061-DF13-4C50-AAF7-3AE0C193E622}" dt="2024-03-10T22:06:13.905" v="1710" actId="21"/>
          <ac:spMkLst>
            <pc:docMk/>
            <pc:sldMk cId="0" sldId="256"/>
            <ac:spMk id="3" creationId="{3176BCE4-0360-F3A5-CBAC-325AE718827F}"/>
          </ac:spMkLst>
        </pc:spChg>
        <pc:spChg chg="add mod">
          <ac:chgData name="Santiago Saine" userId="7460b678-dfbf-47d3-8c76-806f6a631977" providerId="ADAL" clId="{7476D061-DF13-4C50-AAF7-3AE0C193E622}" dt="2024-03-10T22:06:18.046" v="1715"/>
          <ac:spMkLst>
            <pc:docMk/>
            <pc:sldMk cId="0" sldId="256"/>
            <ac:spMk id="4" creationId="{00000000-0000-0000-0000-000000000000}"/>
          </ac:spMkLst>
        </pc:spChg>
        <pc:spChg chg="add mod">
          <ac:chgData name="Santiago Saine" userId="7460b678-dfbf-47d3-8c76-806f6a631977" providerId="ADAL" clId="{7476D061-DF13-4C50-AAF7-3AE0C193E622}" dt="2024-03-10T22:06:18.046" v="1715"/>
          <ac:spMkLst>
            <pc:docMk/>
            <pc:sldMk cId="0" sldId="256"/>
            <ac:spMk id="5" creationId="{3176BCE4-0360-F3A5-CBAC-325AE718827F}"/>
          </ac:spMkLst>
        </pc:spChg>
        <pc:spChg chg="add mod">
          <ac:chgData name="Santiago Saine" userId="7460b678-dfbf-47d3-8c76-806f6a631977" providerId="ADAL" clId="{7476D061-DF13-4C50-AAF7-3AE0C193E622}" dt="2024-03-10T22:06:28.233" v="1719"/>
          <ac:spMkLst>
            <pc:docMk/>
            <pc:sldMk cId="0" sldId="256"/>
            <ac:spMk id="6" creationId="{7DC5D479-3303-C26C-3C4A-3480CC2B70C7}"/>
          </ac:spMkLst>
        </pc:spChg>
        <pc:spChg chg="add del mod">
          <ac:chgData name="Santiago Saine" userId="7460b678-dfbf-47d3-8c76-806f6a631977" providerId="ADAL" clId="{7476D061-DF13-4C50-AAF7-3AE0C193E622}" dt="2024-03-10T22:06:57.548" v="1741" actId="20577"/>
          <ac:spMkLst>
            <pc:docMk/>
            <pc:sldMk cId="0" sldId="256"/>
            <ac:spMk id="129" creationId="{00000000-0000-0000-0000-000000000000}"/>
          </ac:spMkLst>
        </pc:spChg>
      </pc:sldChg>
      <pc:sldChg chg="modSp mod">
        <pc:chgData name="Santiago Saine" userId="7460b678-dfbf-47d3-8c76-806f6a631977" providerId="ADAL" clId="{7476D061-DF13-4C50-AAF7-3AE0C193E622}" dt="2024-03-10T21:54:48.932" v="1706"/>
        <pc:sldMkLst>
          <pc:docMk/>
          <pc:sldMk cId="0" sldId="259"/>
        </pc:sldMkLst>
        <pc:spChg chg="mod">
          <ac:chgData name="Santiago Saine" userId="7460b678-dfbf-47d3-8c76-806f6a631977" providerId="ADAL" clId="{7476D061-DF13-4C50-AAF7-3AE0C193E622}" dt="2024-03-10T21:54:48.932" v="1706"/>
          <ac:spMkLst>
            <pc:docMk/>
            <pc:sldMk cId="0" sldId="259"/>
            <ac:spMk id="169" creationId="{00000000-0000-0000-0000-000000000000}"/>
          </ac:spMkLst>
        </pc:spChg>
      </pc:sldChg>
      <pc:sldChg chg="modSp mod">
        <pc:chgData name="Santiago Saine" userId="7460b678-dfbf-47d3-8c76-806f6a631977" providerId="ADAL" clId="{7476D061-DF13-4C50-AAF7-3AE0C193E622}" dt="2024-03-10T21:47:02.399" v="1631" actId="1036"/>
        <pc:sldMkLst>
          <pc:docMk/>
          <pc:sldMk cId="0" sldId="268"/>
        </pc:sldMkLst>
        <pc:spChg chg="mod">
          <ac:chgData name="Santiago Saine" userId="7460b678-dfbf-47d3-8c76-806f6a631977" providerId="ADAL" clId="{7476D061-DF13-4C50-AAF7-3AE0C193E622}" dt="2024-03-10T21:26:52.466" v="307" actId="1038"/>
          <ac:spMkLst>
            <pc:docMk/>
            <pc:sldMk cId="0" sldId="268"/>
            <ac:spMk id="283" creationId="{00000000-0000-0000-0000-000000000000}"/>
          </ac:spMkLst>
        </pc:spChg>
        <pc:spChg chg="mod">
          <ac:chgData name="Santiago Saine" userId="7460b678-dfbf-47d3-8c76-806f6a631977" providerId="ADAL" clId="{7476D061-DF13-4C50-AAF7-3AE0C193E622}" dt="2024-03-10T21:46:56.171" v="1628" actId="1035"/>
          <ac:spMkLst>
            <pc:docMk/>
            <pc:sldMk cId="0" sldId="268"/>
            <ac:spMk id="284" creationId="{00000000-0000-0000-0000-000000000000}"/>
          </ac:spMkLst>
        </pc:spChg>
        <pc:spChg chg="mod">
          <ac:chgData name="Santiago Saine" userId="7460b678-dfbf-47d3-8c76-806f6a631977" providerId="ADAL" clId="{7476D061-DF13-4C50-AAF7-3AE0C193E622}" dt="2024-03-10T21:47:02.399" v="1631" actId="1036"/>
          <ac:spMkLst>
            <pc:docMk/>
            <pc:sldMk cId="0" sldId="268"/>
            <ac:spMk id="286" creationId="{00000000-0000-0000-0000-000000000000}"/>
          </ac:spMkLst>
        </pc:spChg>
      </pc:sldChg>
      <pc:sldChg chg="addSp delSp modSp mod">
        <pc:chgData name="Santiago Saine" userId="7460b678-dfbf-47d3-8c76-806f6a631977" providerId="ADAL" clId="{7476D061-DF13-4C50-AAF7-3AE0C193E622}" dt="2024-03-10T21:24:01.851" v="60" actId="478"/>
        <pc:sldMkLst>
          <pc:docMk/>
          <pc:sldMk cId="0" sldId="269"/>
        </pc:sldMkLst>
        <pc:spChg chg="mod">
          <ac:chgData name="Santiago Saine" userId="7460b678-dfbf-47d3-8c76-806f6a631977" providerId="ADAL" clId="{7476D061-DF13-4C50-AAF7-3AE0C193E622}" dt="2024-03-10T21:21:21.656" v="52" actId="1076"/>
          <ac:spMkLst>
            <pc:docMk/>
            <pc:sldMk cId="0" sldId="269"/>
            <ac:spMk id="175" creationId="{00000000-0000-0000-0000-000000000000}"/>
          </ac:spMkLst>
        </pc:spChg>
        <pc:spChg chg="del">
          <ac:chgData name="Santiago Saine" userId="7460b678-dfbf-47d3-8c76-806f6a631977" providerId="ADAL" clId="{7476D061-DF13-4C50-AAF7-3AE0C193E622}" dt="2024-03-10T21:24:01.851" v="60" actId="478"/>
          <ac:spMkLst>
            <pc:docMk/>
            <pc:sldMk cId="0" sldId="269"/>
            <ac:spMk id="189" creationId="{00000000-0000-0000-0000-000000000000}"/>
          </ac:spMkLst>
        </pc:spChg>
        <pc:graphicFrameChg chg="add mod">
          <ac:chgData name="Santiago Saine" userId="7460b678-dfbf-47d3-8c76-806f6a631977" providerId="ADAL" clId="{7476D061-DF13-4C50-AAF7-3AE0C193E622}" dt="2024-03-10T21:23:54.488" v="59" actId="207"/>
          <ac:graphicFrameMkLst>
            <pc:docMk/>
            <pc:sldMk cId="0" sldId="269"/>
            <ac:graphicFrameMk id="2" creationId="{C0CF6480-D112-FF0A-F347-98A0887170D9}"/>
          </ac:graphicFrameMkLst>
        </pc:graphicFrameChg>
        <pc:picChg chg="del">
          <ac:chgData name="Santiago Saine" userId="7460b678-dfbf-47d3-8c76-806f6a631977" providerId="ADAL" clId="{7476D061-DF13-4C50-AAF7-3AE0C193E622}" dt="2024-03-10T21:21:23.076" v="53" actId="478"/>
          <ac:picMkLst>
            <pc:docMk/>
            <pc:sldMk cId="0" sldId="269"/>
            <ac:picMk id="188" creationId="{00000000-0000-0000-0000-000000000000}"/>
          </ac:picMkLst>
        </pc:picChg>
      </pc:sldChg>
      <pc:sldChg chg="addSp delSp modSp mod">
        <pc:chgData name="Santiago Saine" userId="7460b678-dfbf-47d3-8c76-806f6a631977" providerId="ADAL" clId="{7476D061-DF13-4C50-AAF7-3AE0C193E622}" dt="2024-03-10T21:52:25.471" v="1700" actId="20577"/>
        <pc:sldMkLst>
          <pc:docMk/>
          <pc:sldMk cId="3153071483" sldId="272"/>
        </pc:sldMkLst>
        <pc:spChg chg="mod">
          <ac:chgData name="Santiago Saine" userId="7460b678-dfbf-47d3-8c76-806f6a631977" providerId="ADAL" clId="{7476D061-DF13-4C50-AAF7-3AE0C193E622}" dt="2024-03-10T21:52:25.471" v="1700" actId="20577"/>
          <ac:spMkLst>
            <pc:docMk/>
            <pc:sldMk cId="3153071483" sldId="272"/>
            <ac:spMk id="246" creationId="{48FA8952-8A1D-0F5E-0148-C0E6F2774DF1}"/>
          </ac:spMkLst>
        </pc:spChg>
        <pc:spChg chg="mod">
          <ac:chgData name="Santiago Saine" userId="7460b678-dfbf-47d3-8c76-806f6a631977" providerId="ADAL" clId="{7476D061-DF13-4C50-AAF7-3AE0C193E622}" dt="2024-03-10T21:25:37.806" v="287" actId="1035"/>
          <ac:spMkLst>
            <pc:docMk/>
            <pc:sldMk cId="3153071483" sldId="272"/>
            <ac:spMk id="248" creationId="{916AC236-0C7E-1F7C-F4AD-9780C6C5F927}"/>
          </ac:spMkLst>
        </pc:spChg>
        <pc:graphicFrameChg chg="del">
          <ac:chgData name="Santiago Saine" userId="7460b678-dfbf-47d3-8c76-806f6a631977" providerId="ADAL" clId="{7476D061-DF13-4C50-AAF7-3AE0C193E622}" dt="2024-03-10T21:25:01.454" v="249" actId="478"/>
          <ac:graphicFrameMkLst>
            <pc:docMk/>
            <pc:sldMk cId="3153071483" sldId="272"/>
            <ac:graphicFrameMk id="3" creationId="{C0CF6480-D112-FF0A-F347-98A0887170D9}"/>
          </ac:graphicFrameMkLst>
        </pc:graphicFrameChg>
        <pc:picChg chg="add mod">
          <ac:chgData name="Santiago Saine" userId="7460b678-dfbf-47d3-8c76-806f6a631977" providerId="ADAL" clId="{7476D061-DF13-4C50-AAF7-3AE0C193E622}" dt="2024-03-10T21:25:24.872" v="253" actId="1076"/>
          <ac:picMkLst>
            <pc:docMk/>
            <pc:sldMk cId="3153071483" sldId="272"/>
            <ac:picMk id="4" creationId="{442733EF-10CA-A7AF-5F16-1262F82B2D9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2.xml"/><Relationship Id="rId1" Type="http://schemas.microsoft.com/office/2011/relationships/chartStyle" Target="style2.xml"/></Relationships>
</file>

<file path=ppt/charts/_rels/chart2.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5.xml"/><Relationship Id="rId1" Type="http://schemas.microsoft.com/office/2011/relationships/chartStyle" Target="style5.xml"/></Relationships>
</file>

<file path=ppt/charts/_rels/chart3.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https://economicasuba-my.sharepoint.com/personal/73ss38989923_campus_economicas_uba_ar/Documents/Estudios/Coderhouse/Alumno/Data%20Science/Proyecto/Pre%20Entrega%2010%20-%20Integradora/footballData2%20-%20An&#225;lisis%20Data%20PPT.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https://economicasuba-my.sharepoint.com/personal/73ss38989923_campus_economicas_uba_ar/Documents/Estudios/Coderhouse/Alumno/Data%20Science/Proyecto/Pre%20Entrega%2010%20-%20Integradora/footballData2%20-%20An&#225;lisis%20Data%20PPT.xlsx" TargetMode="External"/><Relationship Id="rId4" Type="http://schemas.openxmlformats.org/officeDocument/2006/relationships/themeOverride" Target="../theme/themeOverride1.xml"/></Relationships>
</file>

<file path=ppt/charts/_rels/chartEx3.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https://economicasuba-my.sharepoint.com/personal/73ss38989923_campus_economicas_uba_ar/Documents/Estudios/Coderhouse/Alumno/Data%20Science/Proyecto/Proyecto%20Final/footballData2%20-%20An&#225;lisis%20Data%20PP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4472C4"/>
            </a:solidFill>
            <a:ln>
              <a:noFill/>
            </a:ln>
            <a:effectLst/>
          </c:spPr>
          <c:invertIfNegative val="0"/>
          <c:cat>
            <c:numRef>
              <c:f>'[footballData2 - Análisis Data PPT.xlsx]Sheet2'!$A$55:$A$83</c:f>
              <c:numCache>
                <c:formatCode>General</c:formatCode>
                <c:ptCount val="29"/>
                <c:pt idx="0">
                  <c:v>65</c:v>
                </c:pt>
                <c:pt idx="1">
                  <c:v>66</c:v>
                </c:pt>
                <c:pt idx="2">
                  <c:v>67</c:v>
                </c:pt>
                <c:pt idx="3">
                  <c:v>68</c:v>
                </c:pt>
                <c:pt idx="4">
                  <c:v>69</c:v>
                </c:pt>
                <c:pt idx="5">
                  <c:v>70</c:v>
                </c:pt>
                <c:pt idx="6">
                  <c:v>71</c:v>
                </c:pt>
                <c:pt idx="7">
                  <c:v>72</c:v>
                </c:pt>
                <c:pt idx="8">
                  <c:v>73</c:v>
                </c:pt>
                <c:pt idx="9">
                  <c:v>74</c:v>
                </c:pt>
                <c:pt idx="10">
                  <c:v>75</c:v>
                </c:pt>
                <c:pt idx="11">
                  <c:v>76</c:v>
                </c:pt>
                <c:pt idx="12">
                  <c:v>77</c:v>
                </c:pt>
                <c:pt idx="13">
                  <c:v>78</c:v>
                </c:pt>
                <c:pt idx="14">
                  <c:v>79</c:v>
                </c:pt>
                <c:pt idx="15">
                  <c:v>80</c:v>
                </c:pt>
                <c:pt idx="16">
                  <c:v>81</c:v>
                </c:pt>
                <c:pt idx="17">
                  <c:v>82</c:v>
                </c:pt>
                <c:pt idx="18">
                  <c:v>83</c:v>
                </c:pt>
                <c:pt idx="19">
                  <c:v>84</c:v>
                </c:pt>
                <c:pt idx="20">
                  <c:v>85</c:v>
                </c:pt>
                <c:pt idx="21">
                  <c:v>86</c:v>
                </c:pt>
                <c:pt idx="22">
                  <c:v>87</c:v>
                </c:pt>
                <c:pt idx="23">
                  <c:v>88</c:v>
                </c:pt>
                <c:pt idx="24">
                  <c:v>89</c:v>
                </c:pt>
                <c:pt idx="25">
                  <c:v>90</c:v>
                </c:pt>
                <c:pt idx="26">
                  <c:v>91</c:v>
                </c:pt>
                <c:pt idx="27">
                  <c:v>92</c:v>
                </c:pt>
                <c:pt idx="28">
                  <c:v>93</c:v>
                </c:pt>
              </c:numCache>
            </c:numRef>
          </c:cat>
          <c:val>
            <c:numRef>
              <c:f>'[footballData2 - Análisis Data PPT.xlsx]Sheet2'!$B$55:$B$83</c:f>
              <c:numCache>
                <c:formatCode>_-[$€-2]\ * #,##0_-;\-[$€-2]\ * #,##0_-;_-[$€-2]\ * "-"??_-;_-@_-</c:formatCode>
                <c:ptCount val="29"/>
                <c:pt idx="0">
                  <c:v>611791.88255613123</c:v>
                </c:pt>
                <c:pt idx="1">
                  <c:v>719764.86246672587</c:v>
                </c:pt>
                <c:pt idx="2">
                  <c:v>834375.56973564264</c:v>
                </c:pt>
                <c:pt idx="3">
                  <c:v>977761.65803108807</c:v>
                </c:pt>
                <c:pt idx="4">
                  <c:v>1116918.4782608696</c:v>
                </c:pt>
                <c:pt idx="5">
                  <c:v>1850905.4209919262</c:v>
                </c:pt>
                <c:pt idx="6">
                  <c:v>2418637.0157819227</c:v>
                </c:pt>
                <c:pt idx="7">
                  <c:v>3193579.2349726777</c:v>
                </c:pt>
                <c:pt idx="8">
                  <c:v>3856744.6043165466</c:v>
                </c:pt>
                <c:pt idx="9">
                  <c:v>5669300.2257336341</c:v>
                </c:pt>
                <c:pt idx="10">
                  <c:v>6632943.9252336444</c:v>
                </c:pt>
                <c:pt idx="11">
                  <c:v>7759855.769230769</c:v>
                </c:pt>
                <c:pt idx="12">
                  <c:v>8772693.7269372698</c:v>
                </c:pt>
                <c:pt idx="13">
                  <c:v>10307547.169811321</c:v>
                </c:pt>
                <c:pt idx="14">
                  <c:v>12389017.341040462</c:v>
                </c:pt>
                <c:pt idx="15">
                  <c:v>14222656.25</c:v>
                </c:pt>
                <c:pt idx="16">
                  <c:v>17651086.956521738</c:v>
                </c:pt>
                <c:pt idx="17">
                  <c:v>20428333.333333332</c:v>
                </c:pt>
                <c:pt idx="18">
                  <c:v>24506944.444444444</c:v>
                </c:pt>
                <c:pt idx="19">
                  <c:v>30390243.902439024</c:v>
                </c:pt>
                <c:pt idx="20">
                  <c:v>38905405.405405402</c:v>
                </c:pt>
                <c:pt idx="21">
                  <c:v>35285714.285714284</c:v>
                </c:pt>
                <c:pt idx="22">
                  <c:v>45050000</c:v>
                </c:pt>
                <c:pt idx="23">
                  <c:v>56300000</c:v>
                </c:pt>
                <c:pt idx="24">
                  <c:v>45833333.333333336</c:v>
                </c:pt>
                <c:pt idx="25">
                  <c:v>78166666.666666672</c:v>
                </c:pt>
                <c:pt idx="26">
                  <c:v>83000000</c:v>
                </c:pt>
                <c:pt idx="27">
                  <c:v>46000000</c:v>
                </c:pt>
                <c:pt idx="28">
                  <c:v>67500000</c:v>
                </c:pt>
              </c:numCache>
            </c:numRef>
          </c:val>
          <c:extLst>
            <c:ext xmlns:c16="http://schemas.microsoft.com/office/drawing/2014/chart" uri="{C3380CC4-5D6E-409C-BE32-E72D297353CC}">
              <c16:uniqueId val="{00000000-3735-4331-A75F-7518CCC5D933}"/>
            </c:ext>
          </c:extLst>
        </c:ser>
        <c:dLbls>
          <c:showLegendKey val="0"/>
          <c:showVal val="0"/>
          <c:showCatName val="0"/>
          <c:showSerName val="0"/>
          <c:showPercent val="0"/>
          <c:showBubbleSize val="0"/>
        </c:dLbls>
        <c:gapWidth val="35"/>
        <c:axId val="1619998463"/>
        <c:axId val="1571743295"/>
      </c:barChart>
      <c:catAx>
        <c:axId val="1619998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71743295"/>
        <c:crosses val="autoZero"/>
        <c:auto val="1"/>
        <c:lblAlgn val="ctr"/>
        <c:lblOffset val="100"/>
        <c:tickLblSkip val="5"/>
        <c:noMultiLvlLbl val="0"/>
      </c:catAx>
      <c:valAx>
        <c:axId val="1571743295"/>
        <c:scaling>
          <c:orientation val="minMax"/>
          <c:max val="90000000"/>
          <c:min val="0"/>
        </c:scaling>
        <c:delete val="0"/>
        <c:axPos val="l"/>
        <c:majorGridlines>
          <c:spPr>
            <a:ln w="9525" cap="flat" cmpd="sng" algn="ctr">
              <a:solidFill>
                <a:schemeClr val="tx1">
                  <a:lumMod val="15000"/>
                  <a:lumOff val="85000"/>
                </a:schemeClr>
              </a:solidFill>
              <a:round/>
            </a:ln>
            <a:effectLst/>
          </c:spPr>
        </c:majorGridlines>
        <c:numFmt formatCode="_-[$€-2]\ * #,##0_-;\-[$€-2]\ * #,##0_-;_-[$€-2]\ *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619998463"/>
        <c:crosses val="autoZero"/>
        <c:crossBetween val="between"/>
        <c:majorUnit val="15000000"/>
      </c:valAx>
      <c:spPr>
        <a:noFill/>
        <a:ln>
          <a:noFill/>
        </a:ln>
        <a:effectLst/>
      </c:spPr>
    </c:plotArea>
    <c:plotVisOnly val="1"/>
    <c:dispBlanksAs val="zero"/>
    <c:showDLblsOverMax val="0"/>
  </c:chart>
  <c:spPr>
    <a:no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'[footballData2 - Análisis Data PPT.xlsx]Edad Jugador'!$C$87</c:f>
              <c:strCache>
                <c:ptCount val="1"/>
                <c:pt idx="0">
                  <c:v> Overall Promedio </c:v>
                </c:pt>
              </c:strCache>
            </c:strRef>
          </c:tx>
          <c:spPr>
            <a:solidFill>
              <a:srgbClr val="4472C4"/>
            </a:solidFill>
            <a:ln>
              <a:noFill/>
            </a:ln>
            <a:effectLst/>
          </c:spPr>
          <c:invertIfNegative val="0"/>
          <c:cat>
            <c:strRef>
              <c:f>'[footballData2 - Análisis Data PPT.xlsx]Edad Jugador'!$B$88:$B$98</c:f>
              <c:strCache>
                <c:ptCount val="11"/>
                <c:pt idx="0">
                  <c:v> 15-17 </c:v>
                </c:pt>
                <c:pt idx="1">
                  <c:v> 18-20 </c:v>
                </c:pt>
                <c:pt idx="2">
                  <c:v> 21-23 </c:v>
                </c:pt>
                <c:pt idx="3">
                  <c:v> 24-26 </c:v>
                </c:pt>
                <c:pt idx="4">
                  <c:v> 27-29 </c:v>
                </c:pt>
                <c:pt idx="5">
                  <c:v> 30-32 </c:v>
                </c:pt>
                <c:pt idx="6">
                  <c:v> 33-35 </c:v>
                </c:pt>
                <c:pt idx="7">
                  <c:v> 36-38 </c:v>
                </c:pt>
                <c:pt idx="8">
                  <c:v> 39-41 </c:v>
                </c:pt>
                <c:pt idx="9">
                  <c:v> 42-45 </c:v>
                </c:pt>
                <c:pt idx="10">
                  <c:v> &gt;45 </c:v>
                </c:pt>
              </c:strCache>
            </c:strRef>
          </c:cat>
          <c:val>
            <c:numRef>
              <c:f>'[footballData2 - Análisis Data PPT.xlsx]Edad Jugador'!$C$88:$C$98</c:f>
              <c:numCache>
                <c:formatCode>_-* #,##0_-;\-* #,##0_-;_-* "-"??_-;_-@_-</c:formatCode>
                <c:ptCount val="11"/>
                <c:pt idx="0">
                  <c:v>56.036423841059602</c:v>
                </c:pt>
                <c:pt idx="1">
                  <c:v>59.354900704676488</c:v>
                </c:pt>
                <c:pt idx="2">
                  <c:v>64.001169590643272</c:v>
                </c:pt>
                <c:pt idx="3">
                  <c:v>67.301737353091468</c:v>
                </c:pt>
                <c:pt idx="4">
                  <c:v>68.635162309681121</c:v>
                </c:pt>
                <c:pt idx="5">
                  <c:v>69.037593984962399</c:v>
                </c:pt>
                <c:pt idx="6">
                  <c:v>69.504390243902435</c:v>
                </c:pt>
                <c:pt idx="7">
                  <c:v>68.344947735191639</c:v>
                </c:pt>
                <c:pt idx="8">
                  <c:v>67.181818181818187</c:v>
                </c:pt>
                <c:pt idx="9">
                  <c:v>69.142857142857139</c:v>
                </c:pt>
                <c:pt idx="10">
                  <c:v>59</c:v>
                </c:pt>
              </c:numCache>
            </c:numRef>
          </c:val>
          <c:extLst>
            <c:ext xmlns:c16="http://schemas.microsoft.com/office/drawing/2014/chart" uri="{C3380CC4-5D6E-409C-BE32-E72D297353CC}">
              <c16:uniqueId val="{00000000-0261-4C2C-99A3-132485A9EDB7}"/>
            </c:ext>
          </c:extLst>
        </c:ser>
        <c:ser>
          <c:idx val="1"/>
          <c:order val="1"/>
          <c:tx>
            <c:strRef>
              <c:f>'[footballData2 - Análisis Data PPT.xlsx]Edad Jugador'!$D$87</c:f>
              <c:strCache>
                <c:ptCount val="1"/>
                <c:pt idx="0">
                  <c:v> Potencial Promedio </c:v>
                </c:pt>
              </c:strCache>
            </c:strRef>
          </c:tx>
          <c:spPr>
            <a:solidFill>
              <a:srgbClr val="65E767"/>
            </a:solidFill>
            <a:ln>
              <a:noFill/>
            </a:ln>
            <a:effectLst/>
          </c:spPr>
          <c:invertIfNegative val="0"/>
          <c:cat>
            <c:strRef>
              <c:f>'[footballData2 - Análisis Data PPT.xlsx]Edad Jugador'!$B$88:$B$98</c:f>
              <c:strCache>
                <c:ptCount val="11"/>
                <c:pt idx="0">
                  <c:v> 15-17 </c:v>
                </c:pt>
                <c:pt idx="1">
                  <c:v> 18-20 </c:v>
                </c:pt>
                <c:pt idx="2">
                  <c:v> 21-23 </c:v>
                </c:pt>
                <c:pt idx="3">
                  <c:v> 24-26 </c:v>
                </c:pt>
                <c:pt idx="4">
                  <c:v> 27-29 </c:v>
                </c:pt>
                <c:pt idx="5">
                  <c:v> 30-32 </c:v>
                </c:pt>
                <c:pt idx="6">
                  <c:v> 33-35 </c:v>
                </c:pt>
                <c:pt idx="7">
                  <c:v> 36-38 </c:v>
                </c:pt>
                <c:pt idx="8">
                  <c:v> 39-41 </c:v>
                </c:pt>
                <c:pt idx="9">
                  <c:v> 42-45 </c:v>
                </c:pt>
                <c:pt idx="10">
                  <c:v> &gt;45 </c:v>
                </c:pt>
              </c:strCache>
            </c:strRef>
          </c:cat>
          <c:val>
            <c:numRef>
              <c:f>'[footballData2 - Análisis Data PPT.xlsx]Edad Jugador'!$D$88:$D$98</c:f>
              <c:numCache>
                <c:formatCode>_-* #,##0_-;\-* #,##0_-;_-* "-"??_-;_-@_-</c:formatCode>
                <c:ptCount val="11"/>
                <c:pt idx="0">
                  <c:v>74.731788079470192</c:v>
                </c:pt>
                <c:pt idx="1">
                  <c:v>73</c:v>
                </c:pt>
                <c:pt idx="2">
                  <c:v>72.683274853801166</c:v>
                </c:pt>
                <c:pt idx="3">
                  <c:v>71.061829330608077</c:v>
                </c:pt>
                <c:pt idx="4">
                  <c:v>69.20913530594656</c:v>
                </c:pt>
                <c:pt idx="5">
                  <c:v>69.050420168067234</c:v>
                </c:pt>
                <c:pt idx="6">
                  <c:v>69.504390243902435</c:v>
                </c:pt>
                <c:pt idx="7">
                  <c:v>68.344947735191639</c:v>
                </c:pt>
                <c:pt idx="8">
                  <c:v>67.181818181818187</c:v>
                </c:pt>
                <c:pt idx="9">
                  <c:v>69.142857142857139</c:v>
                </c:pt>
                <c:pt idx="10">
                  <c:v>59</c:v>
                </c:pt>
              </c:numCache>
            </c:numRef>
          </c:val>
          <c:extLst>
            <c:ext xmlns:c16="http://schemas.microsoft.com/office/drawing/2014/chart" uri="{C3380CC4-5D6E-409C-BE32-E72D297353CC}">
              <c16:uniqueId val="{00000001-0261-4C2C-99A3-132485A9EDB7}"/>
            </c:ext>
          </c:extLst>
        </c:ser>
        <c:dLbls>
          <c:showLegendKey val="0"/>
          <c:showVal val="0"/>
          <c:showCatName val="0"/>
          <c:showSerName val="0"/>
          <c:showPercent val="0"/>
          <c:showBubbleSize val="0"/>
        </c:dLbls>
        <c:gapWidth val="219"/>
        <c:overlap val="-27"/>
        <c:axId val="72779375"/>
        <c:axId val="249751503"/>
      </c:barChart>
      <c:catAx>
        <c:axId val="72779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249751503"/>
        <c:crosses val="autoZero"/>
        <c:auto val="1"/>
        <c:lblAlgn val="ctr"/>
        <c:lblOffset val="100"/>
        <c:noMultiLvlLbl val="0"/>
      </c:catAx>
      <c:valAx>
        <c:axId val="249751503"/>
        <c:scaling>
          <c:orientation val="minMax"/>
          <c:max val="75"/>
          <c:min val="50"/>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7277937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percentStacked"/>
        <c:varyColors val="0"/>
        <c:ser>
          <c:idx val="0"/>
          <c:order val="0"/>
          <c:tx>
            <c:strRef>
              <c:f>'[footballData2 - Análisis Data PPT.xlsx]Edad Jugador'!$C$46</c:f>
              <c:strCache>
                <c:ptCount val="1"/>
                <c:pt idx="0">
                  <c:v>Valor Promedio</c:v>
                </c:pt>
              </c:strCache>
            </c:strRef>
          </c:tx>
          <c:spPr>
            <a:solidFill>
              <a:srgbClr val="4472C4"/>
            </a:solidFill>
            <a:ln>
              <a:noFill/>
            </a:ln>
            <a:effectLst/>
          </c:spPr>
          <c:invertIfNegative val="0"/>
          <c:cat>
            <c:strRef>
              <c:f>'[footballData2 - Análisis Data PPT.xlsx]Edad Jugador'!$B$47:$B$57</c:f>
              <c:strCache>
                <c:ptCount val="11"/>
                <c:pt idx="0">
                  <c:v>15-17</c:v>
                </c:pt>
                <c:pt idx="1">
                  <c:v>18-20</c:v>
                </c:pt>
                <c:pt idx="2">
                  <c:v>21-23</c:v>
                </c:pt>
                <c:pt idx="3">
                  <c:v>24-26</c:v>
                </c:pt>
                <c:pt idx="4">
                  <c:v>27-29</c:v>
                </c:pt>
                <c:pt idx="5">
                  <c:v>30-32</c:v>
                </c:pt>
                <c:pt idx="6">
                  <c:v>33-35</c:v>
                </c:pt>
                <c:pt idx="7">
                  <c:v>36-38</c:v>
                </c:pt>
                <c:pt idx="8">
                  <c:v>39-41</c:v>
                </c:pt>
                <c:pt idx="9">
                  <c:v>42-45</c:v>
                </c:pt>
                <c:pt idx="10">
                  <c:v>&gt;45</c:v>
                </c:pt>
              </c:strCache>
            </c:strRef>
          </c:cat>
          <c:val>
            <c:numRef>
              <c:f>'[footballData2 - Análisis Data PPT.xlsx]Edad Jugador'!$C$47:$C$57</c:f>
              <c:numCache>
                <c:formatCode>_-"$"\ * #,##0_-;\-"$"\ * #,##0_-;_-"$"\ * "-"??_-;_-@_-</c:formatCode>
                <c:ptCount val="11"/>
                <c:pt idx="0">
                  <c:v>423195.36423841061</c:v>
                </c:pt>
                <c:pt idx="1">
                  <c:v>904606.02178090962</c:v>
                </c:pt>
                <c:pt idx="2">
                  <c:v>1912929.8245614036</c:v>
                </c:pt>
                <c:pt idx="3">
                  <c:v>2963811.9570771591</c:v>
                </c:pt>
                <c:pt idx="4">
                  <c:v>3190966.6762424591</c:v>
                </c:pt>
                <c:pt idx="5">
                  <c:v>2726006.1919504646</c:v>
                </c:pt>
                <c:pt idx="6">
                  <c:v>1896595.1219512196</c:v>
                </c:pt>
                <c:pt idx="7">
                  <c:v>652066.20209059236</c:v>
                </c:pt>
                <c:pt idx="8">
                  <c:v>318181.81818181818</c:v>
                </c:pt>
                <c:pt idx="9">
                  <c:v>1053571.4285714286</c:v>
                </c:pt>
                <c:pt idx="10">
                  <c:v>130000</c:v>
                </c:pt>
              </c:numCache>
            </c:numRef>
          </c:val>
          <c:extLst>
            <c:ext xmlns:c16="http://schemas.microsoft.com/office/drawing/2014/chart" uri="{C3380CC4-5D6E-409C-BE32-E72D297353CC}">
              <c16:uniqueId val="{00000000-BEBE-4D9F-9028-09928BD3DBC6}"/>
            </c:ext>
          </c:extLst>
        </c:ser>
        <c:ser>
          <c:idx val="1"/>
          <c:order val="1"/>
          <c:tx>
            <c:strRef>
              <c:f>'[footballData2 - Análisis Data PPT.xlsx]Edad Jugador'!$D$46</c:f>
              <c:strCache>
                <c:ptCount val="1"/>
                <c:pt idx="0">
                  <c:v>Sueldo Anual Promedio</c:v>
                </c:pt>
              </c:strCache>
            </c:strRef>
          </c:tx>
          <c:spPr>
            <a:solidFill>
              <a:srgbClr val="65E767"/>
            </a:solidFill>
            <a:ln>
              <a:noFill/>
            </a:ln>
            <a:effectLst/>
          </c:spPr>
          <c:invertIfNegative val="0"/>
          <c:cat>
            <c:strRef>
              <c:f>'[footballData2 - Análisis Data PPT.xlsx]Edad Jugador'!$B$47:$B$57</c:f>
              <c:strCache>
                <c:ptCount val="11"/>
                <c:pt idx="0">
                  <c:v>15-17</c:v>
                </c:pt>
                <c:pt idx="1">
                  <c:v>18-20</c:v>
                </c:pt>
                <c:pt idx="2">
                  <c:v>21-23</c:v>
                </c:pt>
                <c:pt idx="3">
                  <c:v>24-26</c:v>
                </c:pt>
                <c:pt idx="4">
                  <c:v>27-29</c:v>
                </c:pt>
                <c:pt idx="5">
                  <c:v>30-32</c:v>
                </c:pt>
                <c:pt idx="6">
                  <c:v>33-35</c:v>
                </c:pt>
                <c:pt idx="7">
                  <c:v>36-38</c:v>
                </c:pt>
                <c:pt idx="8">
                  <c:v>39-41</c:v>
                </c:pt>
                <c:pt idx="9">
                  <c:v>42-45</c:v>
                </c:pt>
                <c:pt idx="10">
                  <c:v>&gt;45</c:v>
                </c:pt>
              </c:strCache>
            </c:strRef>
          </c:cat>
          <c:val>
            <c:numRef>
              <c:f>'[footballData2 - Análisis Data PPT.xlsx]Edad Jugador'!$D$47:$D$57</c:f>
              <c:numCache>
                <c:formatCode>_-"$"\ * #,##0_-;\-"$"\ * #,##0_-;_-"$"\ * "-"??_-;_-@_-</c:formatCode>
                <c:ptCount val="11"/>
                <c:pt idx="0">
                  <c:v>9218.5430463576158</c:v>
                </c:pt>
                <c:pt idx="1">
                  <c:v>34385.458039718127</c:v>
                </c:pt>
                <c:pt idx="2">
                  <c:v>75280.84210526316</c:v>
                </c:pt>
                <c:pt idx="3">
                  <c:v>122845.78436382218</c:v>
                </c:pt>
                <c:pt idx="4">
                  <c:v>156377.82246480897</c:v>
                </c:pt>
                <c:pt idx="5">
                  <c:v>148335.07297655905</c:v>
                </c:pt>
                <c:pt idx="6">
                  <c:v>152908.09756097561</c:v>
                </c:pt>
                <c:pt idx="7">
                  <c:v>69612.543554006974</c:v>
                </c:pt>
                <c:pt idx="8">
                  <c:v>49186.36363636364</c:v>
                </c:pt>
                <c:pt idx="9">
                  <c:v>123428.57142857143</c:v>
                </c:pt>
                <c:pt idx="10">
                  <c:v>10200</c:v>
                </c:pt>
              </c:numCache>
            </c:numRef>
          </c:val>
          <c:extLst>
            <c:ext xmlns:c16="http://schemas.microsoft.com/office/drawing/2014/chart" uri="{C3380CC4-5D6E-409C-BE32-E72D297353CC}">
              <c16:uniqueId val="{00000001-BEBE-4D9F-9028-09928BD3DBC6}"/>
            </c:ext>
          </c:extLst>
        </c:ser>
        <c:dLbls>
          <c:showLegendKey val="0"/>
          <c:showVal val="0"/>
          <c:showCatName val="0"/>
          <c:showSerName val="0"/>
          <c:showPercent val="0"/>
          <c:showBubbleSize val="0"/>
        </c:dLbls>
        <c:gapWidth val="150"/>
        <c:overlap val="100"/>
        <c:axId val="83199231"/>
        <c:axId val="249768863"/>
      </c:barChart>
      <c:catAx>
        <c:axId val="83199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249768863"/>
        <c:crosses val="autoZero"/>
        <c:auto val="1"/>
        <c:lblAlgn val="ctr"/>
        <c:lblOffset val="100"/>
        <c:noMultiLvlLbl val="0"/>
      </c:catAx>
      <c:valAx>
        <c:axId val="24976886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831992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legend>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'[footballData2 - Análisis Data PPT.xlsx]Posición'!$C$28</c:f>
              <c:strCache>
                <c:ptCount val="1"/>
                <c:pt idx="0">
                  <c:v>Average of value_eur</c:v>
                </c:pt>
              </c:strCache>
            </c:strRef>
          </c:tx>
          <c:spPr>
            <a:solidFill>
              <a:srgbClr val="4472C4"/>
            </a:solidFill>
            <a:ln>
              <a:noFill/>
            </a:ln>
            <a:effectLst/>
          </c:spPr>
          <c:invertIfNegative val="0"/>
          <c:cat>
            <c:strRef>
              <c:f>'[footballData2 - Análisis Data PPT.xlsx]Posición'!$B$29:$B$32</c:f>
              <c:strCache>
                <c:ptCount val="4"/>
                <c:pt idx="0">
                  <c:v>Delantero</c:v>
                </c:pt>
                <c:pt idx="1">
                  <c:v>Mediocampista</c:v>
                </c:pt>
                <c:pt idx="2">
                  <c:v>Defensor</c:v>
                </c:pt>
                <c:pt idx="3">
                  <c:v>Arquero</c:v>
                </c:pt>
              </c:strCache>
            </c:strRef>
          </c:cat>
          <c:val>
            <c:numRef>
              <c:f>'[footballData2 - Análisis Data PPT.xlsx]Posición'!$C$29:$C$32</c:f>
              <c:numCache>
                <c:formatCode>_-[$USD]\ * #,##0_-;\-[$USD]\ * #,##0_-;_-[$USD]\ * "-"??_-;_-@_-</c:formatCode>
                <c:ptCount val="4"/>
                <c:pt idx="0">
                  <c:v>2646395.0892857099</c:v>
                </c:pt>
                <c:pt idx="1">
                  <c:v>2461156.1151079135</c:v>
                </c:pt>
                <c:pt idx="2">
                  <c:v>1973841.1352144838</c:v>
                </c:pt>
                <c:pt idx="3">
                  <c:v>1685831.5481986369</c:v>
                </c:pt>
              </c:numCache>
            </c:numRef>
          </c:val>
          <c:extLst>
            <c:ext xmlns:c16="http://schemas.microsoft.com/office/drawing/2014/chart" uri="{C3380CC4-5D6E-409C-BE32-E72D297353CC}">
              <c16:uniqueId val="{00000000-367C-4991-B03F-F1C27F1D5A5F}"/>
            </c:ext>
          </c:extLst>
        </c:ser>
        <c:dLbls>
          <c:showLegendKey val="0"/>
          <c:showVal val="0"/>
          <c:showCatName val="0"/>
          <c:showSerName val="0"/>
          <c:showPercent val="0"/>
          <c:showBubbleSize val="0"/>
        </c:dLbls>
        <c:gapWidth val="219"/>
        <c:overlap val="-27"/>
        <c:axId val="1542185007"/>
        <c:axId val="15206159"/>
      </c:barChart>
      <c:catAx>
        <c:axId val="1542185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15206159"/>
        <c:crosses val="autoZero"/>
        <c:auto val="1"/>
        <c:lblAlgn val="ctr"/>
        <c:lblOffset val="100"/>
        <c:noMultiLvlLbl val="0"/>
      </c:catAx>
      <c:valAx>
        <c:axId val="15206159"/>
        <c:scaling>
          <c:orientation val="minMax"/>
        </c:scaling>
        <c:delete val="0"/>
        <c:axPos val="l"/>
        <c:majorGridlines>
          <c:spPr>
            <a:ln w="9525" cap="flat" cmpd="sng" algn="ctr">
              <a:solidFill>
                <a:schemeClr val="tx1">
                  <a:lumMod val="15000"/>
                  <a:lumOff val="85000"/>
                </a:schemeClr>
              </a:solidFill>
              <a:round/>
            </a:ln>
            <a:effectLst/>
          </c:spPr>
        </c:majorGridlines>
        <c:numFmt formatCode="_-[$USD]\ * #,##0_-;\-[$USD]\ * #,##0_-;_-[$USD]\ * &quot;-&quot;??_-;_-@_-"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15421850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'[footballData2 - Análisis Data PPT.xlsx]Posición'!$C$10</c:f>
              <c:strCache>
                <c:ptCount val="1"/>
                <c:pt idx="0">
                  <c:v>Count of sofifa_id</c:v>
                </c:pt>
              </c:strCache>
            </c:strRef>
          </c:tx>
          <c:spPr>
            <a:solidFill>
              <a:srgbClr val="4472C4"/>
            </a:solidFill>
            <a:ln>
              <a:noFill/>
            </a:ln>
            <a:effectLst/>
          </c:spPr>
          <c:invertIfNegative val="0"/>
          <c:cat>
            <c:strRef>
              <c:f>'[footballData2 - Análisis Data PPT.xlsx]Posición'!$B$11:$B$14</c:f>
              <c:strCache>
                <c:ptCount val="4"/>
                <c:pt idx="0">
                  <c:v>Mediocampista</c:v>
                </c:pt>
                <c:pt idx="1">
                  <c:v>Defensor</c:v>
                </c:pt>
                <c:pt idx="2">
                  <c:v>Delantero</c:v>
                </c:pt>
                <c:pt idx="3">
                  <c:v>Arquero</c:v>
                </c:pt>
              </c:strCache>
            </c:strRef>
          </c:cat>
          <c:val>
            <c:numRef>
              <c:f>'[footballData2 - Análisis Data PPT.xlsx]Posición'!$C$11:$C$14</c:f>
              <c:numCache>
                <c:formatCode>General</c:formatCode>
                <c:ptCount val="4"/>
                <c:pt idx="0">
                  <c:v>6950</c:v>
                </c:pt>
                <c:pt idx="1">
                  <c:v>6131</c:v>
                </c:pt>
                <c:pt idx="2">
                  <c:v>3584</c:v>
                </c:pt>
                <c:pt idx="3">
                  <c:v>2054</c:v>
                </c:pt>
              </c:numCache>
            </c:numRef>
          </c:val>
          <c:extLst>
            <c:ext xmlns:c16="http://schemas.microsoft.com/office/drawing/2014/chart" uri="{C3380CC4-5D6E-409C-BE32-E72D297353CC}">
              <c16:uniqueId val="{00000000-376B-4F01-A02B-FDB5F7D64D27}"/>
            </c:ext>
          </c:extLst>
        </c:ser>
        <c:dLbls>
          <c:showLegendKey val="0"/>
          <c:showVal val="0"/>
          <c:showCatName val="0"/>
          <c:showSerName val="0"/>
          <c:showPercent val="0"/>
          <c:showBubbleSize val="0"/>
        </c:dLbls>
        <c:gapWidth val="219"/>
        <c:overlap val="-27"/>
        <c:axId val="8346495"/>
        <c:axId val="246754511"/>
      </c:barChart>
      <c:catAx>
        <c:axId val="83464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246754511"/>
        <c:crosses val="autoZero"/>
        <c:auto val="1"/>
        <c:lblAlgn val="ctr"/>
        <c:lblOffset val="100"/>
        <c:noMultiLvlLbl val="0"/>
      </c:catAx>
      <c:valAx>
        <c:axId val="246754511"/>
        <c:scaling>
          <c:orientation val="minMax"/>
          <c:max val="7000"/>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s-AR"/>
          </a:p>
        </c:txPr>
        <c:crossAx val="83464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A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Treemap!$J$8:$J$22</cx:f>
        <cx:lvl ptCount="15">
          <cx:pt idx="0">CB</cx:pt>
          <cx:pt idx="1">ST</cx:pt>
          <cx:pt idx="2">CM</cx:pt>
          <cx:pt idx="3">GK</cx:pt>
          <cx:pt idx="4">CDM</cx:pt>
          <cx:pt idx="5">LB</cx:pt>
          <cx:pt idx="6">RB</cx:pt>
          <cx:pt idx="7">CAM</cx:pt>
          <cx:pt idx="8">LM</cx:pt>
          <cx:pt idx="9">RM</cx:pt>
          <cx:pt idx="10">RW</cx:pt>
          <cx:pt idx="11">LW</cx:pt>
          <cx:pt idx="12">CF</cx:pt>
          <cx:pt idx="13">LWB</cx:pt>
          <cx:pt idx="14">RWB</cx:pt>
        </cx:lvl>
      </cx:strDim>
      <cx:numDim type="size">
        <cx:f>Treemap!$K$8:$K$22</cx:f>
        <cx:lvl ptCount="15" formatCode="0,00%">
          <cx:pt idx="0">0.17153694107591216</cx:pt>
          <cx:pt idx="1">0.14007158502056735</cx:pt>
          <cx:pt idx="2">0.11891660879320476</cx:pt>
          <cx:pt idx="3">0.1097280837651584</cx:pt>
          <cx:pt idx="4">0.079277739195469848</cx:pt>
          <cx:pt idx="5">0.073882151824349596</cx:pt>
          <cx:pt idx="6">0.07206581548159624</cx:pt>
          <cx:pt idx="7">0.060313050910839251</cx:pt>
          <cx:pt idx="8">0.056626956568192742</cx:pt>
          <cx:pt idx="9">0.056146161653934504</cx:pt>
          <cx:pt idx="10">0.023184999198675144</cx:pt>
          <cx:pt idx="11">0.022169987713018858</cx:pt>
          <cx:pt idx="12">0.0060366472567979059</cx:pt>
          <cx:pt idx="13">0.005342165713980448</cx:pt>
          <cx:pt idx="14">0.0047011058283027941</cx:pt>
        </cx:lvl>
      </cx:numDim>
    </cx:data>
  </cx:chartData>
  <cx:chart>
    <cx:plotArea>
      <cx:plotAreaRegion>
        <cx:series layoutId="treemap" uniqueId="{574C4E4E-F805-42DC-BAE3-AD28C1847B4D}">
          <cx:tx>
            <cx:txData>
              <cx:f>Treemap!$K$7</cx:f>
              <cx:v>Count of sofifa_id</cx:v>
            </cx:txData>
          </cx:tx>
          <cx:dataLabels pos="inEnd">
            <cx:txPr>
              <a:bodyPr spcFirstLastPara="1" vertOverflow="ellipsis" horzOverflow="overflow" wrap="square" lIns="0" tIns="0" rIns="0" bIns="0" anchor="ctr" anchorCtr="1"/>
              <a:lstStyle/>
              <a:p>
                <a:pPr algn="ctr" rtl="0">
                  <a:defRPr sz="1600" b="1"/>
                </a:pPr>
                <a:endParaRPr lang="en-US" sz="1600" b="1" i="0" u="none" strike="noStrike" baseline="0">
                  <a:solidFill>
                    <a:sysClr val="window" lastClr="FFFFFF"/>
                  </a:solidFill>
                  <a:latin typeface="Calibri" panose="020F0502020204030204"/>
                </a:endParaRPr>
              </a:p>
            </cx:txPr>
            <cx:visibility seriesName="0" categoryName="1" value="0"/>
          </cx:dataLabels>
          <cx:dataId val="0"/>
          <cx:layoutPr>
            <cx:parentLabelLayout val="overlapping"/>
          </cx:layoutPr>
        </cx:series>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'[footballData2 - Análisis Data PPT.xlsx]CORR 2'!$B$1:$N$1</cx:f>
        <cx:lvl ptCount="13">
          <cx:pt idx="0"> skill_moves </cx:pt>
          <cx:pt idx="1"> pace </cx:pt>
          <cx:pt idx="2"> shooting </cx:pt>
          <cx:pt idx="3"> passing </cx:pt>
          <cx:pt idx="4"> dribbling </cx:pt>
          <cx:pt idx="5"> defending </cx:pt>
          <cx:pt idx="6"> physic </cx:pt>
          <cx:pt idx="7"> attacking_finishing </cx:pt>
          <cx:pt idx="8"> skill_dribbling </cx:pt>
          <cx:pt idx="9"> movement_acceleration </cx:pt>
          <cx:pt idx="10"> movement_sprint_speed </cx:pt>
          <cx:pt idx="11"> power_shot_power </cx:pt>
          <cx:pt idx="12"> mentality_aggression </cx:pt>
        </cx:lvl>
      </cx:strDim>
      <cx:numDim type="val">
        <cx:f dir="row">'[footballData2 - Análisis Data PPT.xlsx]CORR 2'!$B$2:$N$2</cx:f>
        <cx:lvl ptCount="13" formatCode="_-* #.##0,00_-;\-* #.##0,00_-;_-* &quot;-&quot;??_-;_-@_-">
          <cx:pt idx="0">0.38213799999999998</cx:pt>
          <cx:pt idx="1">0.160104</cx:pt>
          <cx:pt idx="2">0.41297099999999998</cx:pt>
          <cx:pt idx="3">0.50134100000000004</cx:pt>
          <cx:pt idx="4">0.42021500000000001</cx:pt>
          <cx:pt idx="5">0.321351</cx:pt>
          <cx:pt idx="6">0.34099299999999999</cx:pt>
          <cx:pt idx="7">0.32645000000000002</cx:pt>
          <cx:pt idx="8">0.37979600000000002</cx:pt>
          <cx:pt idx="9">0.20696300000000001</cx:pt>
          <cx:pt idx="10">0.21584200000000001</cx:pt>
          <cx:pt idx="11">0.55961799999999995</cx:pt>
          <cx:pt idx="12">0.40282600000000002</cx:pt>
        </cx:lvl>
      </cx:numDim>
    </cx:data>
  </cx:chartData>
  <cx:chart>
    <cx:plotArea>
      <cx:plotAreaRegion>
        <cx:series layoutId="clusteredColumn" uniqueId="{5F67A41A-EF73-4D10-872C-DB25756FC110}">
          <cx:tx>
            <cx:txData>
              <cx:f>'[footballData2 - Análisis Data PPT.xlsx]CORR 2'!$A$2</cx:f>
              <cx:v> overall </cx:v>
            </cx:txData>
          </cx:tx>
          <cx:dataId val="0"/>
          <cx:layoutPr>
            <cx:aggregation/>
          </cx:layoutPr>
          <cx:axisId val="1"/>
        </cx:series>
        <cx:series layoutId="paretoLine" ownerIdx="0" uniqueId="{2A59AF29-405E-4B82-9832-21DB672BC767}">
          <cx:spPr>
            <a:ln>
              <a:noFill/>
            </a:ln>
          </cx:spPr>
          <cx:axisId val="2"/>
        </cx:series>
      </cx:plotAreaRegion>
      <cx:axis id="0">
        <cx:catScaling gapWidth="0"/>
        <cx:tickLabels/>
      </cx:axis>
      <cx:axis id="1">
        <cx:valScaling max="1"/>
        <cx:majorGridlines/>
        <cx:tickLabels/>
        <cx:numFmt formatCode="0%" sourceLinked="0"/>
      </cx:axis>
      <cx:axis id="2" hidden="1">
        <cx:valScaling max="1" min="0"/>
        <cx:units unit="percentage"/>
        <cx:tickLabels/>
      </cx:axis>
    </cx:plotArea>
  </cx:chart>
  <cx:clrMapOvr bg1="lt1" tx1="dk1" bg2="lt2" tx2="dk2" accent1="accent1" accent2="accent2" accent3="accent3" accent4="accent4" accent5="accent5" accent6="accent6" hlink="hlink" folHlink="folHlink"/>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'[footballData2 - Análisis Data PPT.xlsx]CORR Valor M'!$B$1:$N$1</cx:f>
        <cx:lvl ptCount="13">
          <cx:pt idx="0"> skill_moves </cx:pt>
          <cx:pt idx="1"> pace </cx:pt>
          <cx:pt idx="2"> shooting </cx:pt>
          <cx:pt idx="3"> passing </cx:pt>
          <cx:pt idx="4"> dribbling </cx:pt>
          <cx:pt idx="5"> defending </cx:pt>
          <cx:pt idx="6"> physic </cx:pt>
          <cx:pt idx="7"> attacking_finishing </cx:pt>
          <cx:pt idx="8"> skill_dribbling </cx:pt>
          <cx:pt idx="9"> movement_acceleration </cx:pt>
          <cx:pt idx="10"> movement_sprint_speed </cx:pt>
          <cx:pt idx="11"> power_shot_power </cx:pt>
          <cx:pt idx="12"> mentality_aggression </cx:pt>
        </cx:lvl>
      </cx:strDim>
      <cx:numDim type="val">
        <cx:f dir="row">'[footballData2 - Análisis Data PPT.xlsx]CORR Valor M'!$B$2:$N$2</cx:f>
        <cx:lvl ptCount="13" formatCode="_-* #.##0,00_-;\-* #.##0,00_-;_-* &quot;-&quot;??_-;_-@_-">
          <cx:pt idx="0">0.29630099999999998</cx:pt>
          <cx:pt idx="1">0.149781</cx:pt>
          <cx:pt idx="2">0.29513200000000001</cx:pt>
          <cx:pt idx="3">0.33622200000000002</cx:pt>
          <cx:pt idx="4">0.29953000000000002</cx:pt>
          <cx:pt idx="5">0.16334499999999999</cx:pt>
          <cx:pt idx="6">0.17413400000000001</cx:pt>
          <cx:pt idx="7">0.24431700000000001</cx:pt>
          <cx:pt idx="8">0.271592</cx:pt>
          <cx:pt idx="9">0.17918799999999999</cx:pt>
          <cx:pt idx="10">0.18335799999999999</cx:pt>
          <cx:pt idx="11">0.35768899999999998</cx:pt>
          <cx:pt idx="12">0.20785200000000001</cx:pt>
        </cx:lvl>
      </cx:numDim>
    </cx:data>
  </cx:chartData>
  <cx:chart>
    <cx:plotArea>
      <cx:plotAreaRegion>
        <cx:series layoutId="clusteredColumn" uniqueId="{C7699FF0-E121-4F54-81BB-8B17F816738E}">
          <cx:tx>
            <cx:txData>
              <cx:f>'[footballData2 - Análisis Data PPT.xlsx]CORR Valor M'!$A$2</cx:f>
              <cx:v> value_eur </cx:v>
            </cx:txData>
          </cx:tx>
          <cx:spPr>
            <a:solidFill>
              <a:srgbClr val="4472C4"/>
            </a:solidFill>
          </cx:spPr>
          <cx:dataId val="0"/>
          <cx:layoutPr>
            <cx:aggregation/>
          </cx:layoutPr>
          <cx:axisId val="1"/>
        </cx:series>
        <cx:series layoutId="paretoLine" ownerIdx="0" uniqueId="{15AA5EC8-0B16-49A6-B3CB-4DE597A06964}">
          <cx:spPr>
            <a:ln>
              <a:noFill/>
            </a:ln>
          </cx:spPr>
          <cx:axisId val="2"/>
        </cx:series>
      </cx:plotAreaRegion>
      <cx:axis id="0">
        <cx:catScaling gapWidth="0"/>
        <cx:tickLabels/>
      </cx:axis>
      <cx:axis id="1">
        <cx:valScaling max="1"/>
        <cx:majorGridlines/>
        <cx:tickLabels/>
        <cx:numFmt formatCode="0%" sourceLinked="0"/>
      </cx:axis>
      <cx:axis id="2" hidden="1">
        <cx:valScaling max="1" min="0"/>
        <cx:units unit="percentage"/>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lt1"/>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DBF7ABF5-6D5E-06EC-7982-B12AA999CBF4}"/>
            </a:ext>
          </a:extLst>
        </p:cNvPr>
        <p:cNvGrpSpPr/>
        <p:nvPr/>
      </p:nvGrpSpPr>
      <p:grpSpPr>
        <a:xfrm>
          <a:off x="0" y="0"/>
          <a:ext cx="0" cy="0"/>
          <a:chOff x="0" y="0"/>
          <a:chExt cx="0" cy="0"/>
        </a:xfrm>
      </p:grpSpPr>
      <p:sp>
        <p:nvSpPr>
          <p:cNvPr id="242" name="Google Shape;242;p10:notes">
            <a:extLst>
              <a:ext uri="{FF2B5EF4-FFF2-40B4-BE49-F238E27FC236}">
                <a16:creationId xmlns:a16="http://schemas.microsoft.com/office/drawing/2014/main" id="{9F247C9D-F96B-68F3-1C3C-51ECA568F9D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a:extLst>
              <a:ext uri="{FF2B5EF4-FFF2-40B4-BE49-F238E27FC236}">
                <a16:creationId xmlns:a16="http://schemas.microsoft.com/office/drawing/2014/main" id="{426A403F-B1A6-14BF-CEE7-9E352EB6CD7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a:extLst>
              <a:ext uri="{FF2B5EF4-FFF2-40B4-BE49-F238E27FC236}">
                <a16:creationId xmlns:a16="http://schemas.microsoft.com/office/drawing/2014/main" id="{4C507B2B-6104-5951-D1B9-CB8B6A82B25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06474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a:extLst>
            <a:ext uri="{FF2B5EF4-FFF2-40B4-BE49-F238E27FC236}">
              <a16:creationId xmlns:a16="http://schemas.microsoft.com/office/drawing/2014/main" id="{00DACCE1-6577-7F18-4F49-69C9498213DA}"/>
            </a:ext>
          </a:extLst>
        </p:cNvPr>
        <p:cNvGrpSpPr/>
        <p:nvPr/>
      </p:nvGrpSpPr>
      <p:grpSpPr>
        <a:xfrm>
          <a:off x="0" y="0"/>
          <a:ext cx="0" cy="0"/>
          <a:chOff x="0" y="0"/>
          <a:chExt cx="0" cy="0"/>
        </a:xfrm>
      </p:grpSpPr>
      <p:sp>
        <p:nvSpPr>
          <p:cNvPr id="242" name="Google Shape;242;p10:notes">
            <a:extLst>
              <a:ext uri="{FF2B5EF4-FFF2-40B4-BE49-F238E27FC236}">
                <a16:creationId xmlns:a16="http://schemas.microsoft.com/office/drawing/2014/main" id="{169A740C-413C-7F88-76A6-E44F84AEBD8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p10:notes">
            <a:extLst>
              <a:ext uri="{FF2B5EF4-FFF2-40B4-BE49-F238E27FC236}">
                <a16:creationId xmlns:a16="http://schemas.microsoft.com/office/drawing/2014/main" id="{1D345B0A-8643-8AF7-F552-661DA1FA120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0:notes">
            <a:extLst>
              <a:ext uri="{FF2B5EF4-FFF2-40B4-BE49-F238E27FC236}">
                <a16:creationId xmlns:a16="http://schemas.microsoft.com/office/drawing/2014/main" id="{5181FD14-61BC-B492-77AA-83C93E7D63B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6791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7A8FED62-39FD-41DF-08D3-67271C42BCB9}"/>
            </a:ext>
          </a:extLst>
        </p:cNvPr>
        <p:cNvGrpSpPr/>
        <p:nvPr/>
      </p:nvGrpSpPr>
      <p:grpSpPr>
        <a:xfrm>
          <a:off x="0" y="0"/>
          <a:ext cx="0" cy="0"/>
          <a:chOff x="0" y="0"/>
          <a:chExt cx="0" cy="0"/>
        </a:xfrm>
      </p:grpSpPr>
      <p:sp>
        <p:nvSpPr>
          <p:cNvPr id="198" name="Google Shape;198;p7:notes">
            <a:extLst>
              <a:ext uri="{FF2B5EF4-FFF2-40B4-BE49-F238E27FC236}">
                <a16:creationId xmlns:a16="http://schemas.microsoft.com/office/drawing/2014/main" id="{053ABABC-C6B0-92F0-ED69-E63FFCDF6F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a:extLst>
              <a:ext uri="{FF2B5EF4-FFF2-40B4-BE49-F238E27FC236}">
                <a16:creationId xmlns:a16="http://schemas.microsoft.com/office/drawing/2014/main" id="{AF15F7E8-7FD1-C72C-1F90-0242EFF5D51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a:extLst>
              <a:ext uri="{FF2B5EF4-FFF2-40B4-BE49-F238E27FC236}">
                <a16:creationId xmlns:a16="http://schemas.microsoft.com/office/drawing/2014/main" id="{BFBCB84F-A32A-030F-C0D3-82FE3C29B2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881222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8" Type="http://schemas.microsoft.com/office/2014/relationships/chartEx" Target="../charts/chartEx1.xml"/><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5.xml"/><Relationship Id="rId6" Type="http://schemas.openxmlformats.org/officeDocument/2006/relationships/image" Target="../media/image8.png"/><Relationship Id="rId11" Type="http://schemas.openxmlformats.org/officeDocument/2006/relationships/image" Target="../media/image11.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315942FC-65DB-42E6-3BCC-57DAEBCE1333}"/>
              </a:ext>
            </a:extLst>
          </p:cNvPr>
          <p:cNvSpPr/>
          <p:nvPr/>
        </p:nvSpPr>
        <p:spPr>
          <a:xfrm>
            <a:off x="2766645" y="1992922"/>
            <a:ext cx="1406769" cy="867508"/>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s-AR"/>
          </a:p>
        </p:txBody>
      </p:sp>
      <p:sp>
        <p:nvSpPr>
          <p:cNvPr id="129" name="Google Shape;129;p25"/>
          <p:cNvSpPr txBox="1"/>
          <p:nvPr/>
        </p:nvSpPr>
        <p:spPr>
          <a:xfrm>
            <a:off x="444582" y="2220611"/>
            <a:ext cx="10857900" cy="3262432"/>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s-AR" sz="6000" dirty="0">
                <a:solidFill>
                  <a:srgbClr val="FF0000"/>
                </a:solidFill>
                <a:latin typeface="Anton"/>
                <a:ea typeface="Anton"/>
                <a:cs typeface="Anton"/>
                <a:sym typeface="Anton"/>
              </a:rPr>
              <a:t>FIFA</a:t>
            </a:r>
            <a:r>
              <a:rPr lang="es-AR" sz="6000" dirty="0">
                <a:latin typeface="Anton"/>
                <a:ea typeface="Anton"/>
                <a:cs typeface="Anton"/>
                <a:sym typeface="Anton"/>
              </a:rPr>
              <a:t> </a:t>
            </a:r>
            <a:r>
              <a:rPr lang="es-AR" sz="6000" dirty="0" err="1">
                <a:latin typeface="Anton"/>
                <a:ea typeface="Anton"/>
                <a:cs typeface="Anton"/>
                <a:sym typeface="Anton"/>
              </a:rPr>
              <a:t>Players</a:t>
            </a:r>
            <a:r>
              <a:rPr lang="es-AR" sz="6000" dirty="0">
                <a:latin typeface="Anton"/>
                <a:ea typeface="Anton"/>
                <a:cs typeface="Anton"/>
                <a:sym typeface="Anton"/>
              </a:rPr>
              <a:t> </a:t>
            </a:r>
            <a:r>
              <a:rPr lang="es-AR" sz="6000" dirty="0" err="1">
                <a:latin typeface="Anton"/>
                <a:ea typeface="Anton"/>
                <a:cs typeface="Anton"/>
                <a:sym typeface="Anton"/>
              </a:rPr>
              <a:t>Market</a:t>
            </a:r>
            <a:endParaRPr sz="6000" dirty="0">
              <a:latin typeface="Anton"/>
              <a:ea typeface="Anton"/>
              <a:cs typeface="Anton"/>
              <a:sym typeface="Anton"/>
            </a:endParaRPr>
          </a:p>
          <a:p>
            <a:pPr marL="0" marR="0" lvl="0" indent="0" algn="ctr" rtl="0">
              <a:lnSpc>
                <a:spcPct val="80000"/>
              </a:lnSpc>
              <a:spcBef>
                <a:spcPts val="0"/>
              </a:spcBef>
              <a:spcAft>
                <a:spcPts val="0"/>
              </a:spcAft>
              <a:buClr>
                <a:srgbClr val="000000"/>
              </a:buClr>
              <a:buSzPts val="6000"/>
              <a:buFont typeface="Arial"/>
              <a:buNone/>
            </a:pPr>
            <a:r>
              <a:rPr lang="en-US" sz="3000" dirty="0">
                <a:latin typeface="Helvetica Neue Light"/>
                <a:ea typeface="Helvetica Neue Light"/>
                <a:cs typeface="Helvetica Neue Light"/>
                <a:sym typeface="Helvetica Neue Light"/>
              </a:rPr>
              <a:t>¿</a:t>
            </a:r>
            <a:r>
              <a:rPr lang="en-US" sz="3000" dirty="0" err="1">
                <a:latin typeface="Helvetica Neue Light"/>
                <a:ea typeface="Helvetica Neue Light"/>
                <a:cs typeface="Helvetica Neue Light"/>
                <a:sym typeface="Helvetica Neue Light"/>
              </a:rPr>
              <a:t>Qué</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debo</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tener</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en</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cuenta</a:t>
            </a:r>
            <a:r>
              <a:rPr lang="en-US" sz="3000" dirty="0">
                <a:latin typeface="Helvetica Neue Light"/>
                <a:ea typeface="Helvetica Neue Light"/>
                <a:cs typeface="Helvetica Neue Light"/>
                <a:sym typeface="Helvetica Neue Light"/>
              </a:rPr>
              <a:t> para </a:t>
            </a:r>
            <a:r>
              <a:rPr lang="en-US" sz="3000" dirty="0" err="1">
                <a:latin typeface="Helvetica Neue Light"/>
                <a:ea typeface="Helvetica Neue Light"/>
                <a:cs typeface="Helvetica Neue Light"/>
                <a:sym typeface="Helvetica Neue Light"/>
              </a:rPr>
              <a:t>tener</a:t>
            </a:r>
            <a:r>
              <a:rPr lang="en-US" sz="3000" dirty="0">
                <a:latin typeface="Helvetica Neue Light"/>
                <a:ea typeface="Helvetica Neue Light"/>
                <a:cs typeface="Helvetica Neue Light"/>
                <a:sym typeface="Helvetica Neue Light"/>
              </a:rPr>
              <a:t> un mercado de </a:t>
            </a:r>
            <a:r>
              <a:rPr lang="en-US" sz="3000" dirty="0" err="1">
                <a:latin typeface="Helvetica Neue Light"/>
                <a:ea typeface="Helvetica Neue Light"/>
                <a:cs typeface="Helvetica Neue Light"/>
                <a:sym typeface="Helvetica Neue Light"/>
              </a:rPr>
              <a:t>pases</a:t>
            </a:r>
            <a:r>
              <a:rPr lang="en-US" sz="3000" dirty="0">
                <a:latin typeface="Helvetica Neue Light"/>
                <a:ea typeface="Helvetica Neue Light"/>
                <a:cs typeface="Helvetica Neue Light"/>
                <a:sym typeface="Helvetica Neue Light"/>
              </a:rPr>
              <a:t> </a:t>
            </a:r>
            <a:r>
              <a:rPr lang="en-US" sz="3000" dirty="0" err="1">
                <a:latin typeface="Helvetica Neue Light"/>
                <a:ea typeface="Helvetica Neue Light"/>
                <a:cs typeface="Helvetica Neue Light"/>
                <a:sym typeface="Helvetica Neue Light"/>
              </a:rPr>
              <a:t>satisfactorio</a:t>
            </a:r>
            <a:r>
              <a:rPr lang="en-US" sz="3000" dirty="0">
                <a:latin typeface="Helvetica Neue Light"/>
                <a:ea typeface="Helvetica Neue Light"/>
                <a:cs typeface="Helvetica Neue Light"/>
                <a:sym typeface="Helvetica Neue Light"/>
              </a:rPr>
              <a:t>?</a:t>
            </a:r>
            <a:endParaRPr sz="30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rgbClr val="000000"/>
                </a:solidFill>
                <a:latin typeface="Helvetica Neue Light"/>
                <a:ea typeface="Helvetica Neue Light"/>
                <a:cs typeface="Helvetica Neue Light"/>
                <a:sym typeface="Helvetica Neue Light"/>
              </a:rPr>
              <a:t>AUTOR: Santiago Saine</a:t>
            </a:r>
            <a:endParaRPr lang="en-US"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endParaRPr lang="en-US" sz="2900" i="0" u="none" strike="noStrike" cap="none" dirty="0">
              <a:solidFill>
                <a:srgbClr val="000000"/>
              </a:solidFill>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rgbClr val="000000"/>
                </a:solidFill>
                <a:latin typeface="Helvetica Neue Light"/>
                <a:ea typeface="Helvetica Neue Light"/>
                <a:cs typeface="Helvetica Neue Light"/>
                <a:sym typeface="Helvetica Neue Light"/>
              </a:rPr>
              <a:t>COMISIÓN: 46275</a:t>
            </a:r>
          </a:p>
          <a:p>
            <a:pPr marL="0" marR="0" lvl="0" indent="0" algn="ctr" rtl="0">
              <a:lnSpc>
                <a:spcPct val="80000"/>
              </a:lnSpc>
              <a:spcBef>
                <a:spcPts val="0"/>
              </a:spcBef>
              <a:spcAft>
                <a:spcPts val="0"/>
              </a:spcAft>
              <a:buClr>
                <a:srgbClr val="000000"/>
              </a:buClr>
              <a:buSzPts val="2900"/>
              <a:buFont typeface="Arial"/>
              <a:buNone/>
            </a:pPr>
            <a:endParaRPr lang="en-US" sz="2900" i="0" u="none" strike="noStrike" cap="none" dirty="0">
              <a:solidFill>
                <a:srgbClr val="000000"/>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34" name="Google Shape;234;p33"/>
          <p:cNvSpPr/>
          <p:nvPr/>
        </p:nvSpPr>
        <p:spPr>
          <a:xfrm>
            <a:off x="3326050" y="171095"/>
            <a:ext cx="8518200" cy="1667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b="1" dirty="0">
                <a:solidFill>
                  <a:schemeClr val="dk1"/>
                </a:solidFill>
                <a:latin typeface="DM Sans"/>
                <a:ea typeface="DM Sans"/>
                <a:cs typeface="DM Sans"/>
                <a:sym typeface="DM Sans"/>
              </a:rPr>
              <a:t>¿Qué edad es la ideal para contratar a un jugador? (Según su valor de mercado y salario)</a:t>
            </a:r>
          </a:p>
          <a:p>
            <a:pPr marL="0" marR="0" lvl="0" indent="0" algn="just" rtl="0">
              <a:spcBef>
                <a:spcPts val="0"/>
              </a:spcBef>
              <a:spcAft>
                <a:spcPts val="0"/>
              </a:spcAft>
              <a:buNone/>
            </a:pPr>
            <a:r>
              <a:rPr lang="es-AR" sz="1300" dirty="0">
                <a:solidFill>
                  <a:schemeClr val="dk1"/>
                </a:solidFill>
                <a:latin typeface="DM Sans"/>
                <a:ea typeface="DM Sans"/>
                <a:cs typeface="DM Sans"/>
                <a:sym typeface="DM Sans"/>
              </a:rPr>
              <a:t>P</a:t>
            </a:r>
            <a:r>
              <a:rPr lang="es-AR" sz="1200" dirty="0">
                <a:solidFill>
                  <a:schemeClr val="dk1"/>
                </a:solidFill>
                <a:latin typeface="DM Sans"/>
                <a:ea typeface="DM Sans"/>
                <a:cs typeface="DM Sans"/>
                <a:sym typeface="DM Sans"/>
              </a:rPr>
              <a:t>odemos visualizar en la tabla que se encuentra a la izquierda, que el valor promedio de los jugadores aumenta a lo largo de los años hasta la edad de los 28 años, luego comienza a disminuir de forma progresiva. Para determinar la edad ideal para contratar a un jugador, es necesario tener en cuenta que su sueldo promedio en comparación a su valor de mercado no sea tan elevado y a la vez, que se encuentre en una edad en la cual tengan un buen </a:t>
            </a:r>
            <a:r>
              <a:rPr lang="es-AR" sz="1200" dirty="0" err="1">
                <a:solidFill>
                  <a:schemeClr val="dk1"/>
                </a:solidFill>
                <a:latin typeface="DM Sans"/>
                <a:ea typeface="DM Sans"/>
                <a:cs typeface="DM Sans"/>
                <a:sym typeface="DM Sans"/>
              </a:rPr>
              <a:t>overall</a:t>
            </a:r>
            <a:r>
              <a:rPr lang="es-AR" sz="1200" dirty="0">
                <a:solidFill>
                  <a:schemeClr val="dk1"/>
                </a:solidFill>
                <a:latin typeface="DM Sans"/>
                <a:ea typeface="DM Sans"/>
                <a:cs typeface="DM Sans"/>
                <a:sym typeface="DM Sans"/>
              </a:rPr>
              <a:t> y potencial analizado en la diapositiva anterior.</a:t>
            </a:r>
          </a:p>
          <a:p>
            <a:pPr marL="0" marR="0" lvl="0" indent="0" algn="just" rtl="0">
              <a:spcBef>
                <a:spcPts val="0"/>
              </a:spcBef>
              <a:spcAft>
                <a:spcPts val="0"/>
              </a:spcAft>
              <a:buNone/>
            </a:pPr>
            <a:r>
              <a:rPr lang="es-AR" sz="1200" dirty="0">
                <a:solidFill>
                  <a:schemeClr val="dk1"/>
                </a:solidFill>
                <a:latin typeface="DM Sans"/>
                <a:ea typeface="DM Sans"/>
                <a:cs typeface="DM Sans"/>
                <a:sym typeface="DM Sans"/>
              </a:rPr>
              <a:t>Teniendo en cuenta el análisis efectuado, los 24 años es la edad óptima para contratar a un jugador, ya que tanto su </a:t>
            </a:r>
            <a:r>
              <a:rPr lang="es-AR" sz="1200" dirty="0" err="1">
                <a:solidFill>
                  <a:schemeClr val="dk1"/>
                </a:solidFill>
                <a:latin typeface="DM Sans"/>
                <a:ea typeface="DM Sans"/>
                <a:cs typeface="DM Sans"/>
                <a:sym typeface="DM Sans"/>
              </a:rPr>
              <a:t>overall</a:t>
            </a:r>
            <a:r>
              <a:rPr lang="es-AR" sz="1200" dirty="0">
                <a:solidFill>
                  <a:schemeClr val="dk1"/>
                </a:solidFill>
                <a:latin typeface="DM Sans"/>
                <a:ea typeface="DM Sans"/>
                <a:cs typeface="DM Sans"/>
                <a:sym typeface="DM Sans"/>
              </a:rPr>
              <a:t> como su potencial son superiores a la media, y además, su salario se encuentra por debajo de la media y no representa un gran monto en comparación a su valor de mercado. </a:t>
            </a:r>
          </a:p>
          <a:p>
            <a:pPr marL="0" marR="0" lvl="0" indent="0" algn="just" rtl="0">
              <a:spcBef>
                <a:spcPts val="0"/>
              </a:spcBef>
              <a:spcAft>
                <a:spcPts val="0"/>
              </a:spcAft>
              <a:buNone/>
            </a:pPr>
            <a:endParaRPr lang="es-AR" sz="1300" dirty="0">
              <a:solidFill>
                <a:schemeClr val="dk1"/>
              </a:solidFill>
              <a:latin typeface="DM Sans"/>
              <a:ea typeface="DM Sans"/>
              <a:cs typeface="DM Sans"/>
              <a:sym typeface="DM Sans"/>
            </a:endParaRPr>
          </a:p>
        </p:txBody>
      </p:sp>
      <p:sp>
        <p:nvSpPr>
          <p:cNvPr id="3" name="Google Shape;217;p32">
            <a:extLst>
              <a:ext uri="{FF2B5EF4-FFF2-40B4-BE49-F238E27FC236}">
                <a16:creationId xmlns:a16="http://schemas.microsoft.com/office/drawing/2014/main" id="{DE81CBA9-2F60-7855-EC2B-DB1D93FD3BCD}"/>
              </a:ext>
            </a:extLst>
          </p:cNvPr>
          <p:cNvSpPr txBox="1"/>
          <p:nvPr/>
        </p:nvSpPr>
        <p:spPr>
          <a:xfrm>
            <a:off x="480881" y="288026"/>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EDAD</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endParaRPr lang="es-AR" dirty="0"/>
          </a:p>
        </p:txBody>
      </p:sp>
      <p:sp>
        <p:nvSpPr>
          <p:cNvPr id="4" name="Google Shape;225;p32">
            <a:extLst>
              <a:ext uri="{FF2B5EF4-FFF2-40B4-BE49-F238E27FC236}">
                <a16:creationId xmlns:a16="http://schemas.microsoft.com/office/drawing/2014/main" id="{C31DB3FA-3458-F8A7-C1C8-694691155DCF}"/>
              </a:ext>
            </a:extLst>
          </p:cNvPr>
          <p:cNvSpPr txBox="1"/>
          <p:nvPr/>
        </p:nvSpPr>
        <p:spPr>
          <a:xfrm>
            <a:off x="4649946" y="2580191"/>
            <a:ext cx="5725443" cy="461665"/>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1500" b="1" dirty="0">
                <a:solidFill>
                  <a:schemeClr val="dk1"/>
                </a:solidFill>
              </a:rPr>
              <a:t>% que representa el Sueldo Anual Promedio en comparación al Valor de Mercado Promedio por Rango de Edad</a:t>
            </a:r>
            <a:endParaRPr sz="1500" b="1" dirty="0">
              <a:solidFill>
                <a:schemeClr val="dk1"/>
              </a:solidFill>
            </a:endParaRPr>
          </a:p>
        </p:txBody>
      </p:sp>
      <p:graphicFrame>
        <p:nvGraphicFramePr>
          <p:cNvPr id="9" name="Table 8">
            <a:extLst>
              <a:ext uri="{FF2B5EF4-FFF2-40B4-BE49-F238E27FC236}">
                <a16:creationId xmlns:a16="http://schemas.microsoft.com/office/drawing/2014/main" id="{667759EF-CBAC-AFEC-D62F-661A82604219}"/>
              </a:ext>
            </a:extLst>
          </p:cNvPr>
          <p:cNvGraphicFramePr>
            <a:graphicFrameLocks noGrp="1"/>
          </p:cNvGraphicFramePr>
          <p:nvPr>
            <p:extLst>
              <p:ext uri="{D42A27DB-BD31-4B8C-83A1-F6EECF244321}">
                <p14:modId xmlns:p14="http://schemas.microsoft.com/office/powerpoint/2010/main" val="2997277970"/>
              </p:ext>
            </p:extLst>
          </p:nvPr>
        </p:nvGraphicFramePr>
        <p:xfrm>
          <a:off x="150282" y="1879030"/>
          <a:ext cx="3140599" cy="4846354"/>
        </p:xfrm>
        <a:graphic>
          <a:graphicData uri="http://schemas.openxmlformats.org/drawingml/2006/table">
            <a:tbl>
              <a:tblPr/>
              <a:tblGrid>
                <a:gridCol w="432569">
                  <a:extLst>
                    <a:ext uri="{9D8B030D-6E8A-4147-A177-3AD203B41FA5}">
                      <a16:colId xmlns:a16="http://schemas.microsoft.com/office/drawing/2014/main" val="438900233"/>
                    </a:ext>
                  </a:extLst>
                </a:gridCol>
                <a:gridCol w="1336430">
                  <a:extLst>
                    <a:ext uri="{9D8B030D-6E8A-4147-A177-3AD203B41FA5}">
                      <a16:colId xmlns:a16="http://schemas.microsoft.com/office/drawing/2014/main" val="1922695206"/>
                    </a:ext>
                  </a:extLst>
                </a:gridCol>
                <a:gridCol w="1371600">
                  <a:extLst>
                    <a:ext uri="{9D8B030D-6E8A-4147-A177-3AD203B41FA5}">
                      <a16:colId xmlns:a16="http://schemas.microsoft.com/office/drawing/2014/main" val="952900574"/>
                    </a:ext>
                  </a:extLst>
                </a:gridCol>
              </a:tblGrid>
              <a:tr h="78686">
                <a:tc>
                  <a:txBody>
                    <a:bodyPr/>
                    <a:lstStyle/>
                    <a:p>
                      <a:pPr algn="ctr" fontAlgn="ctr"/>
                      <a:r>
                        <a:rPr lang="es-AR" sz="1000" b="1" i="0" u="none" strike="noStrike">
                          <a:solidFill>
                            <a:srgbClr val="FFFFFF"/>
                          </a:solidFill>
                          <a:effectLst/>
                          <a:latin typeface="Calibri" panose="020F0502020204030204" pitchFamily="34" charset="0"/>
                        </a:rPr>
                        <a:t>Edad</a:t>
                      </a:r>
                    </a:p>
                  </a:txBody>
                  <a:tcPr marL="3934" marR="3934" marT="39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 Valor Promedio </a:t>
                      </a:r>
                    </a:p>
                  </a:txBody>
                  <a:tcPr marL="3934" marR="3934" marT="39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dirty="0">
                          <a:solidFill>
                            <a:srgbClr val="FFFFFF"/>
                          </a:solidFill>
                          <a:effectLst/>
                          <a:latin typeface="Calibri" panose="020F0502020204030204" pitchFamily="34" charset="0"/>
                        </a:rPr>
                        <a:t> Sueldo Promedio </a:t>
                      </a:r>
                    </a:p>
                  </a:txBody>
                  <a:tcPr marL="3934" marR="3934" marT="39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252571006"/>
                  </a:ext>
                </a:extLst>
              </a:tr>
              <a:tr h="142422">
                <a:tc>
                  <a:txBody>
                    <a:bodyPr/>
                    <a:lstStyle/>
                    <a:p>
                      <a:pPr algn="l" fontAlgn="b"/>
                      <a:r>
                        <a:rPr lang="es-AR" sz="1000" b="0" i="0" u="none" strike="noStrike">
                          <a:solidFill>
                            <a:srgbClr val="000000"/>
                          </a:solidFill>
                          <a:effectLst/>
                          <a:latin typeface="Calibri" panose="020F0502020204030204" pitchFamily="34" charset="0"/>
                        </a:rPr>
                        <a:t>16</a:t>
                      </a:r>
                    </a:p>
                  </a:txBody>
                  <a:tcPr marL="3934" marR="3934" marT="3934"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254.310 </a:t>
                      </a:r>
                    </a:p>
                  </a:txBody>
                  <a:tcPr marL="3934" marR="3934" marT="3934" marB="0" anchor="b">
                    <a:lnL>
                      <a:noFill/>
                    </a:lnL>
                    <a:lnR>
                      <a:noFill/>
                    </a:lnR>
                    <a:lnT w="6350" cap="flat" cmpd="sng" algn="ctr">
                      <a:solidFill>
                        <a:srgbClr val="000000"/>
                      </a:solidFill>
                      <a:prstDash val="solid"/>
                      <a:round/>
                      <a:headEnd type="none" w="med" len="med"/>
                      <a:tailEnd type="none" w="med" len="med"/>
                    </a:lnT>
                    <a:lnB>
                      <a:noFill/>
                    </a:lnB>
                    <a:solidFill>
                      <a:srgbClr val="F8756D"/>
                    </a:solidFill>
                  </a:tcPr>
                </a:tc>
                <a:tc>
                  <a:txBody>
                    <a:bodyPr/>
                    <a:lstStyle/>
                    <a:p>
                      <a:pPr algn="l" fontAlgn="b"/>
                      <a:r>
                        <a:rPr lang="es-AR" sz="1000" b="0" i="0" u="none" strike="noStrike">
                          <a:solidFill>
                            <a:srgbClr val="000000"/>
                          </a:solidFill>
                          <a:effectLst/>
                          <a:latin typeface="Calibri" panose="020F0502020204030204" pitchFamily="34" charset="0"/>
                        </a:rPr>
                        <a:t> USD                            7.221 </a:t>
                      </a:r>
                    </a:p>
                  </a:txBody>
                  <a:tcPr marL="3934" marR="3934" marT="3934" marB="0" anchor="b">
                    <a:lnL>
                      <a:noFill/>
                    </a:lnL>
                    <a:lnR>
                      <a:noFill/>
                    </a:lnR>
                    <a:lnT w="6350" cap="flat" cmpd="sng" algn="ctr">
                      <a:solidFill>
                        <a:srgbClr val="000000"/>
                      </a:solidFill>
                      <a:prstDash val="solid"/>
                      <a:round/>
                      <a:headEnd type="none" w="med" len="med"/>
                      <a:tailEnd type="none" w="med" len="med"/>
                    </a:lnT>
                    <a:lnB>
                      <a:noFill/>
                    </a:lnB>
                    <a:solidFill>
                      <a:srgbClr val="F8696B"/>
                    </a:solidFill>
                  </a:tcPr>
                </a:tc>
                <a:extLst>
                  <a:ext uri="{0D108BD9-81ED-4DB2-BD59-A6C34878D82A}">
                    <a16:rowId xmlns:a16="http://schemas.microsoft.com/office/drawing/2014/main" val="1865848736"/>
                  </a:ext>
                </a:extLst>
              </a:tr>
              <a:tr h="142422">
                <a:tc>
                  <a:txBody>
                    <a:bodyPr/>
                    <a:lstStyle/>
                    <a:p>
                      <a:pPr algn="l" fontAlgn="b"/>
                      <a:r>
                        <a:rPr lang="es-AR" sz="1000" b="0" i="0" u="none" strike="noStrike">
                          <a:solidFill>
                            <a:srgbClr val="000000"/>
                          </a:solidFill>
                          <a:effectLst/>
                          <a:latin typeface="Calibri" panose="020F0502020204030204" pitchFamily="34" charset="0"/>
                        </a:rPr>
                        <a:t>17</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441.136 </a:t>
                      </a:r>
                    </a:p>
                  </a:txBody>
                  <a:tcPr marL="3934" marR="3934" marT="3934" marB="0" anchor="b">
                    <a:lnL>
                      <a:noFill/>
                    </a:lnL>
                    <a:lnR>
                      <a:noFill/>
                    </a:lnR>
                    <a:lnT>
                      <a:noFill/>
                    </a:lnT>
                    <a:lnB>
                      <a:noFill/>
                    </a:lnB>
                    <a:solidFill>
                      <a:srgbClr val="F98871"/>
                    </a:solidFill>
                  </a:tcPr>
                </a:tc>
                <a:tc>
                  <a:txBody>
                    <a:bodyPr/>
                    <a:lstStyle/>
                    <a:p>
                      <a:pPr algn="l" fontAlgn="b"/>
                      <a:r>
                        <a:rPr lang="es-AR" sz="1000" b="0" i="0" u="none" strike="noStrike">
                          <a:solidFill>
                            <a:srgbClr val="000000"/>
                          </a:solidFill>
                          <a:effectLst/>
                          <a:latin typeface="Calibri" panose="020F0502020204030204" pitchFamily="34" charset="0"/>
                        </a:rPr>
                        <a:t> USD                            9.431 </a:t>
                      </a:r>
                    </a:p>
                  </a:txBody>
                  <a:tcPr marL="3934" marR="3934" marT="3934" marB="0" anchor="b">
                    <a:lnL>
                      <a:noFill/>
                    </a:lnL>
                    <a:lnR>
                      <a:noFill/>
                    </a:lnR>
                    <a:lnT>
                      <a:noFill/>
                    </a:lnT>
                    <a:lnB>
                      <a:noFill/>
                    </a:lnB>
                    <a:solidFill>
                      <a:srgbClr val="F86D6B"/>
                    </a:solidFill>
                  </a:tcPr>
                </a:tc>
                <a:extLst>
                  <a:ext uri="{0D108BD9-81ED-4DB2-BD59-A6C34878D82A}">
                    <a16:rowId xmlns:a16="http://schemas.microsoft.com/office/drawing/2014/main" val="27541887"/>
                  </a:ext>
                </a:extLst>
              </a:tr>
              <a:tr h="142422">
                <a:tc>
                  <a:txBody>
                    <a:bodyPr/>
                    <a:lstStyle/>
                    <a:p>
                      <a:pPr algn="l" fontAlgn="b"/>
                      <a:r>
                        <a:rPr lang="es-AR" sz="1000" b="0" i="0" u="none" strike="noStrike">
                          <a:solidFill>
                            <a:srgbClr val="000000"/>
                          </a:solidFill>
                          <a:effectLst/>
                          <a:latin typeface="Calibri" panose="020F0502020204030204" pitchFamily="34" charset="0"/>
                        </a:rPr>
                        <a:t>18</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442.245 </a:t>
                      </a:r>
                    </a:p>
                  </a:txBody>
                  <a:tcPr marL="3934" marR="3934" marT="3934" marB="0" anchor="b">
                    <a:lnL>
                      <a:noFill/>
                    </a:lnL>
                    <a:lnR>
                      <a:noFill/>
                    </a:lnR>
                    <a:lnT>
                      <a:noFill/>
                    </a:lnT>
                    <a:lnB>
                      <a:noFill/>
                    </a:lnB>
                    <a:solidFill>
                      <a:srgbClr val="F98871"/>
                    </a:solidFill>
                  </a:tcPr>
                </a:tc>
                <a:tc>
                  <a:txBody>
                    <a:bodyPr/>
                    <a:lstStyle/>
                    <a:p>
                      <a:pPr algn="l" fontAlgn="b"/>
                      <a:r>
                        <a:rPr lang="es-AR" sz="1000" b="0" i="0" u="none" strike="noStrike">
                          <a:solidFill>
                            <a:srgbClr val="000000"/>
                          </a:solidFill>
                          <a:effectLst/>
                          <a:latin typeface="Calibri" panose="020F0502020204030204" pitchFamily="34" charset="0"/>
                        </a:rPr>
                        <a:t> USD                         14.398 </a:t>
                      </a:r>
                    </a:p>
                  </a:txBody>
                  <a:tcPr marL="3934" marR="3934" marT="3934" marB="0" anchor="b">
                    <a:lnL>
                      <a:noFill/>
                    </a:lnL>
                    <a:lnR>
                      <a:noFill/>
                    </a:lnR>
                    <a:lnT>
                      <a:noFill/>
                    </a:lnT>
                    <a:lnB>
                      <a:noFill/>
                    </a:lnB>
                    <a:solidFill>
                      <a:srgbClr val="F8766D"/>
                    </a:solidFill>
                  </a:tcPr>
                </a:tc>
                <a:extLst>
                  <a:ext uri="{0D108BD9-81ED-4DB2-BD59-A6C34878D82A}">
                    <a16:rowId xmlns:a16="http://schemas.microsoft.com/office/drawing/2014/main" val="758545825"/>
                  </a:ext>
                </a:extLst>
              </a:tr>
              <a:tr h="142422">
                <a:tc>
                  <a:txBody>
                    <a:bodyPr/>
                    <a:lstStyle/>
                    <a:p>
                      <a:pPr algn="l" fontAlgn="b"/>
                      <a:r>
                        <a:rPr lang="es-AR" sz="1000" b="0" i="0" u="none" strike="noStrike">
                          <a:solidFill>
                            <a:srgbClr val="000000"/>
                          </a:solidFill>
                          <a:effectLst/>
                          <a:latin typeface="Calibri" panose="020F0502020204030204" pitchFamily="34" charset="0"/>
                        </a:rPr>
                        <a:t>19</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714.021 </a:t>
                      </a:r>
                    </a:p>
                  </a:txBody>
                  <a:tcPr marL="3934" marR="3934" marT="3934" marB="0" anchor="b">
                    <a:lnL>
                      <a:noFill/>
                    </a:lnL>
                    <a:lnR>
                      <a:noFill/>
                    </a:lnR>
                    <a:lnT>
                      <a:noFill/>
                    </a:lnT>
                    <a:lnB>
                      <a:noFill/>
                    </a:lnB>
                    <a:solidFill>
                      <a:srgbClr val="FBA476"/>
                    </a:solidFill>
                  </a:tcPr>
                </a:tc>
                <a:tc>
                  <a:txBody>
                    <a:bodyPr/>
                    <a:lstStyle/>
                    <a:p>
                      <a:pPr algn="l" fontAlgn="b"/>
                      <a:r>
                        <a:rPr lang="es-AR" sz="1000" b="0" i="0" u="none" strike="noStrike">
                          <a:solidFill>
                            <a:srgbClr val="000000"/>
                          </a:solidFill>
                          <a:effectLst/>
                          <a:latin typeface="Calibri" panose="020F0502020204030204" pitchFamily="34" charset="0"/>
                        </a:rPr>
                        <a:t> USD                         27.865 </a:t>
                      </a:r>
                    </a:p>
                  </a:txBody>
                  <a:tcPr marL="3934" marR="3934" marT="3934" marB="0" anchor="b">
                    <a:lnL>
                      <a:noFill/>
                    </a:lnL>
                    <a:lnR>
                      <a:noFill/>
                    </a:lnR>
                    <a:lnT>
                      <a:noFill/>
                    </a:lnT>
                    <a:lnB>
                      <a:noFill/>
                    </a:lnB>
                    <a:solidFill>
                      <a:srgbClr val="FA8E72"/>
                    </a:solidFill>
                  </a:tcPr>
                </a:tc>
                <a:extLst>
                  <a:ext uri="{0D108BD9-81ED-4DB2-BD59-A6C34878D82A}">
                    <a16:rowId xmlns:a16="http://schemas.microsoft.com/office/drawing/2014/main" val="4141989123"/>
                  </a:ext>
                </a:extLst>
              </a:tr>
              <a:tr h="142422">
                <a:tc>
                  <a:txBody>
                    <a:bodyPr/>
                    <a:lstStyle/>
                    <a:p>
                      <a:pPr algn="l" fontAlgn="b"/>
                      <a:r>
                        <a:rPr lang="es-AR" sz="1000" b="0" i="0" u="none" strike="noStrike">
                          <a:solidFill>
                            <a:srgbClr val="000000"/>
                          </a:solidFill>
                          <a:effectLst/>
                          <a:latin typeface="Calibri" panose="020F0502020204030204" pitchFamily="34" charset="0"/>
                        </a:rPr>
                        <a:t>20</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1.258.971 </a:t>
                      </a:r>
                    </a:p>
                  </a:txBody>
                  <a:tcPr marL="3934" marR="3934" marT="3934" marB="0" anchor="b">
                    <a:lnL>
                      <a:noFill/>
                    </a:lnL>
                    <a:lnR>
                      <a:noFill/>
                    </a:lnR>
                    <a:lnT>
                      <a:noFill/>
                    </a:lnT>
                    <a:lnB>
                      <a:noFill/>
                    </a:lnB>
                    <a:solidFill>
                      <a:srgbClr val="FEDB81"/>
                    </a:solidFill>
                  </a:tcPr>
                </a:tc>
                <a:tc>
                  <a:txBody>
                    <a:bodyPr/>
                    <a:lstStyle/>
                    <a:p>
                      <a:pPr algn="l" fontAlgn="b"/>
                      <a:r>
                        <a:rPr lang="es-AR" sz="1000" b="0" i="0" u="none" strike="noStrike">
                          <a:solidFill>
                            <a:srgbClr val="000000"/>
                          </a:solidFill>
                          <a:effectLst/>
                          <a:latin typeface="Calibri" panose="020F0502020204030204" pitchFamily="34" charset="0"/>
                        </a:rPr>
                        <a:t> USD                         48.459 </a:t>
                      </a:r>
                    </a:p>
                  </a:txBody>
                  <a:tcPr marL="3934" marR="3934" marT="3934" marB="0" anchor="b">
                    <a:lnL>
                      <a:noFill/>
                    </a:lnL>
                    <a:lnR>
                      <a:noFill/>
                    </a:lnR>
                    <a:lnT>
                      <a:noFill/>
                    </a:lnT>
                    <a:lnB>
                      <a:noFill/>
                    </a:lnB>
                    <a:solidFill>
                      <a:srgbClr val="FCB379"/>
                    </a:solidFill>
                  </a:tcPr>
                </a:tc>
                <a:extLst>
                  <a:ext uri="{0D108BD9-81ED-4DB2-BD59-A6C34878D82A}">
                    <a16:rowId xmlns:a16="http://schemas.microsoft.com/office/drawing/2014/main" val="1773200163"/>
                  </a:ext>
                </a:extLst>
              </a:tr>
              <a:tr h="142422">
                <a:tc>
                  <a:txBody>
                    <a:bodyPr/>
                    <a:lstStyle/>
                    <a:p>
                      <a:pPr algn="l" fontAlgn="b"/>
                      <a:r>
                        <a:rPr lang="es-AR" sz="1000" b="0" i="0" u="none" strike="noStrike">
                          <a:solidFill>
                            <a:srgbClr val="000000"/>
                          </a:solidFill>
                          <a:effectLst/>
                          <a:latin typeface="Calibri" panose="020F0502020204030204" pitchFamily="34" charset="0"/>
                        </a:rPr>
                        <a:t>21</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1.511.430 </a:t>
                      </a:r>
                    </a:p>
                  </a:txBody>
                  <a:tcPr marL="3934" marR="3934" marT="3934" marB="0" anchor="b">
                    <a:lnL>
                      <a:noFill/>
                    </a:lnL>
                    <a:lnR>
                      <a:noFill/>
                    </a:lnR>
                    <a:lnT>
                      <a:noFill/>
                    </a:lnT>
                    <a:lnB>
                      <a:noFill/>
                    </a:lnB>
                    <a:solidFill>
                      <a:srgbClr val="F7E984"/>
                    </a:solidFill>
                  </a:tcPr>
                </a:tc>
                <a:tc>
                  <a:txBody>
                    <a:bodyPr/>
                    <a:lstStyle/>
                    <a:p>
                      <a:pPr algn="l" fontAlgn="b"/>
                      <a:r>
                        <a:rPr lang="es-AR" sz="1000" b="0" i="0" u="none" strike="noStrike">
                          <a:solidFill>
                            <a:srgbClr val="000000"/>
                          </a:solidFill>
                          <a:effectLst/>
                          <a:latin typeface="Calibri" panose="020F0502020204030204" pitchFamily="34" charset="0"/>
                        </a:rPr>
                        <a:t> USD                         52.756 </a:t>
                      </a:r>
                    </a:p>
                  </a:txBody>
                  <a:tcPr marL="3934" marR="3934" marT="3934" marB="0" anchor="b">
                    <a:lnL>
                      <a:noFill/>
                    </a:lnL>
                    <a:lnR>
                      <a:noFill/>
                    </a:lnR>
                    <a:lnT>
                      <a:noFill/>
                    </a:lnT>
                    <a:lnB>
                      <a:noFill/>
                    </a:lnB>
                    <a:solidFill>
                      <a:srgbClr val="FCBB7A"/>
                    </a:solidFill>
                  </a:tcPr>
                </a:tc>
                <a:extLst>
                  <a:ext uri="{0D108BD9-81ED-4DB2-BD59-A6C34878D82A}">
                    <a16:rowId xmlns:a16="http://schemas.microsoft.com/office/drawing/2014/main" val="1347846307"/>
                  </a:ext>
                </a:extLst>
              </a:tr>
              <a:tr h="142422">
                <a:tc>
                  <a:txBody>
                    <a:bodyPr/>
                    <a:lstStyle/>
                    <a:p>
                      <a:pPr algn="l" fontAlgn="b"/>
                      <a:r>
                        <a:rPr lang="es-AR" sz="1000" b="0" i="0" u="none" strike="noStrike">
                          <a:solidFill>
                            <a:srgbClr val="000000"/>
                          </a:solidFill>
                          <a:effectLst/>
                          <a:latin typeface="Calibri" panose="020F0502020204030204" pitchFamily="34" charset="0"/>
                        </a:rPr>
                        <a:t>22</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1.895.458 </a:t>
                      </a:r>
                    </a:p>
                  </a:txBody>
                  <a:tcPr marL="3934" marR="3934" marT="3934" marB="0" anchor="b">
                    <a:lnL>
                      <a:noFill/>
                    </a:lnL>
                    <a:lnR>
                      <a:noFill/>
                    </a:lnR>
                    <a:lnT>
                      <a:noFill/>
                    </a:lnT>
                    <a:lnB>
                      <a:noFill/>
                    </a:lnB>
                    <a:solidFill>
                      <a:srgbClr val="D7E082"/>
                    </a:solidFill>
                  </a:tcPr>
                </a:tc>
                <a:tc>
                  <a:txBody>
                    <a:bodyPr/>
                    <a:lstStyle/>
                    <a:p>
                      <a:pPr algn="l" fontAlgn="b"/>
                      <a:r>
                        <a:rPr lang="es-AR" sz="1000" b="0" i="0" u="none" strike="noStrike">
                          <a:solidFill>
                            <a:srgbClr val="000000"/>
                          </a:solidFill>
                          <a:effectLst/>
                          <a:latin typeface="Calibri" panose="020F0502020204030204" pitchFamily="34" charset="0"/>
                        </a:rPr>
                        <a:t> USD                         78.829 </a:t>
                      </a:r>
                    </a:p>
                  </a:txBody>
                  <a:tcPr marL="3934" marR="3934" marT="3934" marB="0" anchor="b">
                    <a:lnL>
                      <a:noFill/>
                    </a:lnL>
                    <a:lnR>
                      <a:noFill/>
                    </a:lnR>
                    <a:lnT>
                      <a:noFill/>
                    </a:lnT>
                    <a:lnB>
                      <a:noFill/>
                    </a:lnB>
                    <a:solidFill>
                      <a:srgbClr val="FFEB84"/>
                    </a:solidFill>
                  </a:tcPr>
                </a:tc>
                <a:extLst>
                  <a:ext uri="{0D108BD9-81ED-4DB2-BD59-A6C34878D82A}">
                    <a16:rowId xmlns:a16="http://schemas.microsoft.com/office/drawing/2014/main" val="2619363638"/>
                  </a:ext>
                </a:extLst>
              </a:tr>
              <a:tr h="142422">
                <a:tc>
                  <a:txBody>
                    <a:bodyPr/>
                    <a:lstStyle/>
                    <a:p>
                      <a:pPr algn="l" fontAlgn="b"/>
                      <a:r>
                        <a:rPr lang="es-AR" sz="1000" b="0" i="0" u="none" strike="noStrike">
                          <a:solidFill>
                            <a:srgbClr val="000000"/>
                          </a:solidFill>
                          <a:effectLst/>
                          <a:latin typeface="Calibri" panose="020F0502020204030204" pitchFamily="34" charset="0"/>
                        </a:rPr>
                        <a:t>23</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2.307.384 </a:t>
                      </a:r>
                    </a:p>
                  </a:txBody>
                  <a:tcPr marL="3934" marR="3934" marT="3934" marB="0" anchor="b">
                    <a:lnL>
                      <a:noFill/>
                    </a:lnL>
                    <a:lnR>
                      <a:noFill/>
                    </a:lnR>
                    <a:lnT>
                      <a:noFill/>
                    </a:lnT>
                    <a:lnB>
                      <a:noFill/>
                    </a:lnB>
                    <a:solidFill>
                      <a:srgbClr val="B4D680"/>
                    </a:solidFill>
                  </a:tcPr>
                </a:tc>
                <a:tc>
                  <a:txBody>
                    <a:bodyPr/>
                    <a:lstStyle/>
                    <a:p>
                      <a:pPr algn="l" fontAlgn="b"/>
                      <a:r>
                        <a:rPr lang="es-AR" sz="1000" b="0" i="0" u="none" strike="noStrike">
                          <a:solidFill>
                            <a:srgbClr val="000000"/>
                          </a:solidFill>
                          <a:effectLst/>
                          <a:latin typeface="Calibri" panose="020F0502020204030204" pitchFamily="34" charset="0"/>
                        </a:rPr>
                        <a:t> USD                         92.989 </a:t>
                      </a:r>
                    </a:p>
                  </a:txBody>
                  <a:tcPr marL="3934" marR="3934" marT="3934" marB="0" anchor="b">
                    <a:lnL>
                      <a:noFill/>
                    </a:lnL>
                    <a:lnR>
                      <a:noFill/>
                    </a:lnR>
                    <a:lnT>
                      <a:noFill/>
                    </a:lnT>
                    <a:lnB>
                      <a:noFill/>
                    </a:lnB>
                    <a:solidFill>
                      <a:srgbClr val="E9E583"/>
                    </a:solidFill>
                  </a:tcPr>
                </a:tc>
                <a:extLst>
                  <a:ext uri="{0D108BD9-81ED-4DB2-BD59-A6C34878D82A}">
                    <a16:rowId xmlns:a16="http://schemas.microsoft.com/office/drawing/2014/main" val="157786432"/>
                  </a:ext>
                </a:extLst>
              </a:tr>
              <a:tr h="142422">
                <a:tc>
                  <a:txBody>
                    <a:bodyPr/>
                    <a:lstStyle/>
                    <a:p>
                      <a:pPr algn="l" fontAlgn="b"/>
                      <a:r>
                        <a:rPr lang="es-AR" sz="1000" b="0" i="0" u="none" strike="noStrike">
                          <a:solidFill>
                            <a:srgbClr val="000000"/>
                          </a:solidFill>
                          <a:effectLst/>
                          <a:latin typeface="Calibri" panose="020F0502020204030204" pitchFamily="34" charset="0"/>
                        </a:rPr>
                        <a:t>24</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2.789.429 </a:t>
                      </a:r>
                    </a:p>
                  </a:txBody>
                  <a:tcPr marL="3934" marR="3934" marT="3934" marB="0" anchor="b">
                    <a:lnL>
                      <a:noFill/>
                    </a:lnL>
                    <a:lnR>
                      <a:noFill/>
                    </a:lnR>
                    <a:lnT>
                      <a:noFill/>
                    </a:lnT>
                    <a:lnB>
                      <a:noFill/>
                    </a:lnB>
                    <a:solidFill>
                      <a:srgbClr val="8CCA7E"/>
                    </a:solidFill>
                  </a:tcPr>
                </a:tc>
                <a:tc>
                  <a:txBody>
                    <a:bodyPr/>
                    <a:lstStyle/>
                    <a:p>
                      <a:pPr algn="l" fontAlgn="b"/>
                      <a:r>
                        <a:rPr lang="es-AR" sz="1000" b="0" i="0" u="none" strike="noStrike">
                          <a:solidFill>
                            <a:srgbClr val="000000"/>
                          </a:solidFill>
                          <a:effectLst/>
                          <a:latin typeface="Calibri" panose="020F0502020204030204" pitchFamily="34" charset="0"/>
                        </a:rPr>
                        <a:t> USD                       105.755 </a:t>
                      </a:r>
                    </a:p>
                  </a:txBody>
                  <a:tcPr marL="3934" marR="3934" marT="3934" marB="0" anchor="b">
                    <a:lnL>
                      <a:noFill/>
                    </a:lnL>
                    <a:lnR>
                      <a:noFill/>
                    </a:lnR>
                    <a:lnT>
                      <a:noFill/>
                    </a:lnT>
                    <a:lnB>
                      <a:noFill/>
                    </a:lnB>
                    <a:solidFill>
                      <a:srgbClr val="D5DF82"/>
                    </a:solidFill>
                  </a:tcPr>
                </a:tc>
                <a:extLst>
                  <a:ext uri="{0D108BD9-81ED-4DB2-BD59-A6C34878D82A}">
                    <a16:rowId xmlns:a16="http://schemas.microsoft.com/office/drawing/2014/main" val="929685444"/>
                  </a:ext>
                </a:extLst>
              </a:tr>
              <a:tr h="142422">
                <a:tc>
                  <a:txBody>
                    <a:bodyPr/>
                    <a:lstStyle/>
                    <a:p>
                      <a:pPr algn="l" fontAlgn="b"/>
                      <a:r>
                        <a:rPr lang="es-AR" sz="1000" b="0" i="0" u="none" strike="noStrike">
                          <a:solidFill>
                            <a:srgbClr val="000000"/>
                          </a:solidFill>
                          <a:effectLst/>
                          <a:latin typeface="Calibri" panose="020F0502020204030204" pitchFamily="34" charset="0"/>
                        </a:rPr>
                        <a:t>25</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3.013.222 </a:t>
                      </a:r>
                    </a:p>
                  </a:txBody>
                  <a:tcPr marL="3934" marR="3934" marT="3934" marB="0" anchor="b">
                    <a:lnL>
                      <a:noFill/>
                    </a:lnL>
                    <a:lnR>
                      <a:noFill/>
                    </a:lnR>
                    <a:lnT>
                      <a:noFill/>
                    </a:lnT>
                    <a:lnB>
                      <a:noFill/>
                    </a:lnB>
                    <a:solidFill>
                      <a:srgbClr val="79C57D"/>
                    </a:solidFill>
                  </a:tcPr>
                </a:tc>
                <a:tc>
                  <a:txBody>
                    <a:bodyPr/>
                    <a:lstStyle/>
                    <a:p>
                      <a:pPr algn="l" fontAlgn="b"/>
                      <a:r>
                        <a:rPr lang="es-AR" sz="1000" b="0" i="0" u="none" strike="noStrike">
                          <a:solidFill>
                            <a:srgbClr val="000000"/>
                          </a:solidFill>
                          <a:effectLst/>
                          <a:latin typeface="Calibri" panose="020F0502020204030204" pitchFamily="34" charset="0"/>
                        </a:rPr>
                        <a:t> USD                       126.208 </a:t>
                      </a:r>
                    </a:p>
                  </a:txBody>
                  <a:tcPr marL="3934" marR="3934" marT="3934" marB="0" anchor="b">
                    <a:lnL>
                      <a:noFill/>
                    </a:lnL>
                    <a:lnR>
                      <a:noFill/>
                    </a:lnR>
                    <a:lnT>
                      <a:noFill/>
                    </a:lnT>
                    <a:lnB>
                      <a:noFill/>
                    </a:lnB>
                    <a:solidFill>
                      <a:srgbClr val="B4D680"/>
                    </a:solidFill>
                  </a:tcPr>
                </a:tc>
                <a:extLst>
                  <a:ext uri="{0D108BD9-81ED-4DB2-BD59-A6C34878D82A}">
                    <a16:rowId xmlns:a16="http://schemas.microsoft.com/office/drawing/2014/main" val="3872845164"/>
                  </a:ext>
                </a:extLst>
              </a:tr>
              <a:tr h="142422">
                <a:tc>
                  <a:txBody>
                    <a:bodyPr/>
                    <a:lstStyle/>
                    <a:p>
                      <a:pPr algn="l" fontAlgn="b"/>
                      <a:r>
                        <a:rPr lang="es-AR" sz="1000" b="0" i="0" u="none" strike="noStrike">
                          <a:solidFill>
                            <a:srgbClr val="000000"/>
                          </a:solidFill>
                          <a:effectLst/>
                          <a:latin typeface="Calibri" panose="020F0502020204030204" pitchFamily="34" charset="0"/>
                        </a:rPr>
                        <a:t>26</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3.109.842 </a:t>
                      </a:r>
                    </a:p>
                  </a:txBody>
                  <a:tcPr marL="3934" marR="3934" marT="3934" marB="0" anchor="b">
                    <a:lnL>
                      <a:noFill/>
                    </a:lnL>
                    <a:lnR>
                      <a:noFill/>
                    </a:lnR>
                    <a:lnT>
                      <a:noFill/>
                    </a:lnT>
                    <a:lnB>
                      <a:noFill/>
                    </a:lnB>
                    <a:solidFill>
                      <a:srgbClr val="71C27C"/>
                    </a:solidFill>
                  </a:tcPr>
                </a:tc>
                <a:tc>
                  <a:txBody>
                    <a:bodyPr/>
                    <a:lstStyle/>
                    <a:p>
                      <a:pPr algn="l" fontAlgn="b"/>
                      <a:r>
                        <a:rPr lang="es-AR" sz="1000" b="0" i="0" u="none" strike="noStrike">
                          <a:solidFill>
                            <a:srgbClr val="000000"/>
                          </a:solidFill>
                          <a:effectLst/>
                          <a:latin typeface="Calibri" panose="020F0502020204030204" pitchFamily="34" charset="0"/>
                        </a:rPr>
                        <a:t> USD                       138.617 </a:t>
                      </a:r>
                    </a:p>
                  </a:txBody>
                  <a:tcPr marL="3934" marR="3934" marT="3934" marB="0" anchor="b">
                    <a:lnL>
                      <a:noFill/>
                    </a:lnL>
                    <a:lnR>
                      <a:noFill/>
                    </a:lnR>
                    <a:lnT>
                      <a:noFill/>
                    </a:lnT>
                    <a:lnB>
                      <a:noFill/>
                    </a:lnB>
                    <a:solidFill>
                      <a:srgbClr val="A0D07F"/>
                    </a:solidFill>
                  </a:tcPr>
                </a:tc>
                <a:extLst>
                  <a:ext uri="{0D108BD9-81ED-4DB2-BD59-A6C34878D82A}">
                    <a16:rowId xmlns:a16="http://schemas.microsoft.com/office/drawing/2014/main" val="64958654"/>
                  </a:ext>
                </a:extLst>
              </a:tr>
              <a:tr h="142422">
                <a:tc>
                  <a:txBody>
                    <a:bodyPr/>
                    <a:lstStyle/>
                    <a:p>
                      <a:pPr algn="l" fontAlgn="b"/>
                      <a:r>
                        <a:rPr lang="es-AR" sz="1000" b="0" i="0" u="none" strike="noStrike">
                          <a:solidFill>
                            <a:srgbClr val="000000"/>
                          </a:solidFill>
                          <a:effectLst/>
                          <a:latin typeface="Calibri" panose="020F0502020204030204" pitchFamily="34" charset="0"/>
                        </a:rPr>
                        <a:t>27</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3.184.415 </a:t>
                      </a:r>
                    </a:p>
                  </a:txBody>
                  <a:tcPr marL="3934" marR="3934" marT="3934" marB="0" anchor="b">
                    <a:lnL>
                      <a:noFill/>
                    </a:lnL>
                    <a:lnR>
                      <a:noFill/>
                    </a:lnR>
                    <a:lnT>
                      <a:noFill/>
                    </a:lnT>
                    <a:lnB>
                      <a:noFill/>
                    </a:lnB>
                    <a:solidFill>
                      <a:srgbClr val="6BC17C"/>
                    </a:solidFill>
                  </a:tcPr>
                </a:tc>
                <a:tc>
                  <a:txBody>
                    <a:bodyPr/>
                    <a:lstStyle/>
                    <a:p>
                      <a:pPr algn="l" fontAlgn="b"/>
                      <a:r>
                        <a:rPr lang="es-AR" sz="1000" b="0" i="0" u="none" strike="noStrike" dirty="0">
                          <a:solidFill>
                            <a:srgbClr val="000000"/>
                          </a:solidFill>
                          <a:effectLst/>
                          <a:latin typeface="Calibri" panose="020F0502020204030204" pitchFamily="34" charset="0"/>
                        </a:rPr>
                        <a:t> USD                       143.542 </a:t>
                      </a:r>
                    </a:p>
                  </a:txBody>
                  <a:tcPr marL="3934" marR="3934" marT="3934" marB="0" anchor="b">
                    <a:lnL>
                      <a:noFill/>
                    </a:lnL>
                    <a:lnR>
                      <a:noFill/>
                    </a:lnR>
                    <a:lnT>
                      <a:noFill/>
                    </a:lnT>
                    <a:lnB>
                      <a:noFill/>
                    </a:lnB>
                    <a:solidFill>
                      <a:srgbClr val="99CE7F"/>
                    </a:solidFill>
                  </a:tcPr>
                </a:tc>
                <a:extLst>
                  <a:ext uri="{0D108BD9-81ED-4DB2-BD59-A6C34878D82A}">
                    <a16:rowId xmlns:a16="http://schemas.microsoft.com/office/drawing/2014/main" val="3676832228"/>
                  </a:ext>
                </a:extLst>
              </a:tr>
              <a:tr h="142422">
                <a:tc>
                  <a:txBody>
                    <a:bodyPr/>
                    <a:lstStyle/>
                    <a:p>
                      <a:pPr algn="l" fontAlgn="b"/>
                      <a:r>
                        <a:rPr lang="es-AR" sz="1000" b="0" i="0" u="none" strike="noStrike">
                          <a:solidFill>
                            <a:srgbClr val="000000"/>
                          </a:solidFill>
                          <a:effectLst/>
                          <a:latin typeface="Calibri" panose="020F0502020204030204" pitchFamily="34" charset="0"/>
                        </a:rPr>
                        <a:t>28</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3.268.184 </a:t>
                      </a:r>
                    </a:p>
                  </a:txBody>
                  <a:tcPr marL="3934" marR="3934" marT="3934" marB="0" anchor="b">
                    <a:lnL>
                      <a:noFill/>
                    </a:lnL>
                    <a:lnR>
                      <a:noFill/>
                    </a:lnR>
                    <a:lnT>
                      <a:noFill/>
                    </a:lnT>
                    <a:lnB>
                      <a:noFill/>
                    </a:lnB>
                    <a:solidFill>
                      <a:srgbClr val="63BE7B"/>
                    </a:solidFill>
                  </a:tcPr>
                </a:tc>
                <a:tc>
                  <a:txBody>
                    <a:bodyPr/>
                    <a:lstStyle/>
                    <a:p>
                      <a:pPr algn="l" fontAlgn="b"/>
                      <a:r>
                        <a:rPr lang="es-AR" sz="1000" b="0" i="0" u="none" strike="noStrike">
                          <a:solidFill>
                            <a:srgbClr val="000000"/>
                          </a:solidFill>
                          <a:effectLst/>
                          <a:latin typeface="Calibri" panose="020F0502020204030204" pitchFamily="34" charset="0"/>
                        </a:rPr>
                        <a:t> USD                       164.683 </a:t>
                      </a:r>
                    </a:p>
                  </a:txBody>
                  <a:tcPr marL="3934" marR="3934" marT="3934" marB="0" anchor="b">
                    <a:lnL>
                      <a:noFill/>
                    </a:lnL>
                    <a:lnR>
                      <a:noFill/>
                    </a:lnR>
                    <a:lnT>
                      <a:noFill/>
                    </a:lnT>
                    <a:lnB>
                      <a:noFill/>
                    </a:lnB>
                    <a:solidFill>
                      <a:srgbClr val="77C47D"/>
                    </a:solidFill>
                  </a:tcPr>
                </a:tc>
                <a:extLst>
                  <a:ext uri="{0D108BD9-81ED-4DB2-BD59-A6C34878D82A}">
                    <a16:rowId xmlns:a16="http://schemas.microsoft.com/office/drawing/2014/main" val="1689598183"/>
                  </a:ext>
                </a:extLst>
              </a:tr>
              <a:tr h="142422">
                <a:tc>
                  <a:txBody>
                    <a:bodyPr/>
                    <a:lstStyle/>
                    <a:p>
                      <a:pPr algn="l" fontAlgn="b"/>
                      <a:r>
                        <a:rPr lang="es-AR" sz="1000" b="0" i="0" u="none" strike="noStrike">
                          <a:solidFill>
                            <a:srgbClr val="000000"/>
                          </a:solidFill>
                          <a:effectLst/>
                          <a:latin typeface="Calibri" panose="020F0502020204030204" pitchFamily="34" charset="0"/>
                        </a:rPr>
                        <a:t>29</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3.104.012 </a:t>
                      </a:r>
                    </a:p>
                  </a:txBody>
                  <a:tcPr marL="3934" marR="3934" marT="3934" marB="0" anchor="b">
                    <a:lnL>
                      <a:noFill/>
                    </a:lnL>
                    <a:lnR>
                      <a:noFill/>
                    </a:lnR>
                    <a:lnT>
                      <a:noFill/>
                    </a:lnT>
                    <a:lnB>
                      <a:noFill/>
                    </a:lnB>
                    <a:solidFill>
                      <a:srgbClr val="71C27C"/>
                    </a:solidFill>
                  </a:tcPr>
                </a:tc>
                <a:tc>
                  <a:txBody>
                    <a:bodyPr/>
                    <a:lstStyle/>
                    <a:p>
                      <a:pPr algn="l" fontAlgn="b"/>
                      <a:r>
                        <a:rPr lang="es-AR" sz="1000" b="0" i="0" u="none" strike="noStrike">
                          <a:solidFill>
                            <a:srgbClr val="000000"/>
                          </a:solidFill>
                          <a:effectLst/>
                          <a:latin typeface="Calibri" panose="020F0502020204030204" pitchFamily="34" charset="0"/>
                        </a:rPr>
                        <a:t> USD                       161.152 </a:t>
                      </a:r>
                    </a:p>
                  </a:txBody>
                  <a:tcPr marL="3934" marR="3934" marT="3934" marB="0" anchor="b">
                    <a:lnL>
                      <a:noFill/>
                    </a:lnL>
                    <a:lnR>
                      <a:noFill/>
                    </a:lnR>
                    <a:lnT>
                      <a:noFill/>
                    </a:lnT>
                    <a:lnB>
                      <a:noFill/>
                    </a:lnB>
                    <a:solidFill>
                      <a:srgbClr val="7DC67D"/>
                    </a:solidFill>
                  </a:tcPr>
                </a:tc>
                <a:extLst>
                  <a:ext uri="{0D108BD9-81ED-4DB2-BD59-A6C34878D82A}">
                    <a16:rowId xmlns:a16="http://schemas.microsoft.com/office/drawing/2014/main" val="3893103838"/>
                  </a:ext>
                </a:extLst>
              </a:tr>
              <a:tr h="142422">
                <a:tc>
                  <a:txBody>
                    <a:bodyPr/>
                    <a:lstStyle/>
                    <a:p>
                      <a:pPr algn="l" fontAlgn="b"/>
                      <a:r>
                        <a:rPr lang="es-AR" sz="1000" b="0" i="0" u="none" strike="noStrike">
                          <a:solidFill>
                            <a:srgbClr val="000000"/>
                          </a:solidFill>
                          <a:effectLst/>
                          <a:latin typeface="Calibri" panose="020F0502020204030204" pitchFamily="34" charset="0"/>
                        </a:rPr>
                        <a:t>30</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2.741.294 </a:t>
                      </a:r>
                    </a:p>
                  </a:txBody>
                  <a:tcPr marL="3934" marR="3934" marT="3934" marB="0" anchor="b">
                    <a:lnL>
                      <a:noFill/>
                    </a:lnL>
                    <a:lnR>
                      <a:noFill/>
                    </a:lnR>
                    <a:lnT>
                      <a:noFill/>
                    </a:lnT>
                    <a:lnB>
                      <a:noFill/>
                    </a:lnB>
                    <a:solidFill>
                      <a:srgbClr val="90CB7E"/>
                    </a:solidFill>
                  </a:tcPr>
                </a:tc>
                <a:tc>
                  <a:txBody>
                    <a:bodyPr/>
                    <a:lstStyle/>
                    <a:p>
                      <a:pPr algn="l" fontAlgn="b"/>
                      <a:r>
                        <a:rPr lang="es-AR" sz="1000" b="0" i="0" u="none" strike="noStrike">
                          <a:solidFill>
                            <a:srgbClr val="000000"/>
                          </a:solidFill>
                          <a:effectLst/>
                          <a:latin typeface="Calibri" panose="020F0502020204030204" pitchFamily="34" charset="0"/>
                        </a:rPr>
                        <a:t> USD                       142.645 </a:t>
                      </a:r>
                    </a:p>
                  </a:txBody>
                  <a:tcPr marL="3934" marR="3934" marT="3934" marB="0" anchor="b">
                    <a:lnL>
                      <a:noFill/>
                    </a:lnL>
                    <a:lnR>
                      <a:noFill/>
                    </a:lnR>
                    <a:lnT>
                      <a:noFill/>
                    </a:lnT>
                    <a:lnB>
                      <a:noFill/>
                    </a:lnB>
                    <a:solidFill>
                      <a:srgbClr val="9ACE7F"/>
                    </a:solidFill>
                  </a:tcPr>
                </a:tc>
                <a:extLst>
                  <a:ext uri="{0D108BD9-81ED-4DB2-BD59-A6C34878D82A}">
                    <a16:rowId xmlns:a16="http://schemas.microsoft.com/office/drawing/2014/main" val="1958061177"/>
                  </a:ext>
                </a:extLst>
              </a:tr>
              <a:tr h="142422">
                <a:tc>
                  <a:txBody>
                    <a:bodyPr/>
                    <a:lstStyle/>
                    <a:p>
                      <a:pPr algn="l" fontAlgn="b"/>
                      <a:r>
                        <a:rPr lang="es-AR" sz="1000" b="0" i="0" u="none" strike="noStrike">
                          <a:solidFill>
                            <a:srgbClr val="000000"/>
                          </a:solidFill>
                          <a:effectLst/>
                          <a:latin typeface="Calibri" panose="020F0502020204030204" pitchFamily="34" charset="0"/>
                        </a:rPr>
                        <a:t>31</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2.808.461 </a:t>
                      </a:r>
                    </a:p>
                  </a:txBody>
                  <a:tcPr marL="3934" marR="3934" marT="3934" marB="0" anchor="b">
                    <a:lnL>
                      <a:noFill/>
                    </a:lnL>
                    <a:lnR>
                      <a:noFill/>
                    </a:lnR>
                    <a:lnT>
                      <a:noFill/>
                    </a:lnT>
                    <a:lnB>
                      <a:noFill/>
                    </a:lnB>
                    <a:solidFill>
                      <a:srgbClr val="8ACA7E"/>
                    </a:solidFill>
                  </a:tcPr>
                </a:tc>
                <a:tc>
                  <a:txBody>
                    <a:bodyPr/>
                    <a:lstStyle/>
                    <a:p>
                      <a:pPr algn="l" fontAlgn="b"/>
                      <a:r>
                        <a:rPr lang="es-AR" sz="1000" b="0" i="0" u="none" strike="noStrike">
                          <a:solidFill>
                            <a:srgbClr val="000000"/>
                          </a:solidFill>
                          <a:effectLst/>
                          <a:latin typeface="Calibri" panose="020F0502020204030204" pitchFamily="34" charset="0"/>
                        </a:rPr>
                        <a:t> USD                       152.402 </a:t>
                      </a:r>
                    </a:p>
                  </a:txBody>
                  <a:tcPr marL="3934" marR="3934" marT="3934" marB="0" anchor="b">
                    <a:lnL>
                      <a:noFill/>
                    </a:lnL>
                    <a:lnR>
                      <a:noFill/>
                    </a:lnR>
                    <a:lnT>
                      <a:noFill/>
                    </a:lnT>
                    <a:lnB>
                      <a:noFill/>
                    </a:lnB>
                    <a:solidFill>
                      <a:srgbClr val="8ACA7E"/>
                    </a:solidFill>
                  </a:tcPr>
                </a:tc>
                <a:extLst>
                  <a:ext uri="{0D108BD9-81ED-4DB2-BD59-A6C34878D82A}">
                    <a16:rowId xmlns:a16="http://schemas.microsoft.com/office/drawing/2014/main" val="3972432245"/>
                  </a:ext>
                </a:extLst>
              </a:tr>
              <a:tr h="142422">
                <a:tc>
                  <a:txBody>
                    <a:bodyPr/>
                    <a:lstStyle/>
                    <a:p>
                      <a:pPr algn="l" fontAlgn="b"/>
                      <a:r>
                        <a:rPr lang="es-AR" sz="1000" b="0" i="0" u="none" strike="noStrike">
                          <a:solidFill>
                            <a:srgbClr val="000000"/>
                          </a:solidFill>
                          <a:effectLst/>
                          <a:latin typeface="Calibri" panose="020F0502020204030204" pitchFamily="34" charset="0"/>
                        </a:rPr>
                        <a:t>32</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2.599.590 </a:t>
                      </a:r>
                    </a:p>
                  </a:txBody>
                  <a:tcPr marL="3934" marR="3934" marT="3934" marB="0" anchor="b">
                    <a:lnL>
                      <a:noFill/>
                    </a:lnL>
                    <a:lnR>
                      <a:noFill/>
                    </a:lnR>
                    <a:lnT>
                      <a:noFill/>
                    </a:lnT>
                    <a:lnB>
                      <a:noFill/>
                    </a:lnB>
                    <a:solidFill>
                      <a:srgbClr val="9CCF7F"/>
                    </a:solidFill>
                  </a:tcPr>
                </a:tc>
                <a:tc>
                  <a:txBody>
                    <a:bodyPr/>
                    <a:lstStyle/>
                    <a:p>
                      <a:pPr algn="l" fontAlgn="b"/>
                      <a:r>
                        <a:rPr lang="es-AR" sz="1000" b="0" i="0" u="none" strike="noStrike">
                          <a:solidFill>
                            <a:srgbClr val="000000"/>
                          </a:solidFill>
                          <a:effectLst/>
                          <a:latin typeface="Calibri" panose="020F0502020204030204" pitchFamily="34" charset="0"/>
                        </a:rPr>
                        <a:t> USD                       151.971 </a:t>
                      </a:r>
                    </a:p>
                  </a:txBody>
                  <a:tcPr marL="3934" marR="3934" marT="3934" marB="0" anchor="b">
                    <a:lnL>
                      <a:noFill/>
                    </a:lnL>
                    <a:lnR>
                      <a:noFill/>
                    </a:lnR>
                    <a:lnT>
                      <a:noFill/>
                    </a:lnT>
                    <a:lnB>
                      <a:noFill/>
                    </a:lnB>
                    <a:solidFill>
                      <a:srgbClr val="8BCA7E"/>
                    </a:solidFill>
                  </a:tcPr>
                </a:tc>
                <a:extLst>
                  <a:ext uri="{0D108BD9-81ED-4DB2-BD59-A6C34878D82A}">
                    <a16:rowId xmlns:a16="http://schemas.microsoft.com/office/drawing/2014/main" val="2252608245"/>
                  </a:ext>
                </a:extLst>
              </a:tr>
              <a:tr h="142422">
                <a:tc>
                  <a:txBody>
                    <a:bodyPr/>
                    <a:lstStyle/>
                    <a:p>
                      <a:pPr algn="l" fontAlgn="b"/>
                      <a:r>
                        <a:rPr lang="es-AR" sz="1000" b="0" i="0" u="none" strike="noStrike">
                          <a:solidFill>
                            <a:srgbClr val="000000"/>
                          </a:solidFill>
                          <a:effectLst/>
                          <a:latin typeface="Calibri" panose="020F0502020204030204" pitchFamily="34" charset="0"/>
                        </a:rPr>
                        <a:t>33</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2.316.098 </a:t>
                      </a:r>
                    </a:p>
                  </a:txBody>
                  <a:tcPr marL="3934" marR="3934" marT="3934" marB="0" anchor="b">
                    <a:lnL>
                      <a:noFill/>
                    </a:lnL>
                    <a:lnR>
                      <a:noFill/>
                    </a:lnR>
                    <a:lnT>
                      <a:noFill/>
                    </a:lnT>
                    <a:lnB>
                      <a:noFill/>
                    </a:lnB>
                    <a:solidFill>
                      <a:srgbClr val="B3D680"/>
                    </a:solidFill>
                  </a:tcPr>
                </a:tc>
                <a:tc>
                  <a:txBody>
                    <a:bodyPr/>
                    <a:lstStyle/>
                    <a:p>
                      <a:pPr algn="l" fontAlgn="b"/>
                      <a:r>
                        <a:rPr lang="es-AR" sz="1000" b="0" i="0" u="none" strike="noStrike">
                          <a:solidFill>
                            <a:srgbClr val="000000"/>
                          </a:solidFill>
                          <a:effectLst/>
                          <a:latin typeface="Calibri" panose="020F0502020204030204" pitchFamily="34" charset="0"/>
                        </a:rPr>
                        <a:t> USD                       176.891 </a:t>
                      </a:r>
                    </a:p>
                  </a:txBody>
                  <a:tcPr marL="3934" marR="3934" marT="3934" marB="0" anchor="b">
                    <a:lnL>
                      <a:noFill/>
                    </a:lnL>
                    <a:lnR>
                      <a:noFill/>
                    </a:lnR>
                    <a:lnT>
                      <a:noFill/>
                    </a:lnT>
                    <a:lnB>
                      <a:noFill/>
                    </a:lnB>
                    <a:solidFill>
                      <a:srgbClr val="63BE7B"/>
                    </a:solidFill>
                  </a:tcPr>
                </a:tc>
                <a:extLst>
                  <a:ext uri="{0D108BD9-81ED-4DB2-BD59-A6C34878D82A}">
                    <a16:rowId xmlns:a16="http://schemas.microsoft.com/office/drawing/2014/main" val="490164735"/>
                  </a:ext>
                </a:extLst>
              </a:tr>
              <a:tr h="142422">
                <a:tc>
                  <a:txBody>
                    <a:bodyPr/>
                    <a:lstStyle/>
                    <a:p>
                      <a:pPr algn="l" fontAlgn="b"/>
                      <a:r>
                        <a:rPr lang="es-AR" sz="1000" b="0" i="0" u="none" strike="noStrike">
                          <a:solidFill>
                            <a:srgbClr val="000000"/>
                          </a:solidFill>
                          <a:effectLst/>
                          <a:latin typeface="Calibri" panose="020F0502020204030204" pitchFamily="34" charset="0"/>
                        </a:rPr>
                        <a:t>34</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1.650.910 </a:t>
                      </a:r>
                    </a:p>
                  </a:txBody>
                  <a:tcPr marL="3934" marR="3934" marT="3934" marB="0" anchor="b">
                    <a:lnL>
                      <a:noFill/>
                    </a:lnL>
                    <a:lnR>
                      <a:noFill/>
                    </a:lnR>
                    <a:lnT>
                      <a:noFill/>
                    </a:lnT>
                    <a:lnB>
                      <a:noFill/>
                    </a:lnB>
                    <a:solidFill>
                      <a:srgbClr val="EBE683"/>
                    </a:solidFill>
                  </a:tcPr>
                </a:tc>
                <a:tc>
                  <a:txBody>
                    <a:bodyPr/>
                    <a:lstStyle/>
                    <a:p>
                      <a:pPr algn="l" fontAlgn="b"/>
                      <a:r>
                        <a:rPr lang="es-AR" sz="1000" b="0" i="0" u="none" strike="noStrike" dirty="0">
                          <a:solidFill>
                            <a:srgbClr val="000000"/>
                          </a:solidFill>
                          <a:effectLst/>
                          <a:latin typeface="Calibri" panose="020F0502020204030204" pitchFamily="34" charset="0"/>
                        </a:rPr>
                        <a:t> USD                       147.603 </a:t>
                      </a:r>
                    </a:p>
                  </a:txBody>
                  <a:tcPr marL="3934" marR="3934" marT="3934" marB="0" anchor="b">
                    <a:lnL>
                      <a:noFill/>
                    </a:lnL>
                    <a:lnR>
                      <a:noFill/>
                    </a:lnR>
                    <a:lnT>
                      <a:noFill/>
                    </a:lnT>
                    <a:lnB>
                      <a:noFill/>
                    </a:lnB>
                    <a:solidFill>
                      <a:srgbClr val="92CC7E"/>
                    </a:solidFill>
                  </a:tcPr>
                </a:tc>
                <a:extLst>
                  <a:ext uri="{0D108BD9-81ED-4DB2-BD59-A6C34878D82A}">
                    <a16:rowId xmlns:a16="http://schemas.microsoft.com/office/drawing/2014/main" val="872465960"/>
                  </a:ext>
                </a:extLst>
              </a:tr>
              <a:tr h="142422">
                <a:tc>
                  <a:txBody>
                    <a:bodyPr/>
                    <a:lstStyle/>
                    <a:p>
                      <a:pPr algn="l" fontAlgn="b"/>
                      <a:r>
                        <a:rPr lang="es-AR" sz="1000" b="0" i="0" u="none" strike="noStrike">
                          <a:solidFill>
                            <a:srgbClr val="000000"/>
                          </a:solidFill>
                          <a:effectLst/>
                          <a:latin typeface="Calibri" panose="020F0502020204030204" pitchFamily="34" charset="0"/>
                        </a:rPr>
                        <a:t>35</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1.364.500 </a:t>
                      </a:r>
                    </a:p>
                  </a:txBody>
                  <a:tcPr marL="3934" marR="3934" marT="3934" marB="0" anchor="b">
                    <a:lnL>
                      <a:noFill/>
                    </a:lnL>
                    <a:lnR>
                      <a:noFill/>
                    </a:lnR>
                    <a:lnT>
                      <a:noFill/>
                    </a:lnT>
                    <a:lnB>
                      <a:noFill/>
                    </a:lnB>
                    <a:solidFill>
                      <a:srgbClr val="FEE683"/>
                    </a:solidFill>
                  </a:tcPr>
                </a:tc>
                <a:tc>
                  <a:txBody>
                    <a:bodyPr/>
                    <a:lstStyle/>
                    <a:p>
                      <a:pPr algn="l" fontAlgn="b"/>
                      <a:r>
                        <a:rPr lang="es-AR" sz="1000" b="0" i="0" u="none" strike="noStrike">
                          <a:solidFill>
                            <a:srgbClr val="000000"/>
                          </a:solidFill>
                          <a:effectLst/>
                          <a:latin typeface="Calibri" panose="020F0502020204030204" pitchFamily="34" charset="0"/>
                        </a:rPr>
                        <a:t> USD                       108.086 </a:t>
                      </a:r>
                    </a:p>
                  </a:txBody>
                  <a:tcPr marL="3934" marR="3934" marT="3934" marB="0" anchor="b">
                    <a:lnL>
                      <a:noFill/>
                    </a:lnL>
                    <a:lnR>
                      <a:noFill/>
                    </a:lnR>
                    <a:lnT>
                      <a:noFill/>
                    </a:lnT>
                    <a:lnB>
                      <a:noFill/>
                    </a:lnB>
                    <a:solidFill>
                      <a:srgbClr val="D1DE82"/>
                    </a:solidFill>
                  </a:tcPr>
                </a:tc>
                <a:extLst>
                  <a:ext uri="{0D108BD9-81ED-4DB2-BD59-A6C34878D82A}">
                    <a16:rowId xmlns:a16="http://schemas.microsoft.com/office/drawing/2014/main" val="204281437"/>
                  </a:ext>
                </a:extLst>
              </a:tr>
              <a:tr h="142422">
                <a:tc>
                  <a:txBody>
                    <a:bodyPr/>
                    <a:lstStyle/>
                    <a:p>
                      <a:pPr algn="l" fontAlgn="b"/>
                      <a:r>
                        <a:rPr lang="es-AR" sz="1000" b="0" i="0" u="none" strike="noStrike">
                          <a:solidFill>
                            <a:srgbClr val="000000"/>
                          </a:solidFill>
                          <a:effectLst/>
                          <a:latin typeface="Calibri" panose="020F0502020204030204" pitchFamily="34" charset="0"/>
                        </a:rPr>
                        <a:t>36</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673.700 </a:t>
                      </a:r>
                    </a:p>
                  </a:txBody>
                  <a:tcPr marL="3934" marR="3934" marT="3934" marB="0" anchor="b">
                    <a:lnL>
                      <a:noFill/>
                    </a:lnL>
                    <a:lnR>
                      <a:noFill/>
                    </a:lnR>
                    <a:lnT>
                      <a:noFill/>
                    </a:lnT>
                    <a:lnB>
                      <a:noFill/>
                    </a:lnB>
                    <a:solidFill>
                      <a:srgbClr val="FAA075"/>
                    </a:solidFill>
                  </a:tcPr>
                </a:tc>
                <a:tc>
                  <a:txBody>
                    <a:bodyPr/>
                    <a:lstStyle/>
                    <a:p>
                      <a:pPr algn="l" fontAlgn="b"/>
                      <a:r>
                        <a:rPr lang="es-AR" sz="1000" b="0" i="0" u="none" strike="noStrike">
                          <a:solidFill>
                            <a:srgbClr val="000000"/>
                          </a:solidFill>
                          <a:effectLst/>
                          <a:latin typeface="Calibri" panose="020F0502020204030204" pitchFamily="34" charset="0"/>
                        </a:rPr>
                        <a:t> USD                         68.176 </a:t>
                      </a:r>
                    </a:p>
                  </a:txBody>
                  <a:tcPr marL="3934" marR="3934" marT="3934" marB="0" anchor="b">
                    <a:lnL>
                      <a:noFill/>
                    </a:lnL>
                    <a:lnR>
                      <a:noFill/>
                    </a:lnR>
                    <a:lnT>
                      <a:noFill/>
                    </a:lnT>
                    <a:lnB>
                      <a:noFill/>
                    </a:lnB>
                    <a:solidFill>
                      <a:srgbClr val="FDD780"/>
                    </a:solidFill>
                  </a:tcPr>
                </a:tc>
                <a:extLst>
                  <a:ext uri="{0D108BD9-81ED-4DB2-BD59-A6C34878D82A}">
                    <a16:rowId xmlns:a16="http://schemas.microsoft.com/office/drawing/2014/main" val="2726356791"/>
                  </a:ext>
                </a:extLst>
              </a:tr>
              <a:tr h="142422">
                <a:tc>
                  <a:txBody>
                    <a:bodyPr/>
                    <a:lstStyle/>
                    <a:p>
                      <a:pPr algn="l" fontAlgn="b"/>
                      <a:r>
                        <a:rPr lang="es-AR" sz="1000" b="0" i="0" u="none" strike="noStrike">
                          <a:solidFill>
                            <a:srgbClr val="000000"/>
                          </a:solidFill>
                          <a:effectLst/>
                          <a:latin typeface="Calibri" panose="020F0502020204030204" pitchFamily="34" charset="0"/>
                        </a:rPr>
                        <a:t>37</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634.725 </a:t>
                      </a:r>
                    </a:p>
                  </a:txBody>
                  <a:tcPr marL="3934" marR="3934" marT="3934" marB="0" anchor="b">
                    <a:lnL>
                      <a:noFill/>
                    </a:lnL>
                    <a:lnR>
                      <a:noFill/>
                    </a:lnR>
                    <a:lnT>
                      <a:noFill/>
                    </a:lnT>
                    <a:lnB>
                      <a:noFill/>
                    </a:lnB>
                    <a:solidFill>
                      <a:srgbClr val="FA9C74"/>
                    </a:solidFill>
                  </a:tcPr>
                </a:tc>
                <a:tc>
                  <a:txBody>
                    <a:bodyPr/>
                    <a:lstStyle/>
                    <a:p>
                      <a:pPr algn="l" fontAlgn="b"/>
                      <a:r>
                        <a:rPr lang="es-AR" sz="1000" b="0" i="0" u="none" strike="noStrike">
                          <a:solidFill>
                            <a:srgbClr val="000000"/>
                          </a:solidFill>
                          <a:effectLst/>
                          <a:latin typeface="Calibri" panose="020F0502020204030204" pitchFamily="34" charset="0"/>
                        </a:rPr>
                        <a:t> USD                         72.983 </a:t>
                      </a:r>
                    </a:p>
                  </a:txBody>
                  <a:tcPr marL="3934" marR="3934" marT="3934" marB="0" anchor="b">
                    <a:lnL>
                      <a:noFill/>
                    </a:lnL>
                    <a:lnR>
                      <a:noFill/>
                    </a:lnR>
                    <a:lnT>
                      <a:noFill/>
                    </a:lnT>
                    <a:lnB>
                      <a:noFill/>
                    </a:lnB>
                    <a:solidFill>
                      <a:srgbClr val="FEE081"/>
                    </a:solidFill>
                  </a:tcPr>
                </a:tc>
                <a:extLst>
                  <a:ext uri="{0D108BD9-81ED-4DB2-BD59-A6C34878D82A}">
                    <a16:rowId xmlns:a16="http://schemas.microsoft.com/office/drawing/2014/main" val="137551718"/>
                  </a:ext>
                </a:extLst>
              </a:tr>
              <a:tr h="142422">
                <a:tc>
                  <a:txBody>
                    <a:bodyPr/>
                    <a:lstStyle/>
                    <a:p>
                      <a:pPr algn="l" fontAlgn="b"/>
                      <a:r>
                        <a:rPr lang="es-AR" sz="1000" b="0" i="0" u="none" strike="noStrike">
                          <a:solidFill>
                            <a:srgbClr val="000000"/>
                          </a:solidFill>
                          <a:effectLst/>
                          <a:latin typeface="Calibri" panose="020F0502020204030204" pitchFamily="34" charset="0"/>
                        </a:rPr>
                        <a:t>38</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619.474 </a:t>
                      </a:r>
                    </a:p>
                  </a:txBody>
                  <a:tcPr marL="3934" marR="3934" marT="3934" marB="0" anchor="b">
                    <a:lnL>
                      <a:noFill/>
                    </a:lnL>
                    <a:lnR>
                      <a:noFill/>
                    </a:lnR>
                    <a:lnT>
                      <a:noFill/>
                    </a:lnT>
                    <a:lnB>
                      <a:noFill/>
                    </a:lnB>
                    <a:solidFill>
                      <a:srgbClr val="FA9A74"/>
                    </a:solidFill>
                  </a:tcPr>
                </a:tc>
                <a:tc>
                  <a:txBody>
                    <a:bodyPr/>
                    <a:lstStyle/>
                    <a:p>
                      <a:pPr algn="l" fontAlgn="b"/>
                      <a:r>
                        <a:rPr lang="es-AR" sz="1000" b="0" i="0" u="none" strike="noStrike">
                          <a:solidFill>
                            <a:srgbClr val="000000"/>
                          </a:solidFill>
                          <a:effectLst/>
                          <a:latin typeface="Calibri" panose="020F0502020204030204" pitchFamily="34" charset="0"/>
                        </a:rPr>
                        <a:t> USD                         68.663 </a:t>
                      </a:r>
                    </a:p>
                  </a:txBody>
                  <a:tcPr marL="3934" marR="3934" marT="3934" marB="0" anchor="b">
                    <a:lnL>
                      <a:noFill/>
                    </a:lnL>
                    <a:lnR>
                      <a:noFill/>
                    </a:lnR>
                    <a:lnT>
                      <a:noFill/>
                    </a:lnT>
                    <a:lnB>
                      <a:noFill/>
                    </a:lnB>
                    <a:solidFill>
                      <a:srgbClr val="FED880"/>
                    </a:solidFill>
                  </a:tcPr>
                </a:tc>
                <a:extLst>
                  <a:ext uri="{0D108BD9-81ED-4DB2-BD59-A6C34878D82A}">
                    <a16:rowId xmlns:a16="http://schemas.microsoft.com/office/drawing/2014/main" val="1927621490"/>
                  </a:ext>
                </a:extLst>
              </a:tr>
              <a:tr h="142422">
                <a:tc>
                  <a:txBody>
                    <a:bodyPr/>
                    <a:lstStyle/>
                    <a:p>
                      <a:pPr algn="l" fontAlgn="b"/>
                      <a:r>
                        <a:rPr lang="es-AR" sz="1000" b="0" i="0" u="none" strike="noStrike">
                          <a:solidFill>
                            <a:srgbClr val="000000"/>
                          </a:solidFill>
                          <a:effectLst/>
                          <a:latin typeface="Calibri" panose="020F0502020204030204" pitchFamily="34" charset="0"/>
                        </a:rPr>
                        <a:t>39</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427.500 </a:t>
                      </a:r>
                    </a:p>
                  </a:txBody>
                  <a:tcPr marL="3934" marR="3934" marT="3934" marB="0" anchor="b">
                    <a:lnL>
                      <a:noFill/>
                    </a:lnL>
                    <a:lnR>
                      <a:noFill/>
                    </a:lnR>
                    <a:lnT>
                      <a:noFill/>
                    </a:lnT>
                    <a:lnB>
                      <a:noFill/>
                    </a:lnB>
                    <a:solidFill>
                      <a:srgbClr val="F98770"/>
                    </a:solidFill>
                  </a:tcPr>
                </a:tc>
                <a:tc>
                  <a:txBody>
                    <a:bodyPr/>
                    <a:lstStyle/>
                    <a:p>
                      <a:pPr algn="l" fontAlgn="b"/>
                      <a:r>
                        <a:rPr lang="es-AR" sz="1000" b="0" i="0" u="none" strike="noStrike">
                          <a:solidFill>
                            <a:srgbClr val="000000"/>
                          </a:solidFill>
                          <a:effectLst/>
                          <a:latin typeface="Calibri" panose="020F0502020204030204" pitchFamily="34" charset="0"/>
                        </a:rPr>
                        <a:t> USD                         63.575 </a:t>
                      </a:r>
                    </a:p>
                  </a:txBody>
                  <a:tcPr marL="3934" marR="3934" marT="3934" marB="0" anchor="b">
                    <a:lnL>
                      <a:noFill/>
                    </a:lnL>
                    <a:lnR>
                      <a:noFill/>
                    </a:lnR>
                    <a:lnT>
                      <a:noFill/>
                    </a:lnT>
                    <a:lnB>
                      <a:noFill/>
                    </a:lnB>
                    <a:solidFill>
                      <a:srgbClr val="FDCF7E"/>
                    </a:solidFill>
                  </a:tcPr>
                </a:tc>
                <a:extLst>
                  <a:ext uri="{0D108BD9-81ED-4DB2-BD59-A6C34878D82A}">
                    <a16:rowId xmlns:a16="http://schemas.microsoft.com/office/drawing/2014/main" val="4001538805"/>
                  </a:ext>
                </a:extLst>
              </a:tr>
              <a:tr h="142422">
                <a:tc>
                  <a:txBody>
                    <a:bodyPr/>
                    <a:lstStyle/>
                    <a:p>
                      <a:pPr algn="l" fontAlgn="b"/>
                      <a:r>
                        <a:rPr lang="es-AR" sz="1000" b="0" i="0" u="none" strike="noStrike">
                          <a:solidFill>
                            <a:srgbClr val="000000"/>
                          </a:solidFill>
                          <a:effectLst/>
                          <a:latin typeface="Calibri" panose="020F0502020204030204" pitchFamily="34" charset="0"/>
                        </a:rPr>
                        <a:t>40</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198.846 </a:t>
                      </a:r>
                    </a:p>
                  </a:txBody>
                  <a:tcPr marL="3934" marR="3934" marT="3934" marB="0" anchor="b">
                    <a:lnL>
                      <a:noFill/>
                    </a:lnL>
                    <a:lnR>
                      <a:noFill/>
                    </a:lnR>
                    <a:lnT>
                      <a:noFill/>
                    </a:lnT>
                    <a:lnB>
                      <a:noFill/>
                    </a:lnB>
                    <a:solidFill>
                      <a:srgbClr val="F86F6C"/>
                    </a:solidFill>
                  </a:tcPr>
                </a:tc>
                <a:tc>
                  <a:txBody>
                    <a:bodyPr/>
                    <a:lstStyle/>
                    <a:p>
                      <a:pPr algn="l" fontAlgn="b"/>
                      <a:r>
                        <a:rPr lang="es-AR" sz="1000" b="0" i="0" u="none" strike="noStrike">
                          <a:solidFill>
                            <a:srgbClr val="000000"/>
                          </a:solidFill>
                          <a:effectLst/>
                          <a:latin typeface="Calibri" panose="020F0502020204030204" pitchFamily="34" charset="0"/>
                        </a:rPr>
                        <a:t> USD                         28.292 </a:t>
                      </a:r>
                    </a:p>
                  </a:txBody>
                  <a:tcPr marL="3934" marR="3934" marT="3934" marB="0" anchor="b">
                    <a:lnL>
                      <a:noFill/>
                    </a:lnL>
                    <a:lnR>
                      <a:noFill/>
                    </a:lnR>
                    <a:lnT>
                      <a:noFill/>
                    </a:lnT>
                    <a:lnB>
                      <a:noFill/>
                    </a:lnB>
                    <a:solidFill>
                      <a:srgbClr val="FA8F72"/>
                    </a:solidFill>
                  </a:tcPr>
                </a:tc>
                <a:extLst>
                  <a:ext uri="{0D108BD9-81ED-4DB2-BD59-A6C34878D82A}">
                    <a16:rowId xmlns:a16="http://schemas.microsoft.com/office/drawing/2014/main" val="1279640176"/>
                  </a:ext>
                </a:extLst>
              </a:tr>
              <a:tr h="142422">
                <a:tc>
                  <a:txBody>
                    <a:bodyPr/>
                    <a:lstStyle/>
                    <a:p>
                      <a:pPr algn="l" fontAlgn="b"/>
                      <a:r>
                        <a:rPr lang="es-AR" sz="1000" b="0" i="0" u="none" strike="noStrike">
                          <a:solidFill>
                            <a:srgbClr val="000000"/>
                          </a:solidFill>
                          <a:effectLst/>
                          <a:latin typeface="Calibri" panose="020F0502020204030204" pitchFamily="34" charset="0"/>
                        </a:rPr>
                        <a:t>41</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165.000 </a:t>
                      </a:r>
                    </a:p>
                  </a:txBody>
                  <a:tcPr marL="3934" marR="3934" marT="3934" marB="0" anchor="b">
                    <a:lnL>
                      <a:noFill/>
                    </a:lnL>
                    <a:lnR>
                      <a:noFill/>
                    </a:lnR>
                    <a:lnT>
                      <a:noFill/>
                    </a:lnT>
                    <a:lnB>
                      <a:noFill/>
                    </a:lnB>
                    <a:solidFill>
                      <a:srgbClr val="F86C6B"/>
                    </a:solidFill>
                  </a:tcPr>
                </a:tc>
                <a:tc>
                  <a:txBody>
                    <a:bodyPr/>
                    <a:lstStyle/>
                    <a:p>
                      <a:pPr algn="l" fontAlgn="b"/>
                      <a:r>
                        <a:rPr lang="es-AR" sz="1000" b="0" i="0" u="none" strike="noStrike">
                          <a:solidFill>
                            <a:srgbClr val="000000"/>
                          </a:solidFill>
                          <a:effectLst/>
                          <a:latin typeface="Calibri" panose="020F0502020204030204" pitchFamily="34" charset="0"/>
                        </a:rPr>
                        <a:t> USD                         38.657 </a:t>
                      </a:r>
                    </a:p>
                  </a:txBody>
                  <a:tcPr marL="3934" marR="3934" marT="3934" marB="0" anchor="b">
                    <a:lnL>
                      <a:noFill/>
                    </a:lnL>
                    <a:lnR>
                      <a:noFill/>
                    </a:lnR>
                    <a:lnT>
                      <a:noFill/>
                    </a:lnT>
                    <a:lnB>
                      <a:noFill/>
                    </a:lnB>
                    <a:solidFill>
                      <a:srgbClr val="FBA275"/>
                    </a:solidFill>
                  </a:tcPr>
                </a:tc>
                <a:extLst>
                  <a:ext uri="{0D108BD9-81ED-4DB2-BD59-A6C34878D82A}">
                    <a16:rowId xmlns:a16="http://schemas.microsoft.com/office/drawing/2014/main" val="2037701019"/>
                  </a:ext>
                </a:extLst>
              </a:tr>
              <a:tr h="142422">
                <a:tc>
                  <a:txBody>
                    <a:bodyPr/>
                    <a:lstStyle/>
                    <a:p>
                      <a:pPr algn="l" fontAlgn="b"/>
                      <a:r>
                        <a:rPr lang="es-AR" sz="1000" b="0" i="0" u="none" strike="noStrike">
                          <a:solidFill>
                            <a:srgbClr val="000000"/>
                          </a:solidFill>
                          <a:effectLst/>
                          <a:latin typeface="Calibri" panose="020F0502020204030204" pitchFamily="34" charset="0"/>
                        </a:rPr>
                        <a:t>42</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1.411.000 </a:t>
                      </a:r>
                    </a:p>
                  </a:txBody>
                  <a:tcPr marL="3934" marR="3934" marT="3934" marB="0" anchor="b">
                    <a:lnL>
                      <a:noFill/>
                    </a:lnL>
                    <a:lnR>
                      <a:noFill/>
                    </a:lnR>
                    <a:lnT>
                      <a:noFill/>
                    </a:lnT>
                    <a:lnB>
                      <a:noFill/>
                    </a:lnB>
                    <a:solidFill>
                      <a:srgbClr val="FFEB84"/>
                    </a:solidFill>
                  </a:tcPr>
                </a:tc>
                <a:tc>
                  <a:txBody>
                    <a:bodyPr/>
                    <a:lstStyle/>
                    <a:p>
                      <a:pPr algn="l" fontAlgn="b"/>
                      <a:r>
                        <a:rPr lang="es-AR" sz="1000" b="0" i="0" u="none" strike="noStrike">
                          <a:solidFill>
                            <a:srgbClr val="000000"/>
                          </a:solidFill>
                          <a:effectLst/>
                          <a:latin typeface="Calibri" panose="020F0502020204030204" pitchFamily="34" charset="0"/>
                        </a:rPr>
                        <a:t> USD                       159.600 </a:t>
                      </a:r>
                    </a:p>
                  </a:txBody>
                  <a:tcPr marL="3934" marR="3934" marT="3934" marB="0" anchor="b">
                    <a:lnL>
                      <a:noFill/>
                    </a:lnL>
                    <a:lnR>
                      <a:noFill/>
                    </a:lnR>
                    <a:lnT>
                      <a:noFill/>
                    </a:lnT>
                    <a:lnB>
                      <a:noFill/>
                    </a:lnB>
                    <a:solidFill>
                      <a:srgbClr val="7FC67D"/>
                    </a:solidFill>
                  </a:tcPr>
                </a:tc>
                <a:extLst>
                  <a:ext uri="{0D108BD9-81ED-4DB2-BD59-A6C34878D82A}">
                    <a16:rowId xmlns:a16="http://schemas.microsoft.com/office/drawing/2014/main" val="1778359073"/>
                  </a:ext>
                </a:extLst>
              </a:tr>
              <a:tr h="142422">
                <a:tc>
                  <a:txBody>
                    <a:bodyPr/>
                    <a:lstStyle/>
                    <a:p>
                      <a:pPr algn="l" fontAlgn="b"/>
                      <a:r>
                        <a:rPr lang="es-AR" sz="1000" b="0" i="0" u="none" strike="noStrike">
                          <a:solidFill>
                            <a:srgbClr val="000000"/>
                          </a:solidFill>
                          <a:effectLst/>
                          <a:latin typeface="Calibri" panose="020F0502020204030204" pitchFamily="34" charset="0"/>
                        </a:rPr>
                        <a:t>43</a:t>
                      </a:r>
                    </a:p>
                  </a:txBody>
                  <a:tcPr marL="3934" marR="3934" marT="3934" marB="0" anchor="b">
                    <a:lnL>
                      <a:noFill/>
                    </a:lnL>
                    <a:lnR>
                      <a:noFill/>
                    </a:lnR>
                    <a:lnT>
                      <a:noFill/>
                    </a:lnT>
                    <a:lnB>
                      <a:noFill/>
                    </a:lnB>
                    <a:noFill/>
                  </a:tcPr>
                </a:tc>
                <a:tc>
                  <a:txBody>
                    <a:bodyPr/>
                    <a:lstStyle/>
                    <a:p>
                      <a:pPr algn="l" fontAlgn="b"/>
                      <a:r>
                        <a:rPr lang="es-AR" sz="1000" b="0" i="0" u="none" strike="noStrike">
                          <a:solidFill>
                            <a:srgbClr val="000000"/>
                          </a:solidFill>
                          <a:effectLst/>
                          <a:latin typeface="Calibri" panose="020F0502020204030204" pitchFamily="34" charset="0"/>
                        </a:rPr>
                        <a:t> USD                       160.000 </a:t>
                      </a:r>
                    </a:p>
                  </a:txBody>
                  <a:tcPr marL="3934" marR="3934" marT="3934" marB="0" anchor="b">
                    <a:lnL>
                      <a:noFill/>
                    </a:lnL>
                    <a:lnR>
                      <a:noFill/>
                    </a:lnR>
                    <a:lnT>
                      <a:noFill/>
                    </a:lnT>
                    <a:lnB>
                      <a:noFill/>
                    </a:lnB>
                    <a:solidFill>
                      <a:srgbClr val="F86C6B"/>
                    </a:solidFill>
                  </a:tcPr>
                </a:tc>
                <a:tc>
                  <a:txBody>
                    <a:bodyPr/>
                    <a:lstStyle/>
                    <a:p>
                      <a:pPr algn="l" fontAlgn="b"/>
                      <a:r>
                        <a:rPr lang="es-AR" sz="1000" b="0" i="0" u="none" strike="noStrike">
                          <a:solidFill>
                            <a:srgbClr val="000000"/>
                          </a:solidFill>
                          <a:effectLst/>
                          <a:latin typeface="Calibri" panose="020F0502020204030204" pitchFamily="34" charset="0"/>
                        </a:rPr>
                        <a:t> USD                         33.000 </a:t>
                      </a:r>
                    </a:p>
                  </a:txBody>
                  <a:tcPr marL="3934" marR="3934" marT="3934" marB="0" anchor="b">
                    <a:lnL>
                      <a:noFill/>
                    </a:lnL>
                    <a:lnR>
                      <a:noFill/>
                    </a:lnR>
                    <a:lnT>
                      <a:noFill/>
                    </a:lnT>
                    <a:lnB>
                      <a:noFill/>
                    </a:lnB>
                    <a:solidFill>
                      <a:srgbClr val="FA9774"/>
                    </a:solidFill>
                  </a:tcPr>
                </a:tc>
                <a:extLst>
                  <a:ext uri="{0D108BD9-81ED-4DB2-BD59-A6C34878D82A}">
                    <a16:rowId xmlns:a16="http://schemas.microsoft.com/office/drawing/2014/main" val="4015434343"/>
                  </a:ext>
                </a:extLst>
              </a:tr>
              <a:tr h="142422">
                <a:tc>
                  <a:txBody>
                    <a:bodyPr/>
                    <a:lstStyle/>
                    <a:p>
                      <a:pPr algn="l" fontAlgn="b"/>
                      <a:r>
                        <a:rPr lang="es-AR" sz="1000" b="0" i="0" u="none" strike="noStrike">
                          <a:solidFill>
                            <a:srgbClr val="000000"/>
                          </a:solidFill>
                          <a:effectLst/>
                          <a:latin typeface="Calibri" panose="020F0502020204030204" pitchFamily="34" charset="0"/>
                        </a:rPr>
                        <a:t>53</a:t>
                      </a:r>
                    </a:p>
                  </a:txBody>
                  <a:tcPr marL="3934" marR="3934" marT="3934"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l" fontAlgn="b"/>
                      <a:r>
                        <a:rPr lang="es-AR" sz="1000" b="0" i="0" u="none" strike="noStrike">
                          <a:solidFill>
                            <a:srgbClr val="000000"/>
                          </a:solidFill>
                          <a:effectLst/>
                          <a:latin typeface="Calibri" panose="020F0502020204030204" pitchFamily="34" charset="0"/>
                        </a:rPr>
                        <a:t> USD                       130.000 </a:t>
                      </a:r>
                    </a:p>
                  </a:txBody>
                  <a:tcPr marL="3934" marR="3934" marT="3934" marB="0" anchor="b">
                    <a:lnL>
                      <a:noFill/>
                    </a:lnL>
                    <a:lnR>
                      <a:noFill/>
                    </a:lnR>
                    <a:lnT>
                      <a:noFill/>
                    </a:lnT>
                    <a:lnB w="6350" cap="flat" cmpd="sng" algn="ctr">
                      <a:solidFill>
                        <a:srgbClr val="8EA9DB"/>
                      </a:solidFill>
                      <a:prstDash val="solid"/>
                      <a:round/>
                      <a:headEnd type="none" w="med" len="med"/>
                      <a:tailEnd type="none" w="med" len="med"/>
                    </a:lnB>
                    <a:solidFill>
                      <a:srgbClr val="F8696B"/>
                    </a:solidFill>
                  </a:tcPr>
                </a:tc>
                <a:tc>
                  <a:txBody>
                    <a:bodyPr/>
                    <a:lstStyle/>
                    <a:p>
                      <a:pPr algn="l" fontAlgn="b"/>
                      <a:r>
                        <a:rPr lang="es-AR" sz="1000" b="0" i="0" u="none" strike="noStrike">
                          <a:solidFill>
                            <a:srgbClr val="000000"/>
                          </a:solidFill>
                          <a:effectLst/>
                          <a:latin typeface="Calibri" panose="020F0502020204030204" pitchFamily="34" charset="0"/>
                        </a:rPr>
                        <a:t> USD                         10.200 </a:t>
                      </a:r>
                    </a:p>
                  </a:txBody>
                  <a:tcPr marL="3934" marR="3934" marT="3934" marB="0" anchor="b">
                    <a:lnL>
                      <a:noFill/>
                    </a:lnL>
                    <a:lnR>
                      <a:noFill/>
                    </a:lnR>
                    <a:lnT>
                      <a:noFill/>
                    </a:lnT>
                    <a:lnB w="6350" cap="flat" cmpd="sng" algn="ctr">
                      <a:solidFill>
                        <a:srgbClr val="8EA9DB"/>
                      </a:solidFill>
                      <a:prstDash val="solid"/>
                      <a:round/>
                      <a:headEnd type="none" w="med" len="med"/>
                      <a:tailEnd type="none" w="med" len="med"/>
                    </a:lnB>
                    <a:solidFill>
                      <a:srgbClr val="F86E6C"/>
                    </a:solidFill>
                  </a:tcPr>
                </a:tc>
                <a:extLst>
                  <a:ext uri="{0D108BD9-81ED-4DB2-BD59-A6C34878D82A}">
                    <a16:rowId xmlns:a16="http://schemas.microsoft.com/office/drawing/2014/main" val="3818132263"/>
                  </a:ext>
                </a:extLst>
              </a:tr>
              <a:tr h="142422">
                <a:tc>
                  <a:txBody>
                    <a:bodyPr/>
                    <a:lstStyle/>
                    <a:p>
                      <a:pPr algn="l" fontAlgn="b"/>
                      <a:r>
                        <a:rPr lang="es-AR" sz="1000" b="1" i="0" u="none" strike="noStrike">
                          <a:solidFill>
                            <a:srgbClr val="FFFFFF"/>
                          </a:solidFill>
                          <a:effectLst/>
                          <a:latin typeface="Calibri" panose="020F0502020204030204" pitchFamily="34" charset="0"/>
                        </a:rPr>
                        <a:t>TOTAL</a:t>
                      </a:r>
                    </a:p>
                  </a:txBody>
                  <a:tcPr marL="3934" marR="3934" marT="3934" marB="0" anchor="b">
                    <a:lnL>
                      <a:noFill/>
                    </a:lnL>
                    <a:lnR>
                      <a:noFill/>
                    </a:lnR>
                    <a:lnT w="6350" cap="flat" cmpd="sng" algn="ctr">
                      <a:solidFill>
                        <a:srgbClr val="8EA9DB"/>
                      </a:solidFill>
                      <a:prstDash val="solid"/>
                      <a:round/>
                      <a:headEnd type="none" w="med" len="med"/>
                      <a:tailEnd type="none" w="med" len="med"/>
                    </a:lnT>
                    <a:lnB>
                      <a:noFill/>
                    </a:lnB>
                    <a:solidFill>
                      <a:srgbClr val="000000"/>
                    </a:solidFill>
                  </a:tcPr>
                </a:tc>
                <a:tc>
                  <a:txBody>
                    <a:bodyPr/>
                    <a:lstStyle/>
                    <a:p>
                      <a:pPr algn="l" fontAlgn="b"/>
                      <a:r>
                        <a:rPr lang="es-AR" sz="1000" b="1" i="0" u="none" strike="noStrike" dirty="0">
                          <a:solidFill>
                            <a:srgbClr val="FFFFFF"/>
                          </a:solidFill>
                          <a:effectLst/>
                          <a:latin typeface="Calibri" panose="020F0502020204030204" pitchFamily="34" charset="0"/>
                        </a:rPr>
                        <a:t> USD                   2.251.938 </a:t>
                      </a:r>
                    </a:p>
                  </a:txBody>
                  <a:tcPr marL="3934" marR="3934" marT="3934" marB="0" anchor="b">
                    <a:lnL>
                      <a:noFill/>
                    </a:lnL>
                    <a:lnR>
                      <a:noFill/>
                    </a:lnR>
                    <a:lnT w="6350" cap="flat" cmpd="sng" algn="ctr">
                      <a:solidFill>
                        <a:srgbClr val="8EA9DB"/>
                      </a:solidFill>
                      <a:prstDash val="solid"/>
                      <a:round/>
                      <a:headEnd type="none" w="med" len="med"/>
                      <a:tailEnd type="none" w="med" len="med"/>
                    </a:lnT>
                    <a:lnB>
                      <a:noFill/>
                    </a:lnB>
                    <a:solidFill>
                      <a:srgbClr val="000000"/>
                    </a:solidFill>
                  </a:tcPr>
                </a:tc>
                <a:tc>
                  <a:txBody>
                    <a:bodyPr/>
                    <a:lstStyle/>
                    <a:p>
                      <a:pPr algn="l" fontAlgn="b"/>
                      <a:r>
                        <a:rPr lang="es-AR" sz="1000" b="1" i="0" u="none" strike="noStrike" dirty="0">
                          <a:solidFill>
                            <a:srgbClr val="FFFFFF"/>
                          </a:solidFill>
                          <a:effectLst/>
                          <a:latin typeface="Calibri" panose="020F0502020204030204" pitchFamily="34" charset="0"/>
                        </a:rPr>
                        <a:t> USD                       105.362 </a:t>
                      </a:r>
                    </a:p>
                  </a:txBody>
                  <a:tcPr marL="3934" marR="3934" marT="3934" marB="0" anchor="b">
                    <a:lnL>
                      <a:noFill/>
                    </a:lnL>
                    <a:lnR>
                      <a:noFill/>
                    </a:lnR>
                    <a:lnT w="6350" cap="flat" cmpd="sng" algn="ctr">
                      <a:solidFill>
                        <a:srgbClr val="8EA9DB"/>
                      </a:solidFill>
                      <a:prstDash val="solid"/>
                      <a:round/>
                      <a:headEnd type="none" w="med" len="med"/>
                      <a:tailEnd type="none" w="med" len="med"/>
                    </a:lnT>
                    <a:lnB>
                      <a:noFill/>
                    </a:lnB>
                    <a:solidFill>
                      <a:srgbClr val="000000"/>
                    </a:solidFill>
                  </a:tcPr>
                </a:tc>
                <a:extLst>
                  <a:ext uri="{0D108BD9-81ED-4DB2-BD59-A6C34878D82A}">
                    <a16:rowId xmlns:a16="http://schemas.microsoft.com/office/drawing/2014/main" val="3776187363"/>
                  </a:ext>
                </a:extLst>
              </a:tr>
            </a:tbl>
          </a:graphicData>
        </a:graphic>
      </p:graphicFrame>
      <p:graphicFrame>
        <p:nvGraphicFramePr>
          <p:cNvPr id="10" name="Chart 9">
            <a:extLst>
              <a:ext uri="{FF2B5EF4-FFF2-40B4-BE49-F238E27FC236}">
                <a16:creationId xmlns:a16="http://schemas.microsoft.com/office/drawing/2014/main" id="{E2E95161-4252-CCB3-F13D-9232354456B8}"/>
              </a:ext>
            </a:extLst>
          </p:cNvPr>
          <p:cNvGraphicFramePr>
            <a:graphicFrameLocks/>
          </p:cNvGraphicFramePr>
          <p:nvPr>
            <p:extLst>
              <p:ext uri="{D42A27DB-BD31-4B8C-83A1-F6EECF244321}">
                <p14:modId xmlns:p14="http://schemas.microsoft.com/office/powerpoint/2010/main" val="1715879148"/>
              </p:ext>
            </p:extLst>
          </p:nvPr>
        </p:nvGraphicFramePr>
        <p:xfrm>
          <a:off x="4493710" y="3041856"/>
          <a:ext cx="5881679" cy="3429375"/>
        </p:xfrm>
        <a:graphic>
          <a:graphicData uri="http://schemas.openxmlformats.org/drawingml/2006/chart">
            <c:chart xmlns:c="http://schemas.openxmlformats.org/drawingml/2006/chart" xmlns:r="http://schemas.openxmlformats.org/officeDocument/2006/relationships" r:id="rId3"/>
          </a:graphicData>
        </a:graphic>
      </p:graphicFrame>
      <p:pic>
        <p:nvPicPr>
          <p:cNvPr id="13" name="Picture 12" descr="A rainbow colored meter with a point&#10;&#10;Description automatically generated">
            <a:extLst>
              <a:ext uri="{FF2B5EF4-FFF2-40B4-BE49-F238E27FC236}">
                <a16:creationId xmlns:a16="http://schemas.microsoft.com/office/drawing/2014/main" id="{DB838ECB-7379-3DE2-FD3A-64DFAA9126F2}"/>
              </a:ext>
            </a:extLst>
          </p:cNvPr>
          <p:cNvPicPr>
            <a:picLocks noChangeAspect="1"/>
          </p:cNvPicPr>
          <p:nvPr/>
        </p:nvPicPr>
        <p:blipFill>
          <a:blip r:embed="rId4"/>
          <a:stretch>
            <a:fillRect/>
          </a:stretch>
        </p:blipFill>
        <p:spPr>
          <a:xfrm>
            <a:off x="1462826" y="1422135"/>
            <a:ext cx="515510" cy="51551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4"/>
          <p:cNvSpPr/>
          <p:nvPr/>
        </p:nvSpPr>
        <p:spPr>
          <a:xfrm>
            <a:off x="366537" y="1561408"/>
            <a:ext cx="2976270" cy="381642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b="1" dirty="0">
                <a:solidFill>
                  <a:schemeClr val="dk1"/>
                </a:solidFill>
                <a:latin typeface="DM Sans"/>
                <a:ea typeface="DM Sans"/>
                <a:cs typeface="DM Sans"/>
                <a:sym typeface="DM Sans"/>
              </a:rPr>
              <a:t>¿Cuáles son las posiciones de mayor valor de mercado?</a:t>
            </a:r>
          </a:p>
          <a:p>
            <a:pPr marL="0" marR="0" lvl="0" indent="0" algn="just" rtl="0">
              <a:spcBef>
                <a:spcPts val="0"/>
              </a:spcBef>
              <a:spcAft>
                <a:spcPts val="0"/>
              </a:spcAft>
              <a:buNone/>
            </a:pPr>
            <a:endParaRPr sz="2000" b="1" dirty="0">
              <a:solidFill>
                <a:schemeClr val="dk1"/>
              </a:solidFill>
              <a:latin typeface="DM Sans"/>
              <a:ea typeface="DM Sans"/>
              <a:cs typeface="DM Sans"/>
              <a:sym typeface="DM Sans"/>
            </a:endParaRPr>
          </a:p>
          <a:p>
            <a:pPr marL="0" marR="0" lvl="0" indent="0" algn="just" rtl="0">
              <a:spcBef>
                <a:spcPts val="0"/>
              </a:spcBef>
              <a:spcAft>
                <a:spcPts val="0"/>
              </a:spcAft>
              <a:buNone/>
            </a:pPr>
            <a:r>
              <a:rPr lang="es-AR" dirty="0">
                <a:solidFill>
                  <a:schemeClr val="dk1"/>
                </a:solidFill>
                <a:latin typeface="DM Sans"/>
                <a:ea typeface="DM Sans"/>
                <a:cs typeface="DM Sans"/>
                <a:sym typeface="DM Sans"/>
              </a:rPr>
              <a:t>La posición con mayor valor de mercado promedio es la de </a:t>
            </a:r>
            <a:r>
              <a:rPr lang="es-AR" b="1" dirty="0">
                <a:solidFill>
                  <a:schemeClr val="dk1"/>
                </a:solidFill>
                <a:latin typeface="DM Sans"/>
                <a:ea typeface="DM Sans"/>
                <a:cs typeface="DM Sans"/>
                <a:sym typeface="DM Sans"/>
              </a:rPr>
              <a:t>delantero.</a:t>
            </a:r>
            <a:endParaRPr lang="es-AR" dirty="0">
              <a:solidFill>
                <a:schemeClr val="dk1"/>
              </a:solidFill>
              <a:latin typeface="DM Sans"/>
              <a:ea typeface="DM Sans"/>
              <a:cs typeface="DM Sans"/>
              <a:sym typeface="DM Sans"/>
            </a:endParaRPr>
          </a:p>
          <a:p>
            <a:pPr marL="0" marR="0" lvl="0" indent="0" algn="just"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just" rtl="0">
              <a:spcBef>
                <a:spcPts val="0"/>
              </a:spcBef>
              <a:spcAft>
                <a:spcPts val="0"/>
              </a:spcAft>
              <a:buNone/>
            </a:pPr>
            <a:r>
              <a:rPr lang="es-AR" dirty="0">
                <a:solidFill>
                  <a:schemeClr val="dk1"/>
                </a:solidFill>
                <a:latin typeface="DM Sans"/>
                <a:ea typeface="DM Sans"/>
                <a:cs typeface="DM Sans"/>
                <a:sym typeface="DM Sans"/>
              </a:rPr>
              <a:t>Como se puede observar en el gráfico de la derecha,</a:t>
            </a:r>
            <a:r>
              <a:rPr lang="es-AR" b="1" dirty="0">
                <a:solidFill>
                  <a:schemeClr val="dk1"/>
                </a:solidFill>
                <a:latin typeface="DM Sans"/>
                <a:ea typeface="DM Sans"/>
                <a:cs typeface="DM Sans"/>
                <a:sym typeface="DM Sans"/>
              </a:rPr>
              <a:t> los delanteros tienen un valor de mercado promedio de USD 2.646.395</a:t>
            </a:r>
            <a:r>
              <a:rPr lang="es-AR" dirty="0">
                <a:solidFill>
                  <a:schemeClr val="dk1"/>
                </a:solidFill>
                <a:latin typeface="DM Sans"/>
                <a:ea typeface="DM Sans"/>
                <a:cs typeface="DM Sans"/>
                <a:sym typeface="DM Sans"/>
              </a:rPr>
              <a:t>, siendo un 8% más caros que los mediocampistas, más de un 30% que los defensores y más de un 50% arqueros. </a:t>
            </a:r>
            <a:endParaRPr lang="es-AR" sz="1400" b="1" dirty="0">
              <a:solidFill>
                <a:schemeClr val="dk1"/>
              </a:solidFill>
              <a:latin typeface="DM Sans"/>
              <a:ea typeface="DM Sans"/>
              <a:cs typeface="DM Sans"/>
              <a:sym typeface="DM Sans"/>
            </a:endParaRPr>
          </a:p>
        </p:txBody>
      </p:sp>
      <p:sp>
        <p:nvSpPr>
          <p:cNvPr id="247" name="Google Shape;247;p34"/>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11</a:t>
            </a:fld>
            <a:endParaRPr sz="1050" b="0" i="0" u="none" strike="noStrike" cap="none">
              <a:solidFill>
                <a:srgbClr val="000000"/>
              </a:solidFill>
              <a:latin typeface="Arial"/>
              <a:ea typeface="Arial"/>
              <a:cs typeface="Arial"/>
              <a:sym typeface="Arial"/>
            </a:endParaRPr>
          </a:p>
        </p:txBody>
      </p:sp>
      <p:sp>
        <p:nvSpPr>
          <p:cNvPr id="248" name="Google Shape;248;p34"/>
          <p:cNvSpPr txBox="1"/>
          <p:nvPr/>
        </p:nvSpPr>
        <p:spPr>
          <a:xfrm>
            <a:off x="480873" y="448086"/>
            <a:ext cx="7299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POSICIÓN</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p>
        </p:txBody>
      </p:sp>
      <p:graphicFrame>
        <p:nvGraphicFramePr>
          <p:cNvPr id="2" name="Chart 1">
            <a:extLst>
              <a:ext uri="{FF2B5EF4-FFF2-40B4-BE49-F238E27FC236}">
                <a16:creationId xmlns:a16="http://schemas.microsoft.com/office/drawing/2014/main" id="{3F5AB4D7-EC00-AB4F-B011-5324C2F809A1}"/>
              </a:ext>
            </a:extLst>
          </p:cNvPr>
          <p:cNvGraphicFramePr>
            <a:graphicFrameLocks/>
          </p:cNvGraphicFramePr>
          <p:nvPr>
            <p:extLst>
              <p:ext uri="{D42A27DB-BD31-4B8C-83A1-F6EECF244321}">
                <p14:modId xmlns:p14="http://schemas.microsoft.com/office/powerpoint/2010/main" val="1259119099"/>
              </p:ext>
            </p:extLst>
          </p:nvPr>
        </p:nvGraphicFramePr>
        <p:xfrm>
          <a:off x="3751384" y="1254369"/>
          <a:ext cx="7299000" cy="44078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AF631E9E-5773-5B15-DB9A-328DA2167A93}"/>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2D990CC6-3B51-0D8C-0C1E-7349BC4166B4}"/>
              </a:ext>
            </a:extLst>
          </p:cNvPr>
          <p:cNvSpPr/>
          <p:nvPr/>
        </p:nvSpPr>
        <p:spPr>
          <a:xfrm>
            <a:off x="366537" y="1561408"/>
            <a:ext cx="2976270"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DM Sans"/>
                <a:ea typeface="DM Sans"/>
                <a:cs typeface="DM Sans"/>
                <a:sym typeface="DM Sans"/>
              </a:rPr>
              <a:t>¿Cuáles son las posiciones que más abundan en el mercado?</a:t>
            </a:r>
          </a:p>
          <a:p>
            <a:pPr marL="0" marR="0" lvl="0" indent="0" algn="l" rtl="0">
              <a:spcBef>
                <a:spcPts val="0"/>
              </a:spcBef>
              <a:spcAft>
                <a:spcPts val="0"/>
              </a:spcAft>
              <a:buNone/>
            </a:pPr>
            <a:endParaRPr sz="2000" b="1"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La posición más fácil de conseguir en el mercado es la de </a:t>
            </a:r>
            <a:r>
              <a:rPr lang="es-AR" b="1" dirty="0">
                <a:solidFill>
                  <a:schemeClr val="dk1"/>
                </a:solidFill>
                <a:latin typeface="DM Sans"/>
                <a:ea typeface="DM Sans"/>
                <a:cs typeface="DM Sans"/>
                <a:sym typeface="DM Sans"/>
              </a:rPr>
              <a:t>mediocampista</a:t>
            </a:r>
            <a:r>
              <a:rPr lang="es-AR" dirty="0">
                <a:solidFill>
                  <a:schemeClr val="dk1"/>
                </a:solidFill>
                <a:latin typeface="DM Sans"/>
                <a:ea typeface="DM Sans"/>
                <a:cs typeface="DM Sans"/>
                <a:sym typeface="DM Sans"/>
              </a:rPr>
              <a:t>, ya que de la totalidad de los jugadores en mercado, la posición de mediocampista es la que mayor oferta tiene.</a:t>
            </a:r>
          </a:p>
          <a:p>
            <a:pPr marL="0" marR="0" lvl="0" indent="0" algn="l"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Como se puede observar en el gráfico de la derecha, los </a:t>
            </a:r>
            <a:r>
              <a:rPr lang="es-AR" b="1" dirty="0">
                <a:solidFill>
                  <a:schemeClr val="dk1"/>
                </a:solidFill>
                <a:latin typeface="DM Sans"/>
                <a:ea typeface="DM Sans"/>
                <a:cs typeface="DM Sans"/>
                <a:sym typeface="DM Sans"/>
              </a:rPr>
              <a:t>mediocampistas</a:t>
            </a:r>
            <a:r>
              <a:rPr lang="es-AR" dirty="0">
                <a:solidFill>
                  <a:schemeClr val="dk1"/>
                </a:solidFill>
                <a:latin typeface="DM Sans"/>
                <a:ea typeface="DM Sans"/>
                <a:cs typeface="DM Sans"/>
                <a:sym typeface="DM Sans"/>
              </a:rPr>
              <a:t> son 6.950 y representan el </a:t>
            </a:r>
            <a:r>
              <a:rPr lang="es-AR" b="1" dirty="0">
                <a:solidFill>
                  <a:schemeClr val="dk1"/>
                </a:solidFill>
                <a:latin typeface="DM Sans"/>
                <a:ea typeface="DM Sans"/>
                <a:cs typeface="DM Sans"/>
                <a:sym typeface="DM Sans"/>
              </a:rPr>
              <a:t>37% de los jugadores totales en mercado.</a:t>
            </a:r>
            <a:endParaRPr lang="es-AR" sz="1400" b="1" dirty="0">
              <a:solidFill>
                <a:schemeClr val="dk1"/>
              </a:solidFill>
              <a:latin typeface="DM Sans"/>
              <a:ea typeface="DM Sans"/>
              <a:cs typeface="DM Sans"/>
              <a:sym typeface="DM Sans"/>
            </a:endParaRPr>
          </a:p>
        </p:txBody>
      </p:sp>
      <p:sp>
        <p:nvSpPr>
          <p:cNvPr id="247" name="Google Shape;247;p34">
            <a:extLst>
              <a:ext uri="{FF2B5EF4-FFF2-40B4-BE49-F238E27FC236}">
                <a16:creationId xmlns:a16="http://schemas.microsoft.com/office/drawing/2014/main" id="{438930C4-1CD4-7337-1CCC-CE294DC21DD0}"/>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12</a:t>
            </a:fld>
            <a:endParaRPr sz="1050" b="0" i="0" u="none" strike="noStrike" cap="none">
              <a:solidFill>
                <a:srgbClr val="000000"/>
              </a:solidFill>
              <a:latin typeface="Arial"/>
              <a:ea typeface="Arial"/>
              <a:cs typeface="Arial"/>
              <a:sym typeface="Arial"/>
            </a:endParaRPr>
          </a:p>
        </p:txBody>
      </p:sp>
      <p:sp>
        <p:nvSpPr>
          <p:cNvPr id="248" name="Google Shape;248;p34">
            <a:extLst>
              <a:ext uri="{FF2B5EF4-FFF2-40B4-BE49-F238E27FC236}">
                <a16:creationId xmlns:a16="http://schemas.microsoft.com/office/drawing/2014/main" id="{E6E43FDE-8367-ADB6-7E5A-368652FD2393}"/>
              </a:ext>
            </a:extLst>
          </p:cNvPr>
          <p:cNvSpPr txBox="1"/>
          <p:nvPr/>
        </p:nvSpPr>
        <p:spPr>
          <a:xfrm>
            <a:off x="480873" y="448086"/>
            <a:ext cx="7299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POSICIÓN</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p>
        </p:txBody>
      </p:sp>
      <p:graphicFrame>
        <p:nvGraphicFramePr>
          <p:cNvPr id="2" name="Chart 1">
            <a:extLst>
              <a:ext uri="{FF2B5EF4-FFF2-40B4-BE49-F238E27FC236}">
                <a16:creationId xmlns:a16="http://schemas.microsoft.com/office/drawing/2014/main" id="{58911880-E2A4-B239-7C8D-7CCE64EE2B6E}"/>
              </a:ext>
            </a:extLst>
          </p:cNvPr>
          <p:cNvGraphicFramePr>
            <a:graphicFrameLocks/>
          </p:cNvGraphicFramePr>
          <p:nvPr>
            <p:extLst>
              <p:ext uri="{D42A27DB-BD31-4B8C-83A1-F6EECF244321}">
                <p14:modId xmlns:p14="http://schemas.microsoft.com/office/powerpoint/2010/main" val="2456112841"/>
              </p:ext>
            </p:extLst>
          </p:nvPr>
        </p:nvGraphicFramePr>
        <p:xfrm>
          <a:off x="3723503" y="1120800"/>
          <a:ext cx="7067285" cy="475171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555198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5">
          <a:extLst>
            <a:ext uri="{FF2B5EF4-FFF2-40B4-BE49-F238E27FC236}">
              <a16:creationId xmlns:a16="http://schemas.microsoft.com/office/drawing/2014/main" id="{0173307F-1D71-2C82-2C60-3EE57A579E96}"/>
            </a:ext>
          </a:extLst>
        </p:cNvPr>
        <p:cNvGrpSpPr/>
        <p:nvPr/>
      </p:nvGrpSpPr>
      <p:grpSpPr>
        <a:xfrm>
          <a:off x="0" y="0"/>
          <a:ext cx="0" cy="0"/>
          <a:chOff x="0" y="0"/>
          <a:chExt cx="0" cy="0"/>
        </a:xfrm>
      </p:grpSpPr>
      <p:sp>
        <p:nvSpPr>
          <p:cNvPr id="246" name="Google Shape;246;p34">
            <a:extLst>
              <a:ext uri="{FF2B5EF4-FFF2-40B4-BE49-F238E27FC236}">
                <a16:creationId xmlns:a16="http://schemas.microsoft.com/office/drawing/2014/main" id="{48FA8952-8A1D-0F5E-0148-C0E6F2774DF1}"/>
              </a:ext>
            </a:extLst>
          </p:cNvPr>
          <p:cNvSpPr/>
          <p:nvPr/>
        </p:nvSpPr>
        <p:spPr>
          <a:xfrm>
            <a:off x="366537" y="1326948"/>
            <a:ext cx="2976270" cy="38164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AR" sz="2000" b="1" dirty="0">
                <a:solidFill>
                  <a:schemeClr val="dk1"/>
                </a:solidFill>
                <a:latin typeface="DM Sans"/>
                <a:ea typeface="DM Sans"/>
                <a:cs typeface="DM Sans"/>
                <a:sym typeface="DM Sans"/>
              </a:rPr>
              <a:t>¿Cómo saber el valor de mercado de un jugador en base a su </a:t>
            </a:r>
            <a:r>
              <a:rPr lang="es-AR" sz="2000" b="1" dirty="0" err="1">
                <a:solidFill>
                  <a:schemeClr val="dk1"/>
                </a:solidFill>
                <a:latin typeface="DM Sans"/>
                <a:ea typeface="DM Sans"/>
                <a:cs typeface="DM Sans"/>
                <a:sym typeface="DM Sans"/>
              </a:rPr>
              <a:t>overall</a:t>
            </a:r>
            <a:r>
              <a:rPr lang="es-AR" sz="2000" b="1" dirty="0">
                <a:solidFill>
                  <a:schemeClr val="dk1"/>
                </a:solidFill>
                <a:latin typeface="DM Sans"/>
                <a:ea typeface="DM Sans"/>
                <a:cs typeface="DM Sans"/>
                <a:sym typeface="DM Sans"/>
              </a:rPr>
              <a:t>?</a:t>
            </a:r>
          </a:p>
          <a:p>
            <a:pPr marL="0" marR="0" lvl="0" indent="0" algn="l" rtl="0">
              <a:spcBef>
                <a:spcPts val="0"/>
              </a:spcBef>
              <a:spcAft>
                <a:spcPts val="0"/>
              </a:spcAft>
              <a:buNone/>
            </a:pPr>
            <a:endParaRPr sz="2000" b="1"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Utilizando modelos de regresión, obtuvimos que a mayor </a:t>
            </a:r>
            <a:r>
              <a:rPr lang="es-AR" b="1"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tenga un jugador, probablemente tenga un mayor </a:t>
            </a:r>
            <a:r>
              <a:rPr lang="es-AR" b="1" dirty="0">
                <a:solidFill>
                  <a:schemeClr val="dk1"/>
                </a:solidFill>
                <a:latin typeface="DM Sans"/>
                <a:ea typeface="DM Sans"/>
                <a:cs typeface="DM Sans"/>
                <a:sym typeface="DM Sans"/>
              </a:rPr>
              <a:t>valor de mercado</a:t>
            </a:r>
            <a:r>
              <a:rPr lang="es-AR" dirty="0">
                <a:solidFill>
                  <a:schemeClr val="dk1"/>
                </a:solidFill>
                <a:latin typeface="DM Sans"/>
                <a:ea typeface="DM Sans"/>
                <a:cs typeface="DM Sans"/>
                <a:sym typeface="DM Sans"/>
              </a:rPr>
              <a:t>. </a:t>
            </a:r>
          </a:p>
          <a:p>
            <a:pPr marL="0" marR="0" lvl="0" indent="0" algn="l"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Además, por cada punto de </a:t>
            </a:r>
            <a:r>
              <a:rPr lang="es-AR" b="1" dirty="0" err="1">
                <a:solidFill>
                  <a:schemeClr val="dk1"/>
                </a:solidFill>
                <a:latin typeface="DM Sans"/>
                <a:ea typeface="DM Sans"/>
                <a:cs typeface="DM Sans"/>
                <a:sym typeface="DM Sans"/>
              </a:rPr>
              <a:t>overall</a:t>
            </a:r>
            <a:r>
              <a:rPr lang="es-AR" b="1" dirty="0">
                <a:solidFill>
                  <a:schemeClr val="dk1"/>
                </a:solidFill>
                <a:latin typeface="DM Sans"/>
                <a:ea typeface="DM Sans"/>
                <a:cs typeface="DM Sans"/>
                <a:sym typeface="DM Sans"/>
              </a:rPr>
              <a:t> </a:t>
            </a:r>
            <a:r>
              <a:rPr lang="es-AR" dirty="0">
                <a:solidFill>
                  <a:schemeClr val="dk1"/>
                </a:solidFill>
                <a:latin typeface="DM Sans"/>
                <a:ea typeface="DM Sans"/>
                <a:cs typeface="DM Sans"/>
                <a:sym typeface="DM Sans"/>
              </a:rPr>
              <a:t>más que tenga el jugador, su </a:t>
            </a:r>
            <a:r>
              <a:rPr lang="es-AR" b="1" dirty="0">
                <a:solidFill>
                  <a:schemeClr val="dk1"/>
                </a:solidFill>
                <a:latin typeface="DM Sans"/>
                <a:ea typeface="DM Sans"/>
                <a:cs typeface="DM Sans"/>
                <a:sym typeface="DM Sans"/>
              </a:rPr>
              <a:t>valor de mercado </a:t>
            </a:r>
            <a:r>
              <a:rPr lang="es-AR" dirty="0">
                <a:solidFill>
                  <a:schemeClr val="dk1"/>
                </a:solidFill>
                <a:latin typeface="DM Sans"/>
                <a:ea typeface="DM Sans"/>
                <a:cs typeface="DM Sans"/>
                <a:sym typeface="DM Sans"/>
              </a:rPr>
              <a:t>será de </a:t>
            </a:r>
            <a:r>
              <a:rPr lang="es-AR" b="1" dirty="0">
                <a:solidFill>
                  <a:schemeClr val="dk1"/>
                </a:solidFill>
                <a:latin typeface="DM Sans"/>
                <a:ea typeface="DM Sans"/>
                <a:cs typeface="DM Sans"/>
                <a:sym typeface="DM Sans"/>
              </a:rPr>
              <a:t>EUR 178.100 mayor</a:t>
            </a:r>
            <a:r>
              <a:rPr lang="es-AR" dirty="0">
                <a:solidFill>
                  <a:schemeClr val="dk1"/>
                </a:solidFill>
                <a:latin typeface="DM Sans"/>
                <a:ea typeface="DM Sans"/>
                <a:cs typeface="DM Sans"/>
                <a:sym typeface="DM Sans"/>
              </a:rPr>
              <a:t>.</a:t>
            </a:r>
          </a:p>
          <a:p>
            <a:pPr marL="0" marR="0" lvl="0" indent="0" algn="l" rtl="0">
              <a:spcBef>
                <a:spcPts val="0"/>
              </a:spcBef>
              <a:spcAft>
                <a:spcPts val="0"/>
              </a:spcAft>
              <a:buNone/>
            </a:pPr>
            <a:endParaRPr lang="es-AR" dirty="0">
              <a:solidFill>
                <a:schemeClr val="dk1"/>
              </a:solidFill>
              <a:latin typeface="DM Sans"/>
              <a:ea typeface="DM Sans"/>
              <a:cs typeface="DM Sans"/>
              <a:sym typeface="DM Sans"/>
            </a:endParaRPr>
          </a:p>
          <a:p>
            <a:pPr marL="0" marR="0" lvl="0" indent="0" algn="l" rtl="0">
              <a:spcBef>
                <a:spcPts val="0"/>
              </a:spcBef>
              <a:spcAft>
                <a:spcPts val="0"/>
              </a:spcAft>
              <a:buNone/>
            </a:pPr>
            <a:r>
              <a:rPr lang="es-AR" dirty="0">
                <a:solidFill>
                  <a:schemeClr val="dk1"/>
                </a:solidFill>
                <a:latin typeface="DM Sans"/>
                <a:ea typeface="DM Sans"/>
                <a:cs typeface="DM Sans"/>
                <a:sym typeface="DM Sans"/>
              </a:rPr>
              <a:t>A la derecha se puede observar el gráfico referido a los datos de la base y su línea de predicción utilizando el modelo de </a:t>
            </a:r>
            <a:r>
              <a:rPr lang="es-AR" dirty="0" err="1">
                <a:solidFill>
                  <a:schemeClr val="dk1"/>
                </a:solidFill>
                <a:latin typeface="DM Sans"/>
                <a:ea typeface="DM Sans"/>
                <a:cs typeface="DM Sans"/>
                <a:sym typeface="DM Sans"/>
              </a:rPr>
              <a:t>Gradient</a:t>
            </a:r>
            <a:r>
              <a:rPr lang="es-AR" dirty="0">
                <a:solidFill>
                  <a:schemeClr val="dk1"/>
                </a:solidFill>
                <a:latin typeface="DM Sans"/>
                <a:ea typeface="DM Sans"/>
                <a:cs typeface="DM Sans"/>
                <a:sym typeface="DM Sans"/>
              </a:rPr>
              <a:t> </a:t>
            </a:r>
            <a:r>
              <a:rPr lang="es-AR" dirty="0" err="1">
                <a:solidFill>
                  <a:schemeClr val="dk1"/>
                </a:solidFill>
                <a:latin typeface="DM Sans"/>
                <a:ea typeface="DM Sans"/>
                <a:cs typeface="DM Sans"/>
                <a:sym typeface="DM Sans"/>
              </a:rPr>
              <a:t>Boosting</a:t>
            </a:r>
            <a:r>
              <a:rPr lang="es-AR" dirty="0">
                <a:solidFill>
                  <a:schemeClr val="dk1"/>
                </a:solidFill>
                <a:latin typeface="DM Sans"/>
                <a:ea typeface="DM Sans"/>
                <a:cs typeface="DM Sans"/>
                <a:sym typeface="DM Sans"/>
              </a:rPr>
              <a:t>, siendo el de mayor performance.</a:t>
            </a:r>
          </a:p>
        </p:txBody>
      </p:sp>
      <p:sp>
        <p:nvSpPr>
          <p:cNvPr id="247" name="Google Shape;247;p34">
            <a:extLst>
              <a:ext uri="{FF2B5EF4-FFF2-40B4-BE49-F238E27FC236}">
                <a16:creationId xmlns:a16="http://schemas.microsoft.com/office/drawing/2014/main" id="{190D87C7-1730-604D-1D5E-3A7FAC691DDC}"/>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13</a:t>
            </a:fld>
            <a:endParaRPr sz="1050" b="0" i="0" u="none" strike="noStrike" cap="none">
              <a:solidFill>
                <a:srgbClr val="000000"/>
              </a:solidFill>
              <a:latin typeface="Arial"/>
              <a:ea typeface="Arial"/>
              <a:cs typeface="Arial"/>
              <a:sym typeface="Arial"/>
            </a:endParaRPr>
          </a:p>
        </p:txBody>
      </p:sp>
      <p:sp>
        <p:nvSpPr>
          <p:cNvPr id="248" name="Google Shape;248;p34">
            <a:extLst>
              <a:ext uri="{FF2B5EF4-FFF2-40B4-BE49-F238E27FC236}">
                <a16:creationId xmlns:a16="http://schemas.microsoft.com/office/drawing/2014/main" id="{916AC236-0C7E-1F7C-F4AD-9780C6C5F927}"/>
              </a:ext>
            </a:extLst>
          </p:cNvPr>
          <p:cNvSpPr txBox="1"/>
          <p:nvPr/>
        </p:nvSpPr>
        <p:spPr>
          <a:xfrm>
            <a:off x="480873" y="237072"/>
            <a:ext cx="7299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OVERALL</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p>
        </p:txBody>
      </p:sp>
      <p:pic>
        <p:nvPicPr>
          <p:cNvPr id="4" name="Picture 3">
            <a:extLst>
              <a:ext uri="{FF2B5EF4-FFF2-40B4-BE49-F238E27FC236}">
                <a16:creationId xmlns:a16="http://schemas.microsoft.com/office/drawing/2014/main" id="{442733EF-10CA-A7AF-5F16-1262F82B2D9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42807" y="749397"/>
            <a:ext cx="8363102" cy="5359205"/>
          </a:xfrm>
          <a:prstGeom prst="rect">
            <a:avLst/>
          </a:prstGeom>
          <a:noFill/>
          <a:ln>
            <a:noFill/>
          </a:ln>
        </p:spPr>
      </p:pic>
    </p:spTree>
    <p:extLst>
      <p:ext uri="{BB962C8B-B14F-4D97-AF65-F5344CB8AC3E}">
        <p14:creationId xmlns:p14="http://schemas.microsoft.com/office/powerpoint/2010/main" val="315307148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14</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dirty="0"/>
              <a:t>INSIGHTS &amp;</a:t>
            </a:r>
            <a:endParaRPr sz="6000" dirty="0"/>
          </a:p>
          <a:p>
            <a:pPr marL="0" marR="0" lvl="0" indent="0" algn="ctr" rtl="0">
              <a:lnSpc>
                <a:spcPct val="80000"/>
              </a:lnSpc>
              <a:spcBef>
                <a:spcPts val="0"/>
              </a:spcBef>
              <a:spcAft>
                <a:spcPts val="0"/>
              </a:spcAft>
              <a:buClr>
                <a:schemeClr val="lt1"/>
              </a:buClr>
              <a:buSzPts val="6000"/>
              <a:buFont typeface="Arial"/>
              <a:buNone/>
            </a:pPr>
            <a:r>
              <a:rPr lang="en-US" sz="6000" b="1" cap="none" dirty="0">
                <a:solidFill>
                  <a:srgbClr val="000000"/>
                </a:solidFill>
                <a:latin typeface="Arial"/>
                <a:ea typeface="Arial"/>
                <a:cs typeface="Arial"/>
                <a:sym typeface="Arial"/>
              </a:rPr>
              <a:t>RECOMENDA</a:t>
            </a:r>
            <a:r>
              <a:rPr lang="en-US" sz="6000" b="1" dirty="0"/>
              <a:t>CIONES</a:t>
            </a:r>
            <a:endParaRPr sz="6000" b="1" i="0" u="none" strike="noStrike" cap="none" dirty="0">
              <a:solidFill>
                <a:srgbClr val="000000"/>
              </a:solidFill>
              <a:latin typeface="Arial"/>
              <a:ea typeface="Arial"/>
              <a:cs typeface="Arial"/>
              <a:sym typeface="Arial"/>
            </a:endParaRPr>
          </a:p>
        </p:txBody>
      </p: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15</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5169" y="2825702"/>
            <a:ext cx="3210616" cy="590931"/>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400" b="0" i="0" u="none" strike="noStrike" cap="none" dirty="0">
                <a:solidFill>
                  <a:srgbClr val="000000"/>
                </a:solidFill>
                <a:latin typeface="Arial"/>
                <a:ea typeface="Arial"/>
                <a:cs typeface="Arial"/>
                <a:sym typeface="Arial"/>
              </a:rPr>
              <a:t>INSIGHTS &amp; </a:t>
            </a:r>
            <a:r>
              <a:rPr lang="en-US" sz="2400" b="1" dirty="0"/>
              <a:t>RECOMENDACIONES</a:t>
            </a:r>
            <a:endParaRPr sz="2400" b="1" i="0" u="none" strike="noStrike" cap="none" dirty="0">
              <a:solidFill>
                <a:srgbClr val="000000"/>
              </a:solidFill>
              <a:latin typeface="Arial"/>
              <a:ea typeface="Arial"/>
              <a:cs typeface="Arial"/>
              <a:sym typeface="Arial"/>
            </a:endParaRPr>
          </a:p>
        </p:txBody>
      </p:sp>
      <p:sp>
        <p:nvSpPr>
          <p:cNvPr id="284" name="Google Shape;284;p37"/>
          <p:cNvSpPr/>
          <p:nvPr/>
        </p:nvSpPr>
        <p:spPr>
          <a:xfrm>
            <a:off x="3397698" y="239798"/>
            <a:ext cx="8697121" cy="338263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a:solidFill>
                  <a:schemeClr val="dk1"/>
                </a:solidFill>
                <a:latin typeface="DM Sans"/>
                <a:ea typeface="DM Sans"/>
                <a:cs typeface="DM Sans"/>
                <a:sym typeface="DM Sans"/>
              </a:rPr>
              <a:t>Insights</a:t>
            </a:r>
            <a:endParaRPr sz="1300" dirty="0">
              <a:latin typeface="DM Sans"/>
              <a:ea typeface="DM Sans"/>
              <a:cs typeface="DM Sans"/>
              <a:sym typeface="DM Sans"/>
            </a:endParaRP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Las habilidades debemos tener en cuenta para mejorar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 en mayor proporción son las relacionados con la precisión del uso de los pies y las piernas de los jugadores (disparo, pase y regate).</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Las habilidades debemos tener en cuenta para mejorar el valor de mercado de los jugadores en mayor proporción son las relacionadas con la precisión del uso de los pies y las piernas de los jugadores (disparo, pase, regate y </a:t>
            </a:r>
            <a:r>
              <a:rPr lang="es-AR" dirty="0" err="1">
                <a:solidFill>
                  <a:schemeClr val="dk1"/>
                </a:solidFill>
                <a:latin typeface="Helvetica Neue Light"/>
                <a:ea typeface="Helvetica Neue Light"/>
                <a:cs typeface="Helvetica Neue Light"/>
                <a:sym typeface="Helvetica Neue Light"/>
              </a:rPr>
              <a:t>skills</a:t>
            </a:r>
            <a:r>
              <a:rPr lang="es-AR" dirty="0">
                <a:solidFill>
                  <a:schemeClr val="dk1"/>
                </a:solidFill>
                <a:latin typeface="Helvetica Neue Light"/>
                <a:ea typeface="Helvetica Neue Light"/>
                <a:cs typeface="Helvetica Neue Light"/>
                <a:sym typeface="Helvetica Neue Light"/>
              </a:rPr>
              <a:t>).</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Entre los 24 y 26 años, es el rango de edad óptimo para contratar a un jugador, ya que tanto su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como su potencial son superiores a la media.</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Los 24 años es la edad óptima para contratar a un jugador, ya que tanto su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como su potencial son superiores a la media, y además, su salario se encuentra por debajo de la media y no representa un gran monto en comparación a su valor de mercado. </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 posición con mayor valor de mercado promedio es la de delantero.</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La posición más fácil de conseguir en el mercado es la de mediocampista.</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A mayor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tenga un jugador, probablemente tenga un mayor valor de mercado.</a:t>
            </a:r>
          </a:p>
          <a:p>
            <a:pPr marL="285750" marR="0" lvl="0" indent="-279400" algn="l" rtl="0">
              <a:spcBef>
                <a:spcPts val="0"/>
              </a:spcBef>
              <a:spcAft>
                <a:spcPts val="0"/>
              </a:spcAft>
              <a:buClr>
                <a:schemeClr val="dk1"/>
              </a:buClr>
              <a:buSzPts val="1400"/>
              <a:buFont typeface="DM Sans"/>
              <a:buChar char="❑"/>
            </a:pPr>
            <a:r>
              <a:rPr lang="es-AR" dirty="0">
                <a:solidFill>
                  <a:schemeClr val="dk1"/>
                </a:solidFill>
                <a:latin typeface="Helvetica Neue Light"/>
                <a:ea typeface="Helvetica Neue Light"/>
                <a:cs typeface="Helvetica Neue Light"/>
                <a:sym typeface="Helvetica Neue Light"/>
              </a:rPr>
              <a:t>Por cada punto de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más que tenga el jugador, su valor de mercado será de EUR 178.100 mayor, aproximadamente.</a:t>
            </a: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marR="0" lvl="0" indent="-279400" algn="l" rtl="0">
              <a:spcBef>
                <a:spcPts val="0"/>
              </a:spcBef>
              <a:spcAft>
                <a:spcPts val="0"/>
              </a:spcAft>
              <a:buClr>
                <a:schemeClr val="dk1"/>
              </a:buClr>
              <a:buSzPts val="1400"/>
              <a:buFont typeface="DM Sans"/>
              <a:buChar char="❑"/>
            </a:pPr>
            <a:endParaRPr lang="es-AR" dirty="0">
              <a:solidFill>
                <a:schemeClr val="dk1"/>
              </a:solidFill>
              <a:latin typeface="Helvetica Neue Light"/>
              <a:ea typeface="Helvetica Neue Light"/>
              <a:cs typeface="Helvetica Neue Light"/>
              <a:sym typeface="Helvetica Neue Light"/>
            </a:endParaRPr>
          </a:p>
          <a:p>
            <a:pPr marL="285750" lvl="8" indent="-279400">
              <a:buClr>
                <a:schemeClr val="dk1"/>
              </a:buClr>
              <a:buSzPts val="1400"/>
              <a:buFont typeface="DM Sans"/>
              <a:buChar char="❑"/>
            </a:pPr>
            <a:endParaRPr dirty="0">
              <a:solidFill>
                <a:schemeClr val="dk1"/>
              </a:solidFill>
              <a:latin typeface="DM Sans"/>
              <a:ea typeface="DM Sans"/>
              <a:cs typeface="DM Sans"/>
              <a:sym typeface="DM Sans"/>
            </a:endParaRPr>
          </a:p>
        </p:txBody>
      </p:sp>
      <p:sp>
        <p:nvSpPr>
          <p:cNvPr id="285" name="Google Shape;285;p37"/>
          <p:cNvSpPr/>
          <p:nvPr/>
        </p:nvSpPr>
        <p:spPr>
          <a:xfrm>
            <a:off x="3397700" y="1561526"/>
            <a:ext cx="8697000" cy="153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
        <p:nvSpPr>
          <p:cNvPr id="286" name="Google Shape;286;p37"/>
          <p:cNvSpPr/>
          <p:nvPr/>
        </p:nvSpPr>
        <p:spPr>
          <a:xfrm>
            <a:off x="3397700" y="3735410"/>
            <a:ext cx="8655600" cy="296060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b="1" dirty="0" err="1">
                <a:solidFill>
                  <a:schemeClr val="dk1"/>
                </a:solidFill>
                <a:latin typeface="DM Sans"/>
                <a:ea typeface="DM Sans"/>
                <a:cs typeface="DM Sans"/>
                <a:sym typeface="DM Sans"/>
              </a:rPr>
              <a:t>Recomendaciones</a:t>
            </a:r>
            <a:endParaRPr lang="en-US" b="1" dirty="0">
              <a:solidFill>
                <a:schemeClr val="dk1"/>
              </a:solidFill>
              <a:latin typeface="DM Sans"/>
              <a:ea typeface="DM Sans"/>
              <a:cs typeface="DM Sans"/>
              <a:sym typeface="DM Sans"/>
            </a:endParaRPr>
          </a:p>
          <a:p>
            <a:pPr marL="285750" indent="-279400">
              <a:buClr>
                <a:schemeClr val="dk1"/>
              </a:buClr>
              <a:buSzPts val="1400"/>
              <a:buFont typeface="DM Sans"/>
              <a:buChar char="❑"/>
            </a:pPr>
            <a:r>
              <a:rPr lang="es-AR" dirty="0">
                <a:solidFill>
                  <a:schemeClr val="dk1"/>
                </a:solidFill>
                <a:latin typeface="Helvetica Neue Light"/>
                <a:sym typeface="DM Sans"/>
              </a:rPr>
              <a:t>Recomendamos contratar a jugadores de 24 años, ya que están en su edad óptima para desarrollar su potencial, tienen un </a:t>
            </a:r>
            <a:r>
              <a:rPr lang="es-AR" dirty="0" err="1">
                <a:solidFill>
                  <a:schemeClr val="dk1"/>
                </a:solidFill>
                <a:latin typeface="Helvetica Neue Light"/>
                <a:sym typeface="DM Sans"/>
              </a:rPr>
              <a:t>overall</a:t>
            </a:r>
            <a:r>
              <a:rPr lang="es-AR" dirty="0">
                <a:solidFill>
                  <a:schemeClr val="dk1"/>
                </a:solidFill>
                <a:latin typeface="Helvetica Neue Light"/>
                <a:sym typeface="DM Sans"/>
              </a:rPr>
              <a:t> superior a la media y además sus salarios se encuentran por debajo de la media.</a:t>
            </a:r>
          </a:p>
          <a:p>
            <a:pPr marL="285750" indent="-279400">
              <a:buClr>
                <a:schemeClr val="dk1"/>
              </a:buClr>
              <a:buSzPts val="1400"/>
              <a:buFont typeface="DM Sans"/>
              <a:buChar char="❑"/>
            </a:pPr>
            <a:r>
              <a:rPr lang="es-AR" dirty="0">
                <a:solidFill>
                  <a:schemeClr val="dk1"/>
                </a:solidFill>
                <a:latin typeface="Helvetica Neue Light"/>
                <a:sym typeface="DM Sans"/>
              </a:rPr>
              <a:t>Para poder obtener mayores ganancias a mediano o largo plazo con la venta de jugadores, debemos tener en cuenta contratar un delantero, ya que posee el mayor valor de mercado en promedio.</a:t>
            </a:r>
          </a:p>
          <a:p>
            <a:pPr marL="285750" indent="-279400">
              <a:buClr>
                <a:schemeClr val="dk1"/>
              </a:buClr>
              <a:buSzPts val="1400"/>
              <a:buFont typeface="DM Sans"/>
              <a:buChar char="❑"/>
            </a:pPr>
            <a:r>
              <a:rPr lang="es-AR" dirty="0">
                <a:solidFill>
                  <a:schemeClr val="dk1"/>
                </a:solidFill>
                <a:latin typeface="Helvetica Neue Light"/>
                <a:sym typeface="DM Sans"/>
              </a:rPr>
              <a:t>Luego de contratar a los jugadores, debemos entrenar su disparo, pase, regate y </a:t>
            </a:r>
            <a:r>
              <a:rPr lang="es-AR" dirty="0" err="1">
                <a:solidFill>
                  <a:schemeClr val="dk1"/>
                </a:solidFill>
                <a:latin typeface="Helvetica Neue Light"/>
                <a:sym typeface="DM Sans"/>
              </a:rPr>
              <a:t>skills</a:t>
            </a:r>
            <a:r>
              <a:rPr lang="es-AR" dirty="0">
                <a:solidFill>
                  <a:schemeClr val="dk1"/>
                </a:solidFill>
                <a:latin typeface="Helvetica Neue Light"/>
                <a:sym typeface="DM Sans"/>
              </a:rPr>
              <a:t>, con el fin de mejorar su </a:t>
            </a:r>
            <a:r>
              <a:rPr lang="es-AR" dirty="0" err="1">
                <a:solidFill>
                  <a:schemeClr val="dk1"/>
                </a:solidFill>
                <a:latin typeface="Helvetica Neue Light"/>
                <a:sym typeface="DM Sans"/>
              </a:rPr>
              <a:t>overall</a:t>
            </a:r>
            <a:r>
              <a:rPr lang="es-AR" dirty="0">
                <a:solidFill>
                  <a:schemeClr val="dk1"/>
                </a:solidFill>
                <a:latin typeface="Helvetica Neue Light"/>
                <a:sym typeface="DM Sans"/>
              </a:rPr>
              <a:t>, y de esa manera lograr obtener un mayor valor de mercado del jugador.</a:t>
            </a:r>
          </a:p>
          <a:p>
            <a:pPr marL="285750" indent="-279400">
              <a:buClr>
                <a:schemeClr val="dk1"/>
              </a:buClr>
              <a:buSzPts val="1400"/>
              <a:buFont typeface="DM Sans"/>
              <a:buChar char="❑"/>
            </a:pPr>
            <a:r>
              <a:rPr lang="es-AR" dirty="0">
                <a:solidFill>
                  <a:schemeClr val="dk1"/>
                </a:solidFill>
                <a:latin typeface="Helvetica Neue Light"/>
                <a:sym typeface="DM Sans"/>
              </a:rPr>
              <a:t>Consideramos, que luego de mejorar su </a:t>
            </a:r>
            <a:r>
              <a:rPr lang="es-AR" dirty="0" err="1">
                <a:solidFill>
                  <a:schemeClr val="dk1"/>
                </a:solidFill>
                <a:latin typeface="Helvetica Neue Light"/>
                <a:sym typeface="DM Sans"/>
              </a:rPr>
              <a:t>overall</a:t>
            </a:r>
            <a:r>
              <a:rPr lang="es-AR" dirty="0">
                <a:solidFill>
                  <a:schemeClr val="dk1"/>
                </a:solidFill>
                <a:latin typeface="Helvetica Neue Light"/>
                <a:sym typeface="DM Sans"/>
              </a:rPr>
              <a:t>, los jugadores sean vendidos previo a los 27 años, ya que su potencial disminuye drásticamente a partir de esa edad. Además, en promedio, luego de los 28 años los jugadores comienzan a disminuir su valor de mercado.</a:t>
            </a:r>
          </a:p>
          <a:p>
            <a:pPr marL="285750" indent="-279400">
              <a:buClr>
                <a:schemeClr val="dk1"/>
              </a:buClr>
              <a:buSzPts val="1400"/>
              <a:buFont typeface="DM Sans"/>
              <a:buChar char="❑"/>
            </a:pPr>
            <a:r>
              <a:rPr lang="es-AR" dirty="0">
                <a:solidFill>
                  <a:schemeClr val="dk1"/>
                </a:solidFill>
                <a:latin typeface="Helvetica Neue Light"/>
                <a:sym typeface="DM Sans"/>
              </a:rPr>
              <a:t>Si nos encontramos en la necesidad de contratar un jugador de forma rápida y que sea una buena compra, debemos tener en cuenta contratar un mediocampista.</a:t>
            </a:r>
          </a:p>
          <a:p>
            <a:pPr marL="285750" indent="-279400">
              <a:buClr>
                <a:schemeClr val="dk1"/>
              </a:buClr>
              <a:buSzPts val="1400"/>
              <a:buFont typeface="DM Sans"/>
              <a:buChar char="❑"/>
            </a:pPr>
            <a:endParaRPr lang="es-AR" dirty="0">
              <a:solidFill>
                <a:schemeClr val="dk1"/>
              </a:solidFill>
              <a:latin typeface="Helvetica Neue Light"/>
              <a:sym typeface="DM Sans"/>
            </a:endParaRPr>
          </a:p>
          <a:p>
            <a:pPr marL="285750" marR="0" lvl="0" indent="-279400" algn="l" rtl="0">
              <a:spcBef>
                <a:spcPts val="0"/>
              </a:spcBef>
              <a:spcAft>
                <a:spcPts val="0"/>
              </a:spcAft>
              <a:buClr>
                <a:schemeClr val="dk1"/>
              </a:buClr>
              <a:buSzPts val="1400"/>
              <a:buFont typeface="Noto Sans Symbols"/>
              <a:buChar char="❑"/>
            </a:pPr>
            <a:endParaRPr lang="es-AR" dirty="0">
              <a:solidFill>
                <a:schemeClr val="dk1"/>
              </a:solidFill>
              <a:latin typeface="DM Sans"/>
              <a:ea typeface="DM Sans"/>
              <a:cs typeface="DM Sans"/>
              <a:sym typeface="DM Sans"/>
            </a:endParaRPr>
          </a:p>
          <a:p>
            <a:pPr marL="285750" marR="0" lvl="0" indent="-279400" algn="l" rtl="0">
              <a:spcBef>
                <a:spcPts val="0"/>
              </a:spcBef>
              <a:spcAft>
                <a:spcPts val="0"/>
              </a:spcAft>
              <a:buClr>
                <a:schemeClr val="dk1"/>
              </a:buClr>
              <a:buSzPts val="1400"/>
              <a:buFont typeface="Noto Sans Symbols"/>
              <a:buChar char="❑"/>
            </a:pPr>
            <a:endParaRPr lang="es-AR" dirty="0">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01</a:t>
            </a:r>
            <a:endParaRPr>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Contexto y Audiencia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49" name="Google Shape;149;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dirty="0">
                <a:solidFill>
                  <a:schemeClr val="dk1"/>
                </a:solidFill>
                <a:latin typeface="Helvetica Neue Light"/>
                <a:ea typeface="Helvetica Neue Light"/>
                <a:cs typeface="Helvetica Neue Light"/>
                <a:sym typeface="Helvetica Neue Light"/>
              </a:rPr>
              <a:t>Insights</a:t>
            </a:r>
            <a:r>
              <a:rPr lang="en-US" sz="2400" i="0" u="none" strike="noStrike" cap="none" dirty="0">
                <a:solidFill>
                  <a:schemeClr val="dk1"/>
                </a:solidFill>
                <a:latin typeface="Helvetica Neue Light"/>
                <a:ea typeface="Helvetica Neue Light"/>
                <a:cs typeface="Helvetica Neue Light"/>
                <a:sym typeface="Helvetica Neue Light"/>
              </a:rPr>
              <a:t> y Recomendaciones</a:t>
            </a:r>
            <a:endParaRPr sz="2400" i="0" u="none" strike="noStrike" cap="none" dirty="0">
              <a:solidFill>
                <a:schemeClr val="dk1"/>
              </a:solidFill>
              <a:latin typeface="Helvetica Neue Light"/>
              <a:ea typeface="Helvetica Neue Light"/>
              <a:cs typeface="Helvetica Neue Light"/>
              <a:sym typeface="Helvetica Neue Light"/>
            </a:endParaRPr>
          </a:p>
        </p:txBody>
      </p:sp>
      <p:sp>
        <p:nvSpPr>
          <p:cNvPr id="150" name="Google Shape;150;p26"/>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05</a:t>
            </a:r>
            <a:endParaRPr>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60" name="Google Shape;160;p27"/>
          <p:cNvSpPr/>
          <p:nvPr/>
        </p:nvSpPr>
        <p:spPr>
          <a:xfrm>
            <a:off x="3583900" y="700741"/>
            <a:ext cx="8103900" cy="55602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b="1" i="0" u="none" strike="noStrike" cap="none" dirty="0" err="1">
                <a:solidFill>
                  <a:schemeClr val="dk1"/>
                </a:solidFill>
                <a:latin typeface="Helvetica Neue"/>
                <a:ea typeface="Helvetica Neue"/>
                <a:cs typeface="Helvetica Neue"/>
                <a:sym typeface="Helvetica Neue"/>
              </a:rPr>
              <a:t>Contexto</a:t>
            </a:r>
            <a:endParaRPr sz="1600" b="1"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s-AR" sz="1600" dirty="0">
                <a:solidFill>
                  <a:schemeClr val="dk1"/>
                </a:solidFill>
                <a:latin typeface="Helvetica Neue Light"/>
                <a:ea typeface="Helvetica Neue Light"/>
                <a:cs typeface="Helvetica Neue Light"/>
                <a:sym typeface="Helvetica Neue Light"/>
              </a:rPr>
              <a:t>En el exigente mercado de fichajes del fútbol, la toma de decisiones acertadas es vital. El análisis de datos se ha convertido en un aliado clave para los clubes, ofreciendo información detallada sobre el desempeño de los jugadores. Desde métricas fundamentales hasta estadísticas avanzadas, este análisis brinda una visión completa de habilidades, rendimiento y potencial. Esto permite a los equipos identificar y contratar a los jugadores que mejor se ajusten a sus estrategias, maximizando así sus inversiones y elevando sus posibilidades de éxito en el terreno de juego. Exploraremos cómo el uso inteligente de los datos puede marcar la diferencia en la toma de decisiones durante el mercado de pases, otorgando una ventaja competitiva crucial en la búsqueda y adquisición de talento futbolístico.</a:t>
            </a:r>
          </a:p>
          <a:p>
            <a:pPr marL="0" marR="0" lvl="0" indent="0" algn="just" rtl="0">
              <a:spcBef>
                <a:spcPts val="0"/>
              </a:spcBef>
              <a:spcAft>
                <a:spcPts val="0"/>
              </a:spcAft>
              <a:buNone/>
            </a:pPr>
            <a:endParaRPr lang="en-US" sz="1600" b="1"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US" sz="1600" b="1" dirty="0">
                <a:solidFill>
                  <a:schemeClr val="dk1"/>
                </a:solidFill>
                <a:latin typeface="Helvetica Neue"/>
                <a:ea typeface="Helvetica Neue"/>
                <a:cs typeface="Helvetica Neue"/>
                <a:sym typeface="Helvetica Neue"/>
              </a:rPr>
              <a:t>Audiencia</a:t>
            </a:r>
            <a:endParaRPr sz="1600" b="1" dirty="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US" sz="1600" dirty="0">
                <a:solidFill>
                  <a:schemeClr val="dk1"/>
                </a:solidFill>
                <a:latin typeface="Helvetica Neue Light"/>
                <a:ea typeface="Helvetica Neue Light"/>
                <a:cs typeface="Helvetica Neue Light"/>
                <a:sym typeface="Helvetica Neue Light"/>
              </a:rPr>
              <a:t>Este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intenta</a:t>
            </a:r>
            <a:r>
              <a:rPr lang="en-US" sz="1600" dirty="0">
                <a:solidFill>
                  <a:schemeClr val="dk1"/>
                </a:solidFill>
                <a:latin typeface="Helvetica Neue Light"/>
                <a:ea typeface="Helvetica Neue Light"/>
                <a:cs typeface="Helvetica Neue Light"/>
                <a:sym typeface="Helvetica Neue Light"/>
              </a:rPr>
              <a:t> </a:t>
            </a:r>
            <a:r>
              <a:rPr lang="es-AR" sz="1600" dirty="0">
                <a:solidFill>
                  <a:schemeClr val="dk1"/>
                </a:solidFill>
                <a:latin typeface="Helvetica Neue Light"/>
                <a:ea typeface="Helvetica Neue Light"/>
                <a:cs typeface="Helvetica Neue Light"/>
                <a:sym typeface="Helvetica Neue Light"/>
              </a:rPr>
              <a:t>ayudar a los clubes de fútbol y a las autoridades correspondientes que se encargan de fichar jugadores, guiarlos para poder tomar las decisiones correctas a la hora de contratar nuevos jugadores para su institución.</a:t>
            </a:r>
            <a:endParaRPr sz="1600" dirty="0">
              <a:solidFill>
                <a:schemeClr val="dk1"/>
              </a:solidFill>
              <a:latin typeface="Helvetica Neue Light"/>
              <a:ea typeface="Helvetica Neue Light"/>
              <a:cs typeface="Helvetica Neue Light"/>
              <a:sym typeface="Helvetica Neue Light"/>
            </a:endParaRPr>
          </a:p>
          <a:p>
            <a:pPr marL="285750" marR="0" lvl="0" indent="-171450" algn="just" rtl="0">
              <a:spcBef>
                <a:spcPts val="0"/>
              </a:spcBef>
              <a:spcAft>
                <a:spcPts val="0"/>
              </a:spcAft>
              <a:buClr>
                <a:schemeClr val="dk1"/>
              </a:buClr>
              <a:buSzPts val="1800"/>
              <a:buFont typeface="Noto Sans Symbols"/>
              <a:buNone/>
            </a:pPr>
            <a:endParaRPr sz="1600" dirty="0">
              <a:solidFill>
                <a:schemeClr val="dk1"/>
              </a:solidFill>
              <a:latin typeface="Helvetica Neue Light"/>
              <a:ea typeface="Helvetica Neue Light"/>
              <a:cs typeface="Helvetica Neue Light"/>
              <a:sym typeface="Helvetica Neue Light"/>
            </a:endParaRPr>
          </a:p>
          <a:p>
            <a:pPr marL="0" lvl="0" indent="0" algn="just" rtl="0">
              <a:spcBef>
                <a:spcPts val="0"/>
              </a:spcBef>
              <a:spcAft>
                <a:spcPts val="0"/>
              </a:spcAft>
              <a:buClr>
                <a:schemeClr val="dk1"/>
              </a:buClr>
              <a:buFont typeface="Arial"/>
              <a:buNone/>
            </a:pPr>
            <a:r>
              <a:rPr lang="en-US" sz="1600" b="1" dirty="0" err="1">
                <a:solidFill>
                  <a:schemeClr val="dk1"/>
                </a:solidFill>
                <a:latin typeface="Helvetica Neue"/>
                <a:ea typeface="Helvetica Neue"/>
                <a:cs typeface="Helvetica Neue"/>
                <a:sym typeface="Helvetica Neue"/>
              </a:rPr>
              <a:t>Limitaciones</a:t>
            </a:r>
            <a:endParaRPr sz="1600" b="1" dirty="0">
              <a:solidFill>
                <a:schemeClr val="dk1"/>
              </a:solidFill>
              <a:latin typeface="Helvetica Neue"/>
              <a:ea typeface="Helvetica Neue"/>
              <a:cs typeface="Helvetica Neue"/>
              <a:sym typeface="Helvetica Neue"/>
            </a:endParaRPr>
          </a:p>
          <a:p>
            <a:pPr marL="0" lvl="0" indent="0" algn="just" rtl="0">
              <a:spcBef>
                <a:spcPts val="0"/>
              </a:spcBef>
              <a:spcAft>
                <a:spcPts val="0"/>
              </a:spcAft>
              <a:buClr>
                <a:schemeClr val="dk1"/>
              </a:buClr>
              <a:buSzPts val="1100"/>
              <a:buFont typeface="Arial"/>
              <a:buNone/>
            </a:pPr>
            <a:r>
              <a:rPr lang="en-US" sz="1600" dirty="0">
                <a:solidFill>
                  <a:schemeClr val="dk1"/>
                </a:solidFill>
                <a:latin typeface="Helvetica Neue Light"/>
                <a:ea typeface="Helvetica Neue Light"/>
                <a:cs typeface="Helvetica Neue Light"/>
                <a:sym typeface="Helvetica Neue Light"/>
              </a:rPr>
              <a:t>Este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está</a:t>
            </a:r>
            <a:r>
              <a:rPr lang="en-US" sz="1600" dirty="0">
                <a:solidFill>
                  <a:schemeClr val="dk1"/>
                </a:solidFill>
                <a:latin typeface="Helvetica Neue Light"/>
                <a:ea typeface="Helvetica Neue Light"/>
                <a:cs typeface="Helvetica Neue Light"/>
                <a:sym typeface="Helvetica Neue Light"/>
              </a:rPr>
              <a:t> </a:t>
            </a:r>
            <a:r>
              <a:rPr lang="es-AR" sz="1600" dirty="0">
                <a:solidFill>
                  <a:schemeClr val="dk1"/>
                </a:solidFill>
                <a:latin typeface="Helvetica Neue Light"/>
                <a:ea typeface="Helvetica Neue Light"/>
                <a:cs typeface="Helvetica Neue Light"/>
                <a:sym typeface="Helvetica Neue Light"/>
              </a:rPr>
              <a:t>limitado a los jugadores de las ligas más importantes del mundo, sin tener en cuenta a la totalidad de los jugadores profesionales que hay en el mundo.</a:t>
            </a:r>
            <a:endParaRPr sz="1600" dirty="0">
              <a:solidFill>
                <a:schemeClr val="dk1"/>
              </a:solidFill>
              <a:latin typeface="Helvetica Neue Light"/>
              <a:ea typeface="Helvetica Neue Light"/>
              <a:cs typeface="Helvetica Neue Light"/>
              <a:sym typeface="Helvetica Neue Light"/>
            </a:endParaRPr>
          </a:p>
          <a:p>
            <a:pPr marL="0" lvl="0" indent="0" algn="just" rtl="0">
              <a:spcBef>
                <a:spcPts val="0"/>
              </a:spcBef>
              <a:spcAft>
                <a:spcPts val="0"/>
              </a:spcAft>
              <a:buClr>
                <a:schemeClr val="dk1"/>
              </a:buClr>
              <a:buSzPts val="1100"/>
              <a:buFont typeface="Arial"/>
              <a:buNone/>
            </a:pPr>
            <a:r>
              <a:rPr lang="en-US" sz="1600" dirty="0">
                <a:solidFill>
                  <a:schemeClr val="dk1"/>
                </a:solidFill>
                <a:latin typeface="Helvetica Neue Light"/>
                <a:ea typeface="Helvetica Neue Light"/>
                <a:cs typeface="Helvetica Neue Light"/>
                <a:sym typeface="Helvetica Neue Light"/>
              </a:rPr>
              <a:t>Los </a:t>
            </a:r>
            <a:r>
              <a:rPr lang="en-US" sz="1600" dirty="0" err="1">
                <a:solidFill>
                  <a:schemeClr val="dk1"/>
                </a:solidFill>
                <a:latin typeface="Helvetica Neue Light"/>
                <a:ea typeface="Helvetica Neue Light"/>
                <a:cs typeface="Helvetica Neue Light"/>
                <a:sym typeface="Helvetica Neue Light"/>
              </a:rPr>
              <a:t>datos</a:t>
            </a:r>
            <a:r>
              <a:rPr lang="en-US" sz="1600" dirty="0">
                <a:solidFill>
                  <a:schemeClr val="dk1"/>
                </a:solidFill>
                <a:latin typeface="Helvetica Neue Light"/>
                <a:ea typeface="Helvetica Neue Light"/>
                <a:cs typeface="Helvetica Neue Light"/>
                <a:sym typeface="Helvetica Neue Light"/>
              </a:rPr>
              <a:t> se </a:t>
            </a:r>
            <a:r>
              <a:rPr lang="en-US" sz="1600" dirty="0" err="1">
                <a:solidFill>
                  <a:schemeClr val="dk1"/>
                </a:solidFill>
                <a:latin typeface="Helvetica Neue Light"/>
                <a:ea typeface="Helvetica Neue Light"/>
                <a:cs typeface="Helvetica Neue Light"/>
                <a:sym typeface="Helvetica Neue Light"/>
              </a:rPr>
              <a:t>encuentran</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en</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inglés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por</a:t>
            </a:r>
            <a:r>
              <a:rPr lang="en-US" sz="1600" dirty="0">
                <a:solidFill>
                  <a:schemeClr val="dk1"/>
                </a:solidFill>
                <a:latin typeface="Helvetica Neue Light"/>
                <a:ea typeface="Helvetica Neue Light"/>
                <a:cs typeface="Helvetica Neue Light"/>
                <a:sym typeface="Helvetica Neue Light"/>
              </a:rPr>
              <a:t> lo que se </a:t>
            </a:r>
            <a:r>
              <a:rPr lang="en-US" sz="1600" dirty="0" err="1">
                <a:solidFill>
                  <a:schemeClr val="dk1"/>
                </a:solidFill>
                <a:latin typeface="Helvetica Neue Light"/>
                <a:ea typeface="Helvetica Neue Light"/>
                <a:cs typeface="Helvetica Neue Light"/>
                <a:sym typeface="Helvetica Neue Light"/>
              </a:rPr>
              <a:t>requiere</a:t>
            </a:r>
            <a:r>
              <a:rPr lang="en-US" sz="1600" dirty="0">
                <a:solidFill>
                  <a:schemeClr val="dk1"/>
                </a:solidFill>
                <a:latin typeface="Helvetica Neue Light"/>
                <a:ea typeface="Helvetica Neue Light"/>
                <a:cs typeface="Helvetica Neue Light"/>
                <a:sym typeface="Helvetica Neue Light"/>
              </a:rPr>
              <a:t> de al </a:t>
            </a:r>
            <a:r>
              <a:rPr lang="en-US" sz="1600" dirty="0" err="1">
                <a:solidFill>
                  <a:schemeClr val="dk1"/>
                </a:solidFill>
                <a:latin typeface="Helvetica Neue Light"/>
                <a:ea typeface="Helvetica Neue Light"/>
                <a:cs typeface="Helvetica Neue Light"/>
                <a:sym typeface="Helvetica Neue Light"/>
              </a:rPr>
              <a:t>menos</a:t>
            </a:r>
            <a:r>
              <a:rPr lang="en-US" sz="1600" dirty="0">
                <a:solidFill>
                  <a:schemeClr val="dk1"/>
                </a:solidFill>
                <a:latin typeface="Helvetica Neue Light"/>
                <a:ea typeface="Helvetica Neue Light"/>
                <a:cs typeface="Helvetica Neue Light"/>
                <a:sym typeface="Helvetica Neue Light"/>
              </a:rPr>
              <a:t> un </a:t>
            </a:r>
            <a:r>
              <a:rPr lang="en-US" sz="1600" dirty="0" err="1">
                <a:solidFill>
                  <a:schemeClr val="dk1"/>
                </a:solidFill>
                <a:latin typeface="Helvetica Neue Light"/>
                <a:ea typeface="Helvetica Neue Light"/>
                <a:cs typeface="Helvetica Neue Light"/>
                <a:sym typeface="Helvetica Neue Light"/>
              </a:rPr>
              <a:t>inglés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básico</a:t>
            </a:r>
            <a:r>
              <a:rPr lang="en-US" sz="1600" dirty="0">
                <a:solidFill>
                  <a:schemeClr val="dk1"/>
                </a:solidFill>
                <a:latin typeface="Helvetica Neue Light"/>
                <a:ea typeface="Helvetica Neue Light"/>
                <a:cs typeface="Helvetica Neue Light"/>
                <a:sym typeface="Helvetica Neue Light"/>
              </a:rPr>
              <a:t> para </a:t>
            </a:r>
            <a:r>
              <a:rPr lang="en-US" sz="1600" dirty="0" err="1">
                <a:solidFill>
                  <a:schemeClr val="dk1"/>
                </a:solidFill>
                <a:latin typeface="Helvetica Neue Light"/>
                <a:ea typeface="Helvetica Neue Light"/>
                <a:cs typeface="Helvetica Neue Light"/>
                <a:sym typeface="Helvetica Neue Light"/>
              </a:rPr>
              <a:t>entender</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los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análisis</a:t>
            </a:r>
            <a:r>
              <a:rPr lang="en-US" sz="1600" dirty="0">
                <a:solidFill>
                  <a:schemeClr val="dk1"/>
                </a:solidFill>
                <a:latin typeface="Helvetica Neue Light"/>
                <a:ea typeface="Helvetica Neue Light"/>
                <a:cs typeface="Helvetica Neue Light"/>
                <a:sym typeface="Helvetica Neue Light"/>
              </a:rPr>
              <a:t> </a:t>
            </a:r>
            <a:r>
              <a:rPr lang="en-US" sz="1600" dirty="0" err="1">
                <a:solidFill>
                  <a:schemeClr val="dk1"/>
                </a:solidFill>
                <a:latin typeface="Helvetica Neue Light"/>
                <a:ea typeface="Helvetica Neue Light"/>
                <a:cs typeface="Helvetica Neue Light"/>
                <a:sym typeface="Helvetica Neue Light"/>
              </a:rPr>
              <a:t>efectuados</a:t>
            </a:r>
            <a:r>
              <a:rPr lang="en-US" sz="1600" dirty="0">
                <a:solidFill>
                  <a:schemeClr val="dk1"/>
                </a:solidFill>
                <a:latin typeface="Helvetica Neue Light"/>
                <a:ea typeface="Helvetica Neue Light"/>
                <a:cs typeface="Helvetica Neue Light"/>
                <a:sym typeface="Helvetica Neue Light"/>
              </a:rPr>
              <a:t>.</a:t>
            </a:r>
            <a:endParaRPr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 o </a:t>
            </a:r>
            <a:r>
              <a:rPr lang="en-US" sz="1800" b="1" dirty="0" err="1">
                <a:solidFill>
                  <a:schemeClr val="dk1"/>
                </a:solidFill>
                <a:latin typeface="Helvetica Neue"/>
                <a:ea typeface="Helvetica Neue"/>
                <a:cs typeface="Helvetica Neue"/>
                <a:sym typeface="Helvetica Neue"/>
              </a:rPr>
              <a:t>primarias</a:t>
            </a:r>
            <a:endParaRPr sz="1800" b="1" dirty="0">
              <a:solidFill>
                <a:schemeClr val="dk1"/>
              </a:solidFill>
              <a:latin typeface="Helvetica Neue"/>
              <a:ea typeface="Helvetica Neue"/>
              <a:cs typeface="Helvetica Neue"/>
              <a:sym typeface="Helvetica Neue"/>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debemos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a la hora de </a:t>
            </a:r>
            <a:r>
              <a:rPr lang="en-US" sz="1800" dirty="0" err="1">
                <a:solidFill>
                  <a:schemeClr val="dk1"/>
                </a:solidFill>
                <a:latin typeface="Helvetica Neue Light"/>
                <a:ea typeface="Helvetica Neue Light"/>
                <a:cs typeface="Helvetica Neue Light"/>
                <a:sym typeface="Helvetica Neue Light"/>
              </a:rPr>
              <a:t>contratar</a:t>
            </a:r>
            <a:r>
              <a:rPr lang="en-US" sz="1800" dirty="0">
                <a:solidFill>
                  <a:schemeClr val="dk1"/>
                </a:solidFill>
                <a:latin typeface="Helvetica Neue Light"/>
                <a:ea typeface="Helvetica Neue Light"/>
                <a:cs typeface="Helvetica Neue Light"/>
                <a:sym typeface="Helvetica Neue Light"/>
              </a:rPr>
              <a:t>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si</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tenemos</a:t>
            </a:r>
            <a:r>
              <a:rPr lang="en-US" sz="1800" dirty="0">
                <a:solidFill>
                  <a:schemeClr val="dk1"/>
                </a:solidFill>
                <a:latin typeface="Helvetica Neue Light"/>
                <a:ea typeface="Helvetica Neue Light"/>
                <a:cs typeface="Helvetica Neue Light"/>
                <a:sym typeface="Helvetica Neue Light"/>
              </a:rPr>
              <a:t> un </a:t>
            </a:r>
            <a:r>
              <a:rPr lang="en-US" sz="1800" dirty="0" err="1">
                <a:solidFill>
                  <a:schemeClr val="dk1"/>
                </a:solidFill>
                <a:latin typeface="Helvetica Neue Light"/>
                <a:ea typeface="Helvetica Neue Light"/>
                <a:cs typeface="Helvetica Neue Light"/>
                <a:sym typeface="Helvetica Neue Light"/>
              </a:rPr>
              <a:t>presupuesto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ajustado</a:t>
            </a:r>
            <a:r>
              <a:rPr lang="en-US" sz="1800" dirty="0">
                <a:solidFill>
                  <a:schemeClr val="dk1"/>
                </a:solidFill>
                <a:latin typeface="Helvetica Neue Light"/>
                <a:ea typeface="Helvetica Neue Light"/>
                <a:cs typeface="Helvetica Neue Light"/>
                <a:sym typeface="Helvetica Neue Light"/>
              </a:rPr>
              <a:t> y </a:t>
            </a:r>
            <a:r>
              <a:rPr lang="en-US" sz="1800" dirty="0" err="1">
                <a:solidFill>
                  <a:schemeClr val="dk1"/>
                </a:solidFill>
                <a:latin typeface="Helvetica Neue Light"/>
                <a:ea typeface="Helvetica Neue Light"/>
                <a:cs typeface="Helvetica Neue Light"/>
                <a:sym typeface="Helvetica Neue Light"/>
              </a:rPr>
              <a:t>buscamos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nuestro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equipo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mejore</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debemos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si</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queremos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obtener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una</a:t>
            </a:r>
            <a:r>
              <a:rPr lang="en-US" sz="1800" dirty="0">
                <a:solidFill>
                  <a:schemeClr val="dk1"/>
                </a:solidFill>
                <a:latin typeface="Helvetica Neue Light"/>
                <a:ea typeface="Helvetica Neue Light"/>
                <a:cs typeface="Helvetica Neue Light"/>
                <a:sym typeface="Helvetica Neue Light"/>
              </a:rPr>
              <a:t> mayor </a:t>
            </a:r>
            <a:r>
              <a:rPr lang="en-US" sz="1800" dirty="0" err="1">
                <a:solidFill>
                  <a:schemeClr val="dk1"/>
                </a:solidFill>
                <a:latin typeface="Helvetica Neue Light"/>
                <a:ea typeface="Helvetica Neue Light"/>
                <a:cs typeface="Helvetica Neue Light"/>
                <a:sym typeface="Helvetica Neue Light"/>
              </a:rPr>
              <a:t>ganancia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el</a:t>
            </a:r>
            <a:r>
              <a:rPr lang="en-US" sz="1800" dirty="0">
                <a:solidFill>
                  <a:schemeClr val="dk1"/>
                </a:solidFill>
                <a:latin typeface="Helvetica Neue Light"/>
                <a:ea typeface="Helvetica Neue Light"/>
                <a:cs typeface="Helvetica Neue Light"/>
                <a:sym typeface="Helvetica Neue Light"/>
              </a:rPr>
              <a:t> club con la </a:t>
            </a:r>
            <a:r>
              <a:rPr lang="en-US" sz="1800" dirty="0" err="1">
                <a:solidFill>
                  <a:schemeClr val="dk1"/>
                </a:solidFill>
                <a:latin typeface="Helvetica Neue Light"/>
                <a:ea typeface="Helvetica Neue Light"/>
                <a:cs typeface="Helvetica Neue Light"/>
                <a:sym typeface="Helvetica Neue Light"/>
              </a:rPr>
              <a:t>compra</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venta</a:t>
            </a:r>
            <a:r>
              <a:rPr lang="en-US" sz="1800" dirty="0">
                <a:solidFill>
                  <a:schemeClr val="dk1"/>
                </a:solidFill>
                <a:latin typeface="Helvetica Neue Light"/>
                <a:ea typeface="Helvetica Neue Light"/>
                <a:cs typeface="Helvetica Neue Light"/>
                <a:sym typeface="Helvetica Neue Light"/>
              </a:rPr>
              <a:t> de </a:t>
            </a:r>
            <a:r>
              <a:rPr lang="en-US" sz="1800" dirty="0" err="1">
                <a:solidFill>
                  <a:schemeClr val="dk1"/>
                </a:solidFill>
                <a:latin typeface="Helvetica Neue Light"/>
                <a:ea typeface="Helvetica Neue Light"/>
                <a:cs typeface="Helvetica Neue Light"/>
                <a:sym typeface="Helvetica Neue Light"/>
              </a:rPr>
              <a:t>jugadores</a:t>
            </a:r>
            <a:r>
              <a:rPr lang="en-US" sz="1800" dirty="0">
                <a:solidFill>
                  <a:schemeClr val="dk1"/>
                </a:solidFill>
                <a:latin typeface="Helvetica Neue Light"/>
                <a:ea typeface="Helvetica Neue Light"/>
                <a:cs typeface="Helvetica Neue Light"/>
                <a:sym typeface="Helvetica Neue Light"/>
              </a:rPr>
              <a:t>?</a:t>
            </a:r>
          </a:p>
          <a:p>
            <a:pPr marL="457200" lvl="0" indent="-342900" algn="just" rtl="0">
              <a:spcBef>
                <a:spcPts val="0"/>
              </a:spcBef>
              <a:spcAft>
                <a:spcPts val="0"/>
              </a:spcAft>
              <a:buClr>
                <a:schemeClr val="dk1"/>
              </a:buClr>
              <a:buSzPts val="1800"/>
              <a:buFont typeface="Helvetica Neue Light"/>
              <a:buChar char="▪"/>
            </a:pPr>
            <a:r>
              <a:rPr lang="es-AR" sz="1800" dirty="0">
                <a:solidFill>
                  <a:schemeClr val="dk1"/>
                </a:solidFill>
                <a:latin typeface="Helvetica Neue Light"/>
                <a:ea typeface="Helvetica Neue Light"/>
                <a:cs typeface="Helvetica Neue Light"/>
                <a:sym typeface="Helvetica Neue Light"/>
              </a:rPr>
              <a:t>¿Cómo podemos predecir el valor de mercado de un jugador en base a sus características y habilidades?</a:t>
            </a:r>
          </a:p>
          <a:p>
            <a:pPr marL="457200" lvl="0" indent="0" algn="just" rtl="0">
              <a:spcBef>
                <a:spcPts val="0"/>
              </a:spcBef>
              <a:spcAft>
                <a:spcPts val="0"/>
              </a:spcAft>
              <a:buNone/>
            </a:pPr>
            <a:endParaRPr sz="1800" b="1" dirty="0">
              <a:solidFill>
                <a:schemeClr val="dk1"/>
              </a:solidFill>
              <a:latin typeface="Helvetica Neue"/>
              <a:ea typeface="Helvetica Neue"/>
              <a:cs typeface="Helvetica Neue"/>
              <a:sym typeface="Helvetica Neue"/>
            </a:endParaRPr>
          </a:p>
          <a:p>
            <a:pPr marL="0" lvl="0" indent="0" algn="just" rtl="0">
              <a:spcBef>
                <a:spcPts val="0"/>
              </a:spcBef>
              <a:spcAft>
                <a:spcPts val="0"/>
              </a:spcAft>
              <a:buNone/>
            </a:pPr>
            <a:r>
              <a:rPr lang="en-US" sz="1800" b="1" dirty="0" err="1">
                <a:solidFill>
                  <a:schemeClr val="dk1"/>
                </a:solidFill>
                <a:latin typeface="Helvetica Neue"/>
                <a:ea typeface="Helvetica Neue"/>
                <a:cs typeface="Helvetica Neue"/>
                <a:sym typeface="Helvetica Neue"/>
              </a:rPr>
              <a:t>Preguntas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secundarias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nos</a:t>
            </a:r>
            <a:r>
              <a:rPr lang="en-US" sz="1800" b="1" dirty="0">
                <a:solidFill>
                  <a:schemeClr val="dk1"/>
                </a:solidFill>
                <a:latin typeface="Helvetica Neue"/>
                <a:ea typeface="Helvetica Neue"/>
                <a:cs typeface="Helvetica Neue"/>
                <a:sym typeface="Helvetica Neue"/>
              </a:rPr>
              <a:t> </a:t>
            </a:r>
            <a:r>
              <a:rPr lang="en-US" sz="1800" b="1" dirty="0" err="1">
                <a:solidFill>
                  <a:schemeClr val="dk1"/>
                </a:solidFill>
                <a:latin typeface="Helvetica Neue"/>
                <a:ea typeface="Helvetica Neue"/>
                <a:cs typeface="Helvetica Neue"/>
                <a:sym typeface="Helvetica Neue"/>
              </a:rPr>
              <a:t>ayudaran</a:t>
            </a:r>
            <a:r>
              <a:rPr lang="en-US" sz="1800" b="1" dirty="0">
                <a:solidFill>
                  <a:schemeClr val="dk1"/>
                </a:solidFill>
                <a:latin typeface="Helvetica Neue"/>
                <a:ea typeface="Helvetica Neue"/>
                <a:cs typeface="Helvetica Neue"/>
                <a:sym typeface="Helvetica Neue"/>
              </a:rPr>
              <a:t> a </a:t>
            </a:r>
            <a:r>
              <a:rPr lang="en-US" sz="1800" b="1" dirty="0" err="1">
                <a:solidFill>
                  <a:schemeClr val="dk1"/>
                </a:solidFill>
                <a:latin typeface="Helvetica Neue"/>
                <a:ea typeface="Helvetica Neue"/>
                <a:cs typeface="Helvetica Neue"/>
                <a:sym typeface="Helvetica Neue"/>
              </a:rPr>
              <a:t>contestar</a:t>
            </a:r>
            <a:r>
              <a:rPr lang="en-US" sz="1800" b="1" dirty="0">
                <a:solidFill>
                  <a:schemeClr val="dk1"/>
                </a:solidFill>
                <a:latin typeface="Helvetica Neue"/>
                <a:ea typeface="Helvetica Neue"/>
                <a:cs typeface="Helvetica Neue"/>
                <a:sym typeface="Helvetica Neue"/>
              </a:rPr>
              <a:t> las </a:t>
            </a:r>
            <a:r>
              <a:rPr lang="en-US" sz="1800" b="1" dirty="0" err="1">
                <a:solidFill>
                  <a:schemeClr val="dk1"/>
                </a:solidFill>
                <a:latin typeface="Helvetica Neue"/>
                <a:ea typeface="Helvetica Neue"/>
                <a:cs typeface="Helvetica Neue"/>
                <a:sym typeface="Helvetica Neue"/>
              </a:rPr>
              <a:t>principales</a:t>
            </a:r>
            <a:r>
              <a:rPr lang="en-US" sz="1800" b="1" dirty="0">
                <a:solidFill>
                  <a:schemeClr val="dk1"/>
                </a:solidFill>
                <a:latin typeface="Helvetica Neue"/>
                <a:ea typeface="Helvetica Neue"/>
                <a:cs typeface="Helvetica Neue"/>
                <a:sym typeface="Helvetica Neue"/>
              </a:rPr>
              <a:t>)</a:t>
            </a:r>
            <a:endParaRPr sz="1800" b="1" dirty="0">
              <a:solidFill>
                <a:schemeClr val="dk1"/>
              </a:solidFill>
              <a:latin typeface="Helvetica Neue"/>
              <a:ea typeface="Helvetica Neue"/>
              <a:cs typeface="Helvetica Neue"/>
              <a:sym typeface="Helvetica Neue"/>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habilidades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importantes</a:t>
            </a:r>
            <a:r>
              <a:rPr lang="en-US" sz="1800" dirty="0">
                <a:solidFill>
                  <a:schemeClr val="dk1"/>
                </a:solidFill>
                <a:latin typeface="Helvetica Neue Light"/>
                <a:ea typeface="Helvetica Neue Light"/>
                <a:cs typeface="Helvetica Neue Light"/>
                <a:sym typeface="Helvetica Neue Light"/>
              </a:rPr>
              <a:t> a </a:t>
            </a:r>
            <a:r>
              <a:rPr lang="en-US" sz="1800" dirty="0" err="1">
                <a:solidFill>
                  <a:schemeClr val="dk1"/>
                </a:solidFill>
                <a:latin typeface="Helvetica Neue Light"/>
                <a:ea typeface="Helvetica Neue Light"/>
                <a:cs typeface="Helvetica Neue Light"/>
                <a:sym typeface="Helvetica Neue Light"/>
              </a:rPr>
              <a:t>tener</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cuenta</a:t>
            </a:r>
            <a:r>
              <a:rPr lang="en-US" sz="1800" dirty="0">
                <a:solidFill>
                  <a:schemeClr val="dk1"/>
                </a:solidFill>
                <a:latin typeface="Helvetica Neue Light"/>
                <a:ea typeface="Helvetica Neue Light"/>
                <a:cs typeface="Helvetica Neue Light"/>
                <a:sym typeface="Helvetica Neue Light"/>
              </a:rPr>
              <a:t> de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a:t>
            </a:r>
          </a:p>
          <a:p>
            <a:pPr marL="457200" indent="-342900" algn="just">
              <a:buClr>
                <a:schemeClr val="dk1"/>
              </a:buClr>
              <a:buSzPts val="1800"/>
              <a:buFont typeface="Helvetica Neue Light"/>
              <a:buChar char="▪"/>
            </a:pPr>
            <a:r>
              <a:rPr lang="es-AR" sz="1800" dirty="0">
                <a:solidFill>
                  <a:schemeClr val="dk1"/>
                </a:solidFill>
                <a:latin typeface="Helvetica Neue Light"/>
                <a:ea typeface="Helvetica Neue Light"/>
                <a:cs typeface="Helvetica Neue Light"/>
                <a:sym typeface="Helvetica Neue Light"/>
              </a:rPr>
              <a:t>¿Cuáles son las habilidades que deben mejorar nuestros jugadores para tener un mayor valor de mercado?</a:t>
            </a: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edad</a:t>
            </a:r>
            <a:r>
              <a:rPr lang="en-US" sz="1800" dirty="0">
                <a:solidFill>
                  <a:schemeClr val="dk1"/>
                </a:solidFill>
                <a:latin typeface="Helvetica Neue Light"/>
                <a:ea typeface="Helvetica Neue Light"/>
                <a:cs typeface="Helvetica Neue Light"/>
                <a:sym typeface="Helvetica Neue Light"/>
              </a:rPr>
              <a:t> es la ideal para </a:t>
            </a:r>
            <a:r>
              <a:rPr lang="en-US" sz="1800" dirty="0" err="1">
                <a:solidFill>
                  <a:schemeClr val="dk1"/>
                </a:solidFill>
                <a:latin typeface="Helvetica Neue Light"/>
                <a:ea typeface="Helvetica Neue Light"/>
                <a:cs typeface="Helvetica Neue Light"/>
                <a:sym typeface="Helvetica Neue Light"/>
              </a:rPr>
              <a:t>contratar</a:t>
            </a:r>
            <a:r>
              <a:rPr lang="en-US" sz="1800" dirty="0">
                <a:solidFill>
                  <a:schemeClr val="dk1"/>
                </a:solidFill>
                <a:latin typeface="Helvetica Neue Light"/>
                <a:ea typeface="Helvetica Neue Light"/>
                <a:cs typeface="Helvetica Neue Light"/>
                <a:sym typeface="Helvetica Neue Light"/>
              </a:rPr>
              <a:t> a un </a:t>
            </a:r>
            <a:r>
              <a:rPr lang="en-US" sz="1800" dirty="0" err="1">
                <a:solidFill>
                  <a:schemeClr val="dk1"/>
                </a:solidFill>
                <a:latin typeface="Helvetica Neue Light"/>
                <a:ea typeface="Helvetica Neue Light"/>
                <a:cs typeface="Helvetica Neue Light"/>
                <a:sym typeface="Helvetica Neue Light"/>
              </a:rPr>
              <a:t>jugador</a:t>
            </a:r>
            <a:r>
              <a:rPr lang="en-US" sz="1800" dirty="0">
                <a:solidFill>
                  <a:schemeClr val="dk1"/>
                </a:solidFill>
                <a:latin typeface="Helvetica Neue Light"/>
                <a:ea typeface="Helvetica Neue Light"/>
                <a:cs typeface="Helvetica Neue Light"/>
                <a:sym typeface="Helvetica Neue Light"/>
              </a:rPr>
              <a:t>?</a:t>
            </a:r>
            <a:endParaRPr sz="1800" dirty="0">
              <a:solidFill>
                <a:schemeClr val="dk1"/>
              </a:solidFill>
              <a:latin typeface="Helvetica Neue Light"/>
              <a:ea typeface="Helvetica Neue Light"/>
              <a:cs typeface="Helvetica Neue Light"/>
              <a:sym typeface="Helvetica Neue Light"/>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posiciones</a:t>
            </a:r>
            <a:r>
              <a:rPr lang="en-US" sz="1800" dirty="0">
                <a:solidFill>
                  <a:schemeClr val="dk1"/>
                </a:solidFill>
                <a:latin typeface="Helvetica Neue Light"/>
                <a:ea typeface="Helvetica Neue Light"/>
                <a:cs typeface="Helvetica Neue Light"/>
                <a:sym typeface="Helvetica Neue Light"/>
              </a:rPr>
              <a:t> de mayor valor de mercado?</a:t>
            </a:r>
            <a:endParaRPr sz="1800" dirty="0">
              <a:solidFill>
                <a:schemeClr val="dk1"/>
              </a:solidFill>
              <a:latin typeface="Helvetica Neue Light"/>
              <a:ea typeface="Helvetica Neue Light"/>
              <a:cs typeface="Helvetica Neue Light"/>
              <a:sym typeface="Helvetica Neue Light"/>
            </a:endParaRP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Cuáles</a:t>
            </a:r>
            <a:r>
              <a:rPr lang="en-US" sz="1800" dirty="0">
                <a:solidFill>
                  <a:schemeClr val="dk1"/>
                </a:solidFill>
                <a:latin typeface="Helvetica Neue Light"/>
                <a:ea typeface="Helvetica Neue Light"/>
                <a:cs typeface="Helvetica Neue Light"/>
                <a:sym typeface="Helvetica Neue Light"/>
              </a:rPr>
              <a:t> son las </a:t>
            </a:r>
            <a:r>
              <a:rPr lang="en-US" sz="1800" dirty="0" err="1">
                <a:solidFill>
                  <a:schemeClr val="dk1"/>
                </a:solidFill>
                <a:latin typeface="Helvetica Neue Light"/>
                <a:ea typeface="Helvetica Neue Light"/>
                <a:cs typeface="Helvetica Neue Light"/>
                <a:sym typeface="Helvetica Neue Light"/>
              </a:rPr>
              <a:t>posiciones</a:t>
            </a:r>
            <a:r>
              <a:rPr lang="en-US" sz="1800" dirty="0">
                <a:solidFill>
                  <a:schemeClr val="dk1"/>
                </a:solidFill>
                <a:latin typeface="Helvetica Neue Light"/>
                <a:ea typeface="Helvetica Neue Light"/>
                <a:cs typeface="Helvetica Neue Light"/>
                <a:sym typeface="Helvetica Neue Light"/>
              </a:rPr>
              <a:t> que </a:t>
            </a:r>
            <a:r>
              <a:rPr lang="en-US" sz="1800" dirty="0" err="1">
                <a:solidFill>
                  <a:schemeClr val="dk1"/>
                </a:solidFill>
                <a:latin typeface="Helvetica Neue Light"/>
                <a:ea typeface="Helvetica Neue Light"/>
                <a:cs typeface="Helvetica Neue Light"/>
                <a:sym typeface="Helvetica Neue Light"/>
              </a:rPr>
              <a:t>más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abundan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el</a:t>
            </a:r>
            <a:r>
              <a:rPr lang="en-US" sz="1800" dirty="0">
                <a:solidFill>
                  <a:schemeClr val="dk1"/>
                </a:solidFill>
                <a:latin typeface="Helvetica Neue Light"/>
                <a:ea typeface="Helvetica Neue Light"/>
                <a:cs typeface="Helvetica Neue Light"/>
                <a:sym typeface="Helvetica Neue Light"/>
              </a:rPr>
              <a:t> mercado?</a:t>
            </a:r>
          </a:p>
          <a:p>
            <a:pPr marL="457200" lvl="0" indent="-342900" algn="just" rtl="0">
              <a:spcBef>
                <a:spcPts val="0"/>
              </a:spcBef>
              <a:spcAft>
                <a:spcPts val="0"/>
              </a:spcAft>
              <a:buClr>
                <a:schemeClr val="dk1"/>
              </a:buClr>
              <a:buSzPts val="1800"/>
              <a:buFont typeface="Helvetica Neue Light"/>
              <a:buChar char="▪"/>
            </a:pPr>
            <a:r>
              <a:rPr lang="en-US" sz="1800" dirty="0">
                <a:solidFill>
                  <a:schemeClr val="dk1"/>
                </a:solidFill>
                <a:latin typeface="Helvetica Neue Light"/>
                <a:ea typeface="Helvetica Neue Light"/>
                <a:cs typeface="Helvetica Neue Light"/>
                <a:sym typeface="Helvetica Neue Light"/>
              </a:rPr>
              <a:t>¿</a:t>
            </a:r>
            <a:r>
              <a:rPr lang="en-US" sz="1800" dirty="0" err="1">
                <a:solidFill>
                  <a:schemeClr val="dk1"/>
                </a:solidFill>
                <a:latin typeface="Helvetica Neue Light"/>
                <a:ea typeface="Helvetica Neue Light"/>
                <a:cs typeface="Helvetica Neue Light"/>
                <a:sym typeface="Helvetica Neue Light"/>
              </a:rPr>
              <a:t>Qué</a:t>
            </a:r>
            <a:r>
              <a:rPr lang="en-US" sz="1800" dirty="0">
                <a:solidFill>
                  <a:schemeClr val="dk1"/>
                </a:solidFill>
                <a:latin typeface="Helvetica Neue Light"/>
                <a:ea typeface="Helvetica Neue Light"/>
                <a:cs typeface="Helvetica Neue Light"/>
                <a:sym typeface="Helvetica Neue Light"/>
              </a:rPr>
              <a:t> valor de mercado </a:t>
            </a:r>
            <a:r>
              <a:rPr lang="en-US" sz="1800" dirty="0" err="1">
                <a:solidFill>
                  <a:schemeClr val="dk1"/>
                </a:solidFill>
                <a:latin typeface="Helvetica Neue Light"/>
                <a:ea typeface="Helvetica Neue Light"/>
                <a:cs typeface="Helvetica Neue Light"/>
                <a:sym typeface="Helvetica Neue Light"/>
              </a:rPr>
              <a:t>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promedio</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tienen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los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jugadores</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según</a:t>
            </a:r>
            <a:r>
              <a:rPr lang="en-US" sz="1800" dirty="0">
                <a:solidFill>
                  <a:schemeClr val="dk1"/>
                </a:solidFill>
                <a:latin typeface="Helvetica Neue Light"/>
                <a:ea typeface="Helvetica Neue Light"/>
                <a:cs typeface="Helvetica Neue Light"/>
                <a:sym typeface="Helvetica Neue Light"/>
              </a:rPr>
              <a:t> </a:t>
            </a:r>
            <a:r>
              <a:rPr lang="en-US" sz="1800" dirty="0" err="1">
                <a:solidFill>
                  <a:schemeClr val="dk1"/>
                </a:solidFill>
                <a:latin typeface="Helvetica Neue Light"/>
                <a:ea typeface="Helvetica Neue Light"/>
                <a:cs typeface="Helvetica Neue Light"/>
                <a:sym typeface="Helvetica Neue Light"/>
              </a:rPr>
              <a:t>su</a:t>
            </a:r>
            <a:r>
              <a:rPr lang="en-US" sz="1800" dirty="0">
                <a:solidFill>
                  <a:schemeClr val="dk1"/>
                </a:solidFill>
                <a:latin typeface="Helvetica Neue Light"/>
                <a:ea typeface="Helvetica Neue Light"/>
                <a:cs typeface="Helvetica Neue Light"/>
                <a:sym typeface="Helvetica Neue Light"/>
              </a:rPr>
              <a:t> overall?</a:t>
            </a:r>
            <a:endParaRPr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1269215" y="2379034"/>
            <a:ext cx="6606667" cy="3077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a:solidFill>
                  <a:schemeClr val="dk1"/>
                </a:solidFill>
                <a:latin typeface="DM Sans"/>
                <a:ea typeface="DM Sans"/>
                <a:cs typeface="DM Sans"/>
                <a:sym typeface="DM Sans"/>
              </a:rPr>
              <a:t>Valor de mercado </a:t>
            </a:r>
            <a:r>
              <a:rPr lang="en-US" sz="2000" b="1" dirty="0" err="1">
                <a:solidFill>
                  <a:schemeClr val="dk1"/>
                </a:solidFill>
                <a:latin typeface="DM Sans"/>
                <a:ea typeface="DM Sans"/>
                <a:cs typeface="DM Sans"/>
                <a:sym typeface="DM Sans"/>
              </a:rPr>
              <a:t>promedio</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por</a:t>
            </a:r>
            <a:r>
              <a:rPr lang="en-US" sz="2000" b="1" dirty="0">
                <a:solidFill>
                  <a:schemeClr val="dk1"/>
                </a:solidFill>
                <a:latin typeface="DM Sans"/>
                <a:ea typeface="DM Sans"/>
                <a:cs typeface="DM Sans"/>
                <a:sym typeface="DM Sans"/>
              </a:rPr>
              <a:t> Overall del </a:t>
            </a:r>
            <a:r>
              <a:rPr lang="en-US" sz="2000" b="1" dirty="0" err="1">
                <a:solidFill>
                  <a:schemeClr val="dk1"/>
                </a:solidFill>
                <a:latin typeface="DM Sans"/>
                <a:ea typeface="DM Sans"/>
                <a:cs typeface="DM Sans"/>
                <a:sym typeface="DM Sans"/>
              </a:rPr>
              <a:t>Jugador</a:t>
            </a:r>
            <a:endParaRPr sz="2000" dirty="0">
              <a:latin typeface="DM Sans"/>
              <a:ea typeface="DM Sans"/>
              <a:cs typeface="DM Sans"/>
              <a:sym typeface="DM Sans"/>
            </a:endParaRPr>
          </a:p>
        </p:txBody>
      </p:sp>
      <p:sp>
        <p:nvSpPr>
          <p:cNvPr id="176" name="Google Shape;176;p29"/>
          <p:cNvSpPr txBox="1"/>
          <p:nvPr/>
        </p:nvSpPr>
        <p:spPr>
          <a:xfrm>
            <a:off x="219239" y="1012880"/>
            <a:ext cx="1177500" cy="430887"/>
          </a:xfrm>
          <a:prstGeom prst="rect">
            <a:avLst/>
          </a:prstGeom>
          <a:noFill/>
          <a:ln>
            <a:noFill/>
          </a:ln>
        </p:spPr>
        <p:txBody>
          <a:bodyPr spcFirstLastPara="1" wrap="square" lIns="0" tIns="0" rIns="0" bIns="0" anchor="ctr" anchorCtr="0">
            <a:spAutoFit/>
          </a:bodyPr>
          <a:lstStyle/>
          <a:p>
            <a:pPr marL="0" marR="0" lvl="0" indent="0" algn="ctr" rtl="0">
              <a:lnSpc>
                <a:spcPct val="100000"/>
              </a:lnSpc>
              <a:spcBef>
                <a:spcPts val="0"/>
              </a:spcBef>
              <a:spcAft>
                <a:spcPts val="0"/>
              </a:spcAft>
              <a:buNone/>
            </a:pPr>
            <a:r>
              <a:rPr lang="en-US" sz="2800" b="1" dirty="0">
                <a:solidFill>
                  <a:schemeClr val="dk1"/>
                </a:solidFill>
                <a:latin typeface="DM Sans"/>
                <a:ea typeface="DM Sans"/>
                <a:cs typeface="DM Sans"/>
                <a:sym typeface="DM Sans"/>
              </a:rPr>
              <a:t>18.719</a:t>
            </a:r>
          </a:p>
        </p:txBody>
      </p:sp>
      <p:sp>
        <p:nvSpPr>
          <p:cNvPr id="177" name="Google Shape;177;p29"/>
          <p:cNvSpPr txBox="1"/>
          <p:nvPr/>
        </p:nvSpPr>
        <p:spPr>
          <a:xfrm>
            <a:off x="8651670" y="672295"/>
            <a:ext cx="3143400" cy="76944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2000" b="1" dirty="0">
                <a:solidFill>
                  <a:schemeClr val="dk1"/>
                </a:solidFill>
                <a:latin typeface="DM Sans"/>
                <a:ea typeface="DM Sans"/>
                <a:cs typeface="DM Sans"/>
                <a:sym typeface="DM Sans"/>
              </a:rPr>
              <a:t>Center Back (Defender)</a:t>
            </a:r>
            <a:endParaRPr lang="es-AR" dirty="0">
              <a:latin typeface="DM Sans"/>
              <a:ea typeface="DM Sans"/>
              <a:cs typeface="DM Sans"/>
              <a:sym typeface="DM Sans"/>
            </a:endParaRPr>
          </a:p>
          <a:p>
            <a:pPr marL="0" marR="0" lvl="0" indent="0" algn="ctr" rtl="0">
              <a:spcBef>
                <a:spcPts val="0"/>
              </a:spcBef>
              <a:spcAft>
                <a:spcPts val="0"/>
              </a:spcAft>
              <a:buNone/>
            </a:pPr>
            <a:r>
              <a:rPr lang="en-US" sz="3000" b="1" dirty="0">
                <a:solidFill>
                  <a:schemeClr val="dk1"/>
                </a:solidFill>
                <a:latin typeface="DM Sans"/>
                <a:ea typeface="DM Sans"/>
                <a:cs typeface="DM Sans"/>
                <a:sym typeface="DM Sans"/>
              </a:rPr>
              <a:t>~17%</a:t>
            </a:r>
            <a:endParaRPr dirty="0">
              <a:latin typeface="DM Sans"/>
              <a:ea typeface="DM Sans"/>
              <a:cs typeface="DM Sans"/>
              <a:sym typeface="DM Sans"/>
            </a:endParaRPr>
          </a:p>
        </p:txBody>
      </p:sp>
      <p:sp>
        <p:nvSpPr>
          <p:cNvPr id="178" name="Google Shape;178;p29"/>
          <p:cNvSpPr txBox="1"/>
          <p:nvPr/>
        </p:nvSpPr>
        <p:spPr>
          <a:xfrm>
            <a:off x="8413684" y="1974017"/>
            <a:ext cx="3468900" cy="615553"/>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000" b="1" dirty="0" err="1">
                <a:solidFill>
                  <a:schemeClr val="dk1"/>
                </a:solidFill>
                <a:latin typeface="DM Sans"/>
                <a:ea typeface="DM Sans"/>
                <a:cs typeface="DM Sans"/>
                <a:sym typeface="DM Sans"/>
              </a:rPr>
              <a:t>Posiciones</a:t>
            </a:r>
            <a:r>
              <a:rPr lang="en-US" sz="2000" b="1" dirty="0">
                <a:solidFill>
                  <a:schemeClr val="dk1"/>
                </a:solidFill>
                <a:latin typeface="DM Sans"/>
                <a:ea typeface="DM Sans"/>
                <a:cs typeface="DM Sans"/>
                <a:sym typeface="DM Sans"/>
              </a:rPr>
              <a:t> de </a:t>
            </a:r>
            <a:r>
              <a:rPr lang="en-US" sz="2000" b="1" dirty="0" err="1">
                <a:solidFill>
                  <a:schemeClr val="dk1"/>
                </a:solidFill>
                <a:latin typeface="DM Sans"/>
                <a:ea typeface="DM Sans"/>
                <a:cs typeface="DM Sans"/>
                <a:sym typeface="DM Sans"/>
              </a:rPr>
              <a:t>jugadores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más</a:t>
            </a:r>
            <a:r>
              <a:rPr lang="en-US" sz="2000" b="1" dirty="0">
                <a:solidFill>
                  <a:schemeClr val="dk1"/>
                </a:solidFill>
                <a:latin typeface="DM Sans"/>
                <a:ea typeface="DM Sans"/>
                <a:cs typeface="DM Sans"/>
                <a:sym typeface="DM Sans"/>
              </a:rPr>
              <a:t> </a:t>
            </a:r>
            <a:r>
              <a:rPr lang="en-US" sz="2000" b="1" dirty="0" err="1">
                <a:solidFill>
                  <a:schemeClr val="dk1"/>
                </a:solidFill>
                <a:latin typeface="DM Sans"/>
                <a:ea typeface="DM Sans"/>
                <a:cs typeface="DM Sans"/>
                <a:sym typeface="DM Sans"/>
              </a:rPr>
              <a:t>frecuentes</a:t>
            </a:r>
            <a:endParaRPr dirty="0">
              <a:latin typeface="DM Sans"/>
              <a:ea typeface="DM Sans"/>
              <a:cs typeface="DM Sans"/>
              <a:sym typeface="DM Sans"/>
            </a:endParaRPr>
          </a:p>
        </p:txBody>
      </p:sp>
      <p:sp>
        <p:nvSpPr>
          <p:cNvPr id="179" name="Google Shape;179;p29"/>
          <p:cNvSpPr txBox="1"/>
          <p:nvPr/>
        </p:nvSpPr>
        <p:spPr>
          <a:xfrm>
            <a:off x="3677831" y="996649"/>
            <a:ext cx="1405485" cy="861774"/>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DM Sans"/>
                <a:ea typeface="DM Sans"/>
                <a:cs typeface="DM Sans"/>
                <a:sym typeface="DM Sans"/>
              </a:rPr>
              <a:t>2,3M</a:t>
            </a:r>
            <a:endParaRPr sz="1200" dirty="0">
              <a:solidFill>
                <a:schemeClr val="dk1"/>
              </a:solidFill>
              <a:latin typeface="DM Sans"/>
              <a:ea typeface="DM Sans"/>
              <a:cs typeface="DM Sans"/>
              <a:sym typeface="DM Sans"/>
            </a:endParaRPr>
          </a:p>
          <a:p>
            <a:pPr marL="0" marR="0" lvl="0" indent="0" algn="ctr" rtl="0">
              <a:spcBef>
                <a:spcPts val="0"/>
              </a:spcBef>
              <a:spcAft>
                <a:spcPts val="0"/>
              </a:spcAft>
              <a:buNone/>
            </a:pPr>
            <a:endParaRPr sz="2800" b="1" dirty="0">
              <a:solidFill>
                <a:schemeClr val="dk1"/>
              </a:solidFill>
              <a:latin typeface="DM Sans"/>
              <a:ea typeface="DM Sans"/>
              <a:cs typeface="DM Sans"/>
              <a:sym typeface="DM Sans"/>
            </a:endParaRPr>
          </a:p>
        </p:txBody>
      </p:sp>
      <p:sp>
        <p:nvSpPr>
          <p:cNvPr id="180" name="Google Shape;180;p29"/>
          <p:cNvSpPr txBox="1"/>
          <p:nvPr/>
        </p:nvSpPr>
        <p:spPr>
          <a:xfrm>
            <a:off x="5193163" y="990865"/>
            <a:ext cx="1405485"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9K</a:t>
            </a:r>
            <a:endParaRPr sz="1200" dirty="0">
              <a:latin typeface="DM Sans"/>
              <a:ea typeface="DM Sans"/>
              <a:cs typeface="DM Sans"/>
              <a:sym typeface="DM Sans"/>
            </a:endParaRPr>
          </a:p>
        </p:txBody>
      </p:sp>
      <p:sp>
        <p:nvSpPr>
          <p:cNvPr id="181" name="Google Shape;181;p29"/>
          <p:cNvSpPr txBox="1"/>
          <p:nvPr/>
        </p:nvSpPr>
        <p:spPr>
          <a:xfrm>
            <a:off x="1968389" y="997090"/>
            <a:ext cx="1177500" cy="430887"/>
          </a:xfrm>
          <a:prstGeom prst="rect">
            <a:avLst/>
          </a:prstGeom>
          <a:noFill/>
          <a:ln>
            <a:noFill/>
          </a:ln>
        </p:spPr>
        <p:txBody>
          <a:bodyPr spcFirstLastPara="1" wrap="square" lIns="0" tIns="0" rIns="0" bIns="0" anchor="ctr" anchorCtr="0">
            <a:spAutoFit/>
          </a:bodyPr>
          <a:lstStyle/>
          <a:p>
            <a:pPr marL="0" lvl="0" indent="0" algn="ctr" rtl="0">
              <a:spcBef>
                <a:spcPts val="0"/>
              </a:spcBef>
              <a:spcAft>
                <a:spcPts val="0"/>
              </a:spcAft>
              <a:buClr>
                <a:schemeClr val="dk1"/>
              </a:buClr>
              <a:buFont typeface="Arial"/>
              <a:buNone/>
            </a:pPr>
            <a:r>
              <a:rPr lang="en-US" sz="2800" b="1" dirty="0">
                <a:solidFill>
                  <a:schemeClr val="dk1"/>
                </a:solidFill>
                <a:latin typeface="DM Sans"/>
                <a:ea typeface="DM Sans"/>
                <a:cs typeface="DM Sans"/>
                <a:sym typeface="DM Sans"/>
              </a:rPr>
              <a:t>15</a:t>
            </a:r>
            <a:endParaRPr sz="1200" dirty="0">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dirty="0">
                <a:latin typeface="DM Sans"/>
                <a:ea typeface="DM Sans"/>
                <a:cs typeface="DM Sans"/>
                <a:sym typeface="DM Sans"/>
              </a:rPr>
              <a:t>RESUMEN</a:t>
            </a:r>
            <a:r>
              <a:rPr lang="en-US" sz="2800" i="0" u="none" strike="noStrike" cap="none" dirty="0">
                <a:solidFill>
                  <a:srgbClr val="000000"/>
                </a:solidFill>
                <a:latin typeface="DM Sans"/>
                <a:ea typeface="DM Sans"/>
                <a:cs typeface="DM Sans"/>
                <a:sym typeface="DM Sans"/>
              </a:rPr>
              <a:t> </a:t>
            </a:r>
            <a:r>
              <a:rPr lang="en-US" sz="2800" b="1" dirty="0">
                <a:latin typeface="DM Sans"/>
                <a:ea typeface="DM Sans"/>
                <a:cs typeface="DM Sans"/>
                <a:sym typeface="DM Sans"/>
              </a:rPr>
              <a:t>METADATA</a:t>
            </a:r>
            <a:endParaRPr dirty="0">
              <a:latin typeface="DM Sans"/>
              <a:ea typeface="DM Sans"/>
              <a:cs typeface="DM Sans"/>
              <a:sym typeface="DM Sans"/>
            </a:endParaRPr>
          </a:p>
        </p:txBody>
      </p:sp>
      <p:pic>
        <p:nvPicPr>
          <p:cNvPr id="3" name="Picture 2" descr="A person kicking a ball&#10;&#10;Description automatically generated">
            <a:extLst>
              <a:ext uri="{FF2B5EF4-FFF2-40B4-BE49-F238E27FC236}">
                <a16:creationId xmlns:a16="http://schemas.microsoft.com/office/drawing/2014/main" id="{5898543E-4B8D-32F1-976C-C9C8D10981E5}"/>
              </a:ext>
            </a:extLst>
          </p:cNvPr>
          <p:cNvPicPr>
            <a:picLocks noChangeAspect="1"/>
          </p:cNvPicPr>
          <p:nvPr/>
        </p:nvPicPr>
        <p:blipFill>
          <a:blip r:embed="rId3"/>
          <a:stretch>
            <a:fillRect/>
          </a:stretch>
        </p:blipFill>
        <p:spPr>
          <a:xfrm>
            <a:off x="502278" y="1406768"/>
            <a:ext cx="678600" cy="678600"/>
          </a:xfrm>
          <a:prstGeom prst="rect">
            <a:avLst/>
          </a:prstGeom>
        </p:spPr>
      </p:pic>
      <p:pic>
        <p:nvPicPr>
          <p:cNvPr id="5" name="Picture 4" descr="A green and black line art of a group of white shirts&#10;&#10;Description automatically generated">
            <a:extLst>
              <a:ext uri="{FF2B5EF4-FFF2-40B4-BE49-F238E27FC236}">
                <a16:creationId xmlns:a16="http://schemas.microsoft.com/office/drawing/2014/main" id="{27E6FA31-7C7E-8C6B-C97E-2FB60EDC09C0}"/>
              </a:ext>
            </a:extLst>
          </p:cNvPr>
          <p:cNvPicPr>
            <a:picLocks noChangeAspect="1"/>
          </p:cNvPicPr>
          <p:nvPr/>
        </p:nvPicPr>
        <p:blipFill>
          <a:blip r:embed="rId4"/>
          <a:stretch>
            <a:fillRect/>
          </a:stretch>
        </p:blipFill>
        <p:spPr>
          <a:xfrm>
            <a:off x="2246135" y="1447047"/>
            <a:ext cx="678601" cy="678601"/>
          </a:xfrm>
          <a:prstGeom prst="rect">
            <a:avLst/>
          </a:prstGeom>
        </p:spPr>
      </p:pic>
      <p:pic>
        <p:nvPicPr>
          <p:cNvPr id="9" name="Picture 8" descr="A stack of coins and a bag of money&#10;&#10;Description automatically generated">
            <a:extLst>
              <a:ext uri="{FF2B5EF4-FFF2-40B4-BE49-F238E27FC236}">
                <a16:creationId xmlns:a16="http://schemas.microsoft.com/office/drawing/2014/main" id="{5920ED95-F34F-C2EC-BFFF-4E7027EBCD21}"/>
              </a:ext>
            </a:extLst>
          </p:cNvPr>
          <p:cNvPicPr>
            <a:picLocks noChangeAspect="1"/>
          </p:cNvPicPr>
          <p:nvPr/>
        </p:nvPicPr>
        <p:blipFill>
          <a:blip r:embed="rId5"/>
          <a:stretch>
            <a:fillRect/>
          </a:stretch>
        </p:blipFill>
        <p:spPr>
          <a:xfrm>
            <a:off x="4060843" y="1437849"/>
            <a:ext cx="680279" cy="680279"/>
          </a:xfrm>
          <a:prstGeom prst="rect">
            <a:avLst/>
          </a:prstGeom>
        </p:spPr>
      </p:pic>
      <p:pic>
        <p:nvPicPr>
          <p:cNvPr id="11" name="Picture 10" descr="A colorful envelope with a dollar sign&#10;&#10;Description automatically generated">
            <a:extLst>
              <a:ext uri="{FF2B5EF4-FFF2-40B4-BE49-F238E27FC236}">
                <a16:creationId xmlns:a16="http://schemas.microsoft.com/office/drawing/2014/main" id="{7BCB7EEB-CC09-B260-5776-E5CFEB04D292}"/>
              </a:ext>
            </a:extLst>
          </p:cNvPr>
          <p:cNvPicPr>
            <a:picLocks noChangeAspect="1"/>
          </p:cNvPicPr>
          <p:nvPr/>
        </p:nvPicPr>
        <p:blipFill>
          <a:blip r:embed="rId6"/>
          <a:stretch>
            <a:fillRect/>
          </a:stretch>
        </p:blipFill>
        <p:spPr>
          <a:xfrm>
            <a:off x="5590022" y="1427501"/>
            <a:ext cx="678601" cy="678601"/>
          </a:xfrm>
          <a:prstGeom prst="rect">
            <a:avLst/>
          </a:prstGeom>
        </p:spPr>
      </p:pic>
      <p:pic>
        <p:nvPicPr>
          <p:cNvPr id="14" name="Picture 13" descr="A person with grey hair and a black background&#10;&#10;Description automatically generated">
            <a:extLst>
              <a:ext uri="{FF2B5EF4-FFF2-40B4-BE49-F238E27FC236}">
                <a16:creationId xmlns:a16="http://schemas.microsoft.com/office/drawing/2014/main" id="{4B6DD0F1-6E2D-38F3-A815-8C17509EC191}"/>
              </a:ext>
            </a:extLst>
          </p:cNvPr>
          <p:cNvPicPr>
            <a:picLocks noChangeAspect="1"/>
          </p:cNvPicPr>
          <p:nvPr/>
        </p:nvPicPr>
        <p:blipFill>
          <a:blip r:embed="rId7"/>
          <a:stretch>
            <a:fillRect/>
          </a:stretch>
        </p:blipFill>
        <p:spPr>
          <a:xfrm>
            <a:off x="7243785" y="1450752"/>
            <a:ext cx="632097" cy="632097"/>
          </a:xfrm>
          <a:prstGeom prst="rect">
            <a:avLst/>
          </a:prstGeom>
        </p:spPr>
      </p:pic>
      <p:sp>
        <p:nvSpPr>
          <p:cNvPr id="15" name="Google Shape;180;p29">
            <a:extLst>
              <a:ext uri="{FF2B5EF4-FFF2-40B4-BE49-F238E27FC236}">
                <a16:creationId xmlns:a16="http://schemas.microsoft.com/office/drawing/2014/main" id="{5DFDF4FC-C89E-D247-10D7-62A568950570}"/>
              </a:ext>
            </a:extLst>
          </p:cNvPr>
          <p:cNvSpPr txBox="1"/>
          <p:nvPr/>
        </p:nvSpPr>
        <p:spPr>
          <a:xfrm>
            <a:off x="6832466" y="981225"/>
            <a:ext cx="1405485"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66</a:t>
            </a:r>
            <a:endParaRPr sz="1200" dirty="0">
              <a:latin typeface="DM Sans"/>
              <a:ea typeface="DM Sans"/>
              <a:cs typeface="DM Sans"/>
              <a:sym typeface="DM Sans"/>
            </a:endParaRPr>
          </a:p>
        </p:txBody>
      </p:sp>
      <p:sp>
        <p:nvSpPr>
          <p:cNvPr id="16" name="Google Shape;180;p29">
            <a:extLst>
              <a:ext uri="{FF2B5EF4-FFF2-40B4-BE49-F238E27FC236}">
                <a16:creationId xmlns:a16="http://schemas.microsoft.com/office/drawing/2014/main" id="{DEEDA051-4993-3F57-06C0-9E7470458162}"/>
              </a:ext>
            </a:extLst>
          </p:cNvPr>
          <p:cNvSpPr txBox="1"/>
          <p:nvPr/>
        </p:nvSpPr>
        <p:spPr>
          <a:xfrm>
            <a:off x="4573975" y="570722"/>
            <a:ext cx="2892388"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2800" b="1" dirty="0">
                <a:solidFill>
                  <a:schemeClr val="dk1"/>
                </a:solidFill>
                <a:latin typeface="DM Sans"/>
                <a:ea typeface="DM Sans"/>
                <a:cs typeface="DM Sans"/>
                <a:sym typeface="DM Sans"/>
              </a:rPr>
              <a:t>PROMEDIOS:</a:t>
            </a:r>
            <a:endParaRPr sz="1200" dirty="0">
              <a:latin typeface="DM Sans"/>
              <a:ea typeface="DM Sans"/>
              <a:cs typeface="DM Sans"/>
              <a:sym typeface="DM Sans"/>
            </a:endParaRPr>
          </a:p>
        </p:txBody>
      </p:sp>
      <p:sp>
        <p:nvSpPr>
          <p:cNvPr id="17" name="Rectangle 16">
            <a:extLst>
              <a:ext uri="{FF2B5EF4-FFF2-40B4-BE49-F238E27FC236}">
                <a16:creationId xmlns:a16="http://schemas.microsoft.com/office/drawing/2014/main" id="{2FBEC0F3-BE0E-C3CB-2752-AF1AE72FD8A4}"/>
              </a:ext>
            </a:extLst>
          </p:cNvPr>
          <p:cNvSpPr/>
          <p:nvPr/>
        </p:nvSpPr>
        <p:spPr>
          <a:xfrm>
            <a:off x="3612855" y="543337"/>
            <a:ext cx="4628149" cy="164306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AR"/>
          </a:p>
        </p:txBody>
      </p:sp>
      <mc:AlternateContent xmlns:mc="http://schemas.openxmlformats.org/markup-compatibility/2006" xmlns:cx1="http://schemas.microsoft.com/office/drawing/2015/9/8/chartex">
        <mc:Choice Requires="cx1">
          <p:graphicFrame>
            <p:nvGraphicFramePr>
              <p:cNvPr id="18" name="Chart 17">
                <a:extLst>
                  <a:ext uri="{FF2B5EF4-FFF2-40B4-BE49-F238E27FC236}">
                    <a16:creationId xmlns:a16="http://schemas.microsoft.com/office/drawing/2014/main" id="{0A3AE00B-D16E-0ADB-3A8A-19500D9208D9}"/>
                  </a:ext>
                </a:extLst>
              </p:cNvPr>
              <p:cNvGraphicFramePr/>
              <p:nvPr/>
            </p:nvGraphicFramePr>
            <p:xfrm>
              <a:off x="8309620" y="2780987"/>
              <a:ext cx="3677029" cy="2922852"/>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8" name="Chart 17">
                <a:extLst>
                  <a:ext uri="{FF2B5EF4-FFF2-40B4-BE49-F238E27FC236}">
                    <a16:creationId xmlns:a16="http://schemas.microsoft.com/office/drawing/2014/main" id="{0A3AE00B-D16E-0ADB-3A8A-19500D9208D9}"/>
                  </a:ext>
                </a:extLst>
              </p:cNvPr>
              <p:cNvPicPr>
                <a:picLocks noGrp="1" noRot="1" noChangeAspect="1" noMove="1" noResize="1" noEditPoints="1" noAdjustHandles="1" noChangeArrowheads="1" noChangeShapeType="1"/>
              </p:cNvPicPr>
              <p:nvPr/>
            </p:nvPicPr>
            <p:blipFill>
              <a:blip r:embed="rId11"/>
              <a:stretch>
                <a:fillRect/>
              </a:stretch>
            </p:blipFill>
            <p:spPr>
              <a:xfrm>
                <a:off x="8309620" y="2780987"/>
                <a:ext cx="3677029" cy="2922852"/>
              </a:xfrm>
              <a:prstGeom prst="rect">
                <a:avLst/>
              </a:prstGeom>
            </p:spPr>
          </p:pic>
        </mc:Fallback>
      </mc:AlternateContent>
      <p:graphicFrame>
        <p:nvGraphicFramePr>
          <p:cNvPr id="2" name="Chart 1">
            <a:extLst>
              <a:ext uri="{FF2B5EF4-FFF2-40B4-BE49-F238E27FC236}">
                <a16:creationId xmlns:a16="http://schemas.microsoft.com/office/drawing/2014/main" id="{C0CF6480-D112-FF0A-F347-98A0887170D9}"/>
              </a:ext>
            </a:extLst>
          </p:cNvPr>
          <p:cNvGraphicFramePr>
            <a:graphicFrameLocks/>
          </p:cNvGraphicFramePr>
          <p:nvPr>
            <p:extLst>
              <p:ext uri="{D42A27DB-BD31-4B8C-83A1-F6EECF244321}">
                <p14:modId xmlns:p14="http://schemas.microsoft.com/office/powerpoint/2010/main" val="2256795906"/>
              </p:ext>
            </p:extLst>
          </p:nvPr>
        </p:nvGraphicFramePr>
        <p:xfrm>
          <a:off x="471475" y="2707012"/>
          <a:ext cx="7766476" cy="3898714"/>
        </p:xfrm>
        <a:graphic>
          <a:graphicData uri="http://schemas.openxmlformats.org/drawingml/2006/chart">
            <c:chart xmlns:c="http://schemas.openxmlformats.org/drawingml/2006/chart" xmlns:r="http://schemas.openxmlformats.org/officeDocument/2006/relationships" r:id="rId12"/>
          </a:graphicData>
        </a:graphic>
      </p:graphicFrame>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480873" y="506701"/>
            <a:ext cx="10017900" cy="590931"/>
          </a:xfrm>
          <a:prstGeom prst="rect">
            <a:avLst/>
          </a:prstGeom>
          <a:noFill/>
          <a:ln>
            <a:noFill/>
          </a:ln>
        </p:spPr>
        <p:txBody>
          <a:bodyPr spcFirstLastPara="1" wrap="square" lIns="0" tIns="0" rIns="0" bIns="0" anchor="t" anchorCtr="0">
            <a:spAutoFit/>
          </a:bodyPr>
          <a:lstStyle/>
          <a:p>
            <a:pPr>
              <a:lnSpc>
                <a:spcPct val="80000"/>
              </a:lnSpc>
              <a:buSzPts val="2800"/>
            </a:pPr>
            <a:r>
              <a:rPr lang="es-AR" sz="2400" dirty="0">
                <a:solidFill>
                  <a:schemeClr val="dk1"/>
                </a:solidFill>
                <a:latin typeface="Helvetica Neue Light"/>
                <a:ea typeface="Helvetica Neue Light"/>
                <a:cs typeface="Helvetica Neue Light"/>
                <a:sym typeface="Helvetica Neue Light"/>
              </a:rPr>
              <a:t>¿Cuáles son las </a:t>
            </a:r>
            <a:r>
              <a:rPr lang="es-AR" sz="2400" b="1" dirty="0">
                <a:solidFill>
                  <a:schemeClr val="dk1"/>
                </a:solidFill>
                <a:latin typeface="Helvetica Neue Light"/>
                <a:ea typeface="Helvetica Neue Light"/>
                <a:cs typeface="Helvetica Neue Light"/>
                <a:sym typeface="Helvetica Neue Light"/>
              </a:rPr>
              <a:t>habilidades más importantes </a:t>
            </a:r>
            <a:r>
              <a:rPr lang="es-AR" sz="2400" dirty="0">
                <a:solidFill>
                  <a:schemeClr val="dk1"/>
                </a:solidFill>
                <a:latin typeface="Helvetica Neue Light"/>
                <a:ea typeface="Helvetica Neue Light"/>
                <a:cs typeface="Helvetica Neue Light"/>
                <a:sym typeface="Helvetica Neue Light"/>
              </a:rPr>
              <a:t>a tener en cuenta de un jugador?</a:t>
            </a:r>
          </a:p>
        </p:txBody>
      </p:sp>
      <p:sp>
        <p:nvSpPr>
          <p:cNvPr id="204" name="Google Shape;204;p31"/>
          <p:cNvSpPr/>
          <p:nvPr/>
        </p:nvSpPr>
        <p:spPr>
          <a:xfrm>
            <a:off x="471475" y="1215475"/>
            <a:ext cx="3658800" cy="530353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El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a:t>
            </a:r>
            <a:r>
              <a:rPr lang="en-US" dirty="0">
                <a:solidFill>
                  <a:schemeClr val="dk1"/>
                </a:solidFill>
                <a:latin typeface="Helvetica Neue Light"/>
                <a:ea typeface="Helvetica Neue Light"/>
                <a:cs typeface="Helvetica Neue Light"/>
                <a:sym typeface="Helvetica Neue Light"/>
              </a:rPr>
              <a:t> </a:t>
            </a:r>
            <a:r>
              <a:rPr lang="es-AR" dirty="0">
                <a:solidFill>
                  <a:schemeClr val="dk1"/>
                </a:solidFill>
                <a:latin typeface="Helvetica Neue Light"/>
                <a:ea typeface="Helvetica Neue Light"/>
                <a:cs typeface="Helvetica Neue Light"/>
                <a:sym typeface="Helvetica Neue Light"/>
              </a:rPr>
              <a:t>las 13 habilidades principales que poseen los jugadores, ordenadas de mayor a menor según su correlación con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del jugador.</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s-AR" dirty="0">
                <a:solidFill>
                  <a:schemeClr val="dk1"/>
                </a:solidFill>
                <a:latin typeface="Helvetica Neue Light"/>
                <a:ea typeface="Helvetica Neue Light"/>
                <a:cs typeface="Helvetica Neue Light"/>
                <a:sym typeface="Helvetica Neue Light"/>
              </a:rPr>
              <a:t>la mayor correlación la encontramos en todas habilidades relacionadas con la precisión del uso de los pies y las piernas de los jugadores (disparo, pase y regate).</a:t>
            </a:r>
          </a:p>
          <a:p>
            <a:pPr marL="0" marR="0" lvl="0" indent="0" algn="just" rtl="0">
              <a:spcBef>
                <a:spcPts val="0"/>
              </a:spcBef>
              <a:spcAft>
                <a:spcPts val="0"/>
              </a:spcAft>
              <a:buNone/>
            </a:pPr>
            <a:endParaRPr lang="es-A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Por el otro lado, vemos que lo relacionado a las cualidades físicas tiene mucha menor incidencia (velocidad, aceleración y físico) en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a:t>
            </a:r>
            <a:endParaRPr dirty="0">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La correlación planteada nos podría dar un indicio de que habilidades debemos tener en cuenta para mejorar el </a:t>
            </a:r>
            <a:r>
              <a:rPr lang="es-AR" dirty="0" err="1">
                <a:solidFill>
                  <a:schemeClr val="dk1"/>
                </a:solidFill>
                <a:latin typeface="Helvetica Neue Light"/>
                <a:ea typeface="Helvetica Neue Light"/>
                <a:cs typeface="Helvetica Neue Light"/>
                <a:sym typeface="Helvetica Neue Light"/>
              </a:rPr>
              <a:t>overall</a:t>
            </a:r>
            <a:r>
              <a:rPr lang="es-AR" dirty="0">
                <a:solidFill>
                  <a:schemeClr val="dk1"/>
                </a:solidFill>
                <a:latin typeface="Helvetica Neue Light"/>
                <a:ea typeface="Helvetica Neue Light"/>
                <a:cs typeface="Helvetica Neue Light"/>
                <a:sym typeface="Helvetica Neue Light"/>
              </a:rPr>
              <a:t> de los jugadores en mayor proporción, lo que podría devengar en un mayor valor de mercado del jugador. Lo planteado lo veremos más adelante.</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p:cNvSpPr txBox="1"/>
          <p:nvPr/>
        </p:nvSpPr>
        <p:spPr>
          <a:xfrm>
            <a:off x="6225519" y="1431779"/>
            <a:ext cx="34689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Correlación</a:t>
            </a:r>
            <a:r>
              <a:rPr lang="en-US" sz="1500" b="1" dirty="0">
                <a:solidFill>
                  <a:schemeClr val="dk1"/>
                </a:solidFill>
              </a:rPr>
              <a:t> de las </a:t>
            </a:r>
            <a:r>
              <a:rPr lang="en-US" sz="1500" b="1" dirty="0" err="1">
                <a:solidFill>
                  <a:schemeClr val="dk1"/>
                </a:solidFill>
              </a:rPr>
              <a:t>habilidades</a:t>
            </a:r>
            <a:r>
              <a:rPr lang="en-US" sz="1500" b="1" dirty="0">
                <a:solidFill>
                  <a:schemeClr val="dk1"/>
                </a:solidFill>
              </a:rPr>
              <a:t> con </a:t>
            </a:r>
            <a:r>
              <a:rPr lang="en-US" sz="1500" b="1" dirty="0" err="1">
                <a:solidFill>
                  <a:schemeClr val="dk1"/>
                </a:solidFill>
              </a:rPr>
              <a:t>el</a:t>
            </a:r>
            <a:r>
              <a:rPr lang="en-US" sz="1500" b="1" dirty="0">
                <a:solidFill>
                  <a:schemeClr val="dk1"/>
                </a:solidFill>
              </a:rPr>
              <a:t> overall del </a:t>
            </a:r>
            <a:r>
              <a:rPr lang="en-US" sz="1500" b="1" dirty="0" err="1">
                <a:solidFill>
                  <a:schemeClr val="dk1"/>
                </a:solidFill>
              </a:rPr>
              <a:t>jugador</a:t>
            </a:r>
            <a:endParaRPr dirty="0"/>
          </a:p>
        </p:txBody>
      </p:sp>
      <mc:AlternateContent xmlns:mc="http://schemas.openxmlformats.org/markup-compatibility/2006" xmlns:cx1="http://schemas.microsoft.com/office/drawing/2015/9/8/chartex">
        <mc:Choice Requires="cx1">
          <p:graphicFrame>
            <p:nvGraphicFramePr>
              <p:cNvPr id="3" name="Chart 2">
                <a:extLst>
                  <a:ext uri="{FF2B5EF4-FFF2-40B4-BE49-F238E27FC236}">
                    <a16:creationId xmlns:a16="http://schemas.microsoft.com/office/drawing/2014/main" id="{9BFD5A2D-667E-E9DB-0631-211C6BE2A92A}"/>
                  </a:ext>
                </a:extLst>
              </p:cNvPr>
              <p:cNvGraphicFramePr/>
              <p:nvPr>
                <p:extLst>
                  <p:ext uri="{D42A27DB-BD31-4B8C-83A1-F6EECF244321}">
                    <p14:modId xmlns:p14="http://schemas.microsoft.com/office/powerpoint/2010/main" val="1756949651"/>
                  </p:ext>
                </p:extLst>
              </p:nvPr>
            </p:nvGraphicFramePr>
            <p:xfrm>
              <a:off x="4991207" y="1893444"/>
              <a:ext cx="6122010" cy="462556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3" name="Chart 2">
                <a:extLst>
                  <a:ext uri="{FF2B5EF4-FFF2-40B4-BE49-F238E27FC236}">
                    <a16:creationId xmlns:a16="http://schemas.microsoft.com/office/drawing/2014/main" id="{9BFD5A2D-667E-E9DB-0631-211C6BE2A92A}"/>
                  </a:ext>
                </a:extLst>
              </p:cNvPr>
              <p:cNvPicPr>
                <a:picLocks noGrp="1" noRot="1" noChangeAspect="1" noMove="1" noResize="1" noEditPoints="1" noAdjustHandles="1" noChangeArrowheads="1" noChangeShapeType="1"/>
              </p:cNvPicPr>
              <p:nvPr/>
            </p:nvPicPr>
            <p:blipFill>
              <a:blip r:embed="rId4"/>
              <a:stretch>
                <a:fillRect/>
              </a:stretch>
            </p:blipFill>
            <p:spPr>
              <a:xfrm>
                <a:off x="4991207" y="1893444"/>
                <a:ext cx="6122010" cy="4625564"/>
              </a:xfrm>
              <a:prstGeom prst="rect">
                <a:avLst/>
              </a:prstGeom>
            </p:spPr>
          </p:pic>
        </mc:Fallback>
      </mc:AlternateContent>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7F4B07AC-8E1A-4DAA-CAD2-49AE1D5DF31F}"/>
            </a:ext>
          </a:extLst>
        </p:cNvPr>
        <p:cNvGrpSpPr/>
        <p:nvPr/>
      </p:nvGrpSpPr>
      <p:grpSpPr>
        <a:xfrm>
          <a:off x="0" y="0"/>
          <a:ext cx="0" cy="0"/>
          <a:chOff x="0" y="0"/>
          <a:chExt cx="0" cy="0"/>
        </a:xfrm>
      </p:grpSpPr>
      <p:sp>
        <p:nvSpPr>
          <p:cNvPr id="202" name="Google Shape;202;p31">
            <a:extLst>
              <a:ext uri="{FF2B5EF4-FFF2-40B4-BE49-F238E27FC236}">
                <a16:creationId xmlns:a16="http://schemas.microsoft.com/office/drawing/2014/main" id="{F5C550ED-40CE-4CCD-CE2E-1F7656671F0E}"/>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03" name="Google Shape;203;p31">
            <a:extLst>
              <a:ext uri="{FF2B5EF4-FFF2-40B4-BE49-F238E27FC236}">
                <a16:creationId xmlns:a16="http://schemas.microsoft.com/office/drawing/2014/main" id="{B593EA0D-0674-8437-150F-08D38C8E60BA}"/>
              </a:ext>
            </a:extLst>
          </p:cNvPr>
          <p:cNvSpPr txBox="1"/>
          <p:nvPr/>
        </p:nvSpPr>
        <p:spPr>
          <a:xfrm>
            <a:off x="480873" y="506701"/>
            <a:ext cx="10017900" cy="590931"/>
          </a:xfrm>
          <a:prstGeom prst="rect">
            <a:avLst/>
          </a:prstGeom>
          <a:noFill/>
          <a:ln>
            <a:noFill/>
          </a:ln>
        </p:spPr>
        <p:txBody>
          <a:bodyPr spcFirstLastPara="1" wrap="square" lIns="0" tIns="0" rIns="0" bIns="0" anchor="t" anchorCtr="0">
            <a:spAutoFit/>
          </a:bodyPr>
          <a:lstStyle/>
          <a:p>
            <a:pPr>
              <a:lnSpc>
                <a:spcPct val="80000"/>
              </a:lnSpc>
              <a:buSzPts val="2800"/>
            </a:pPr>
            <a:r>
              <a:rPr lang="es-AR" sz="2400" dirty="0">
                <a:solidFill>
                  <a:schemeClr val="dk1"/>
                </a:solidFill>
                <a:latin typeface="Helvetica Neue Light"/>
                <a:ea typeface="Helvetica Neue Light"/>
                <a:cs typeface="Helvetica Neue Light"/>
                <a:sym typeface="Helvetica Neue Light"/>
              </a:rPr>
              <a:t>¿Cuáles son las </a:t>
            </a:r>
            <a:r>
              <a:rPr lang="es-AR" sz="2400" b="1" dirty="0">
                <a:solidFill>
                  <a:schemeClr val="dk1"/>
                </a:solidFill>
                <a:latin typeface="Helvetica Neue Light"/>
                <a:ea typeface="Helvetica Neue Light"/>
                <a:cs typeface="Helvetica Neue Light"/>
                <a:sym typeface="Helvetica Neue Light"/>
              </a:rPr>
              <a:t>habilidades que deben mejorar </a:t>
            </a:r>
            <a:r>
              <a:rPr lang="es-AR" sz="2400" dirty="0">
                <a:solidFill>
                  <a:schemeClr val="dk1"/>
                </a:solidFill>
                <a:latin typeface="Helvetica Neue Light"/>
                <a:ea typeface="Helvetica Neue Light"/>
                <a:cs typeface="Helvetica Neue Light"/>
                <a:sym typeface="Helvetica Neue Light"/>
              </a:rPr>
              <a:t>nuestros jugadores para tener un </a:t>
            </a:r>
            <a:r>
              <a:rPr lang="es-AR" sz="2400" b="1" dirty="0">
                <a:solidFill>
                  <a:schemeClr val="dk1"/>
                </a:solidFill>
                <a:latin typeface="Helvetica Neue Light"/>
                <a:ea typeface="Helvetica Neue Light"/>
                <a:cs typeface="Helvetica Neue Light"/>
                <a:sym typeface="Helvetica Neue Light"/>
              </a:rPr>
              <a:t>mayor valor de mercado</a:t>
            </a:r>
            <a:r>
              <a:rPr lang="es-AR" sz="2400" dirty="0">
                <a:solidFill>
                  <a:schemeClr val="dk1"/>
                </a:solidFill>
                <a:latin typeface="Helvetica Neue Light"/>
                <a:ea typeface="Helvetica Neue Light"/>
                <a:cs typeface="Helvetica Neue Light"/>
                <a:sym typeface="Helvetica Neue Light"/>
              </a:rPr>
              <a:t>?</a:t>
            </a:r>
          </a:p>
        </p:txBody>
      </p:sp>
      <p:sp>
        <p:nvSpPr>
          <p:cNvPr id="204" name="Google Shape;204;p31">
            <a:extLst>
              <a:ext uri="{FF2B5EF4-FFF2-40B4-BE49-F238E27FC236}">
                <a16:creationId xmlns:a16="http://schemas.microsoft.com/office/drawing/2014/main" id="{ACBF7678-9C71-C073-9096-5B67B73DCB3F}"/>
              </a:ext>
            </a:extLst>
          </p:cNvPr>
          <p:cNvSpPr/>
          <p:nvPr/>
        </p:nvSpPr>
        <p:spPr>
          <a:xfrm>
            <a:off x="471475" y="1215475"/>
            <a:ext cx="3658800" cy="530353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dirty="0">
                <a:solidFill>
                  <a:schemeClr val="dk1"/>
                </a:solidFill>
                <a:latin typeface="Helvetica Neue Light"/>
                <a:ea typeface="Helvetica Neue Light"/>
                <a:cs typeface="Helvetica Neue Light"/>
                <a:sym typeface="Helvetica Neue Light"/>
              </a:rPr>
              <a:t>El </a:t>
            </a:r>
            <a:r>
              <a:rPr lang="en-US" sz="1400" dirty="0" err="1">
                <a:solidFill>
                  <a:schemeClr val="dk1"/>
                </a:solidFill>
                <a:latin typeface="Helvetica Neue Light"/>
                <a:ea typeface="Helvetica Neue Light"/>
                <a:cs typeface="Helvetica Neue Light"/>
                <a:sym typeface="Helvetica Neue Light"/>
              </a:rPr>
              <a:t>gr</a:t>
            </a:r>
            <a:r>
              <a:rPr lang="en-US" dirty="0" err="1">
                <a:solidFill>
                  <a:schemeClr val="dk1"/>
                </a:solidFill>
                <a:latin typeface="Helvetica Neue Light"/>
                <a:ea typeface="Helvetica Neue Light"/>
                <a:cs typeface="Helvetica Neue Light"/>
                <a:sym typeface="Helvetica Neue Light"/>
              </a:rPr>
              <a:t>áfico</a:t>
            </a:r>
            <a:r>
              <a:rPr lang="en-US" dirty="0">
                <a:solidFill>
                  <a:schemeClr val="dk1"/>
                </a:solidFill>
                <a:latin typeface="Helvetica Neue Light"/>
                <a:ea typeface="Helvetica Neue Light"/>
                <a:cs typeface="Helvetica Neue Light"/>
                <a:sym typeface="Helvetica Neue Light"/>
              </a:rPr>
              <a:t> de la </a:t>
            </a:r>
            <a:r>
              <a:rPr lang="en-US" dirty="0" err="1">
                <a:solidFill>
                  <a:schemeClr val="dk1"/>
                </a:solidFill>
                <a:latin typeface="Helvetica Neue Light"/>
                <a:ea typeface="Helvetica Neue Light"/>
                <a:cs typeface="Helvetica Neue Light"/>
                <a:sym typeface="Helvetica Neue Light"/>
              </a:rPr>
              <a:t>derecha</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nos</a:t>
            </a:r>
            <a:r>
              <a:rPr lang="en-US" dirty="0">
                <a:solidFill>
                  <a:schemeClr val="dk1"/>
                </a:solidFill>
                <a:latin typeface="Helvetica Neue Light"/>
                <a:ea typeface="Helvetica Neue Light"/>
                <a:cs typeface="Helvetica Neue Light"/>
                <a:sym typeface="Helvetica Neue Light"/>
              </a:rPr>
              <a:t> </a:t>
            </a:r>
            <a:r>
              <a:rPr lang="en-US" dirty="0" err="1">
                <a:solidFill>
                  <a:schemeClr val="dk1"/>
                </a:solidFill>
                <a:latin typeface="Helvetica Neue Light"/>
                <a:ea typeface="Helvetica Neue Light"/>
                <a:cs typeface="Helvetica Neue Light"/>
                <a:sym typeface="Helvetica Neue Light"/>
              </a:rPr>
              <a:t>muestra</a:t>
            </a:r>
            <a:r>
              <a:rPr lang="en-US" dirty="0">
                <a:solidFill>
                  <a:schemeClr val="dk1"/>
                </a:solidFill>
                <a:latin typeface="Helvetica Neue Light"/>
                <a:ea typeface="Helvetica Neue Light"/>
                <a:cs typeface="Helvetica Neue Light"/>
                <a:sym typeface="Helvetica Neue Light"/>
              </a:rPr>
              <a:t> </a:t>
            </a:r>
            <a:r>
              <a:rPr lang="es-AR" dirty="0">
                <a:solidFill>
                  <a:schemeClr val="dk1"/>
                </a:solidFill>
                <a:latin typeface="Helvetica Neue Light"/>
                <a:ea typeface="Helvetica Neue Light"/>
                <a:cs typeface="Helvetica Neue Light"/>
                <a:sym typeface="Helvetica Neue Light"/>
              </a:rPr>
              <a:t>las 13 habilidades principales que poseen los jugadores, ordenadas de mayor a menor según su correlación con el valor de mercado del jugador.</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n-US" dirty="0">
                <a:solidFill>
                  <a:schemeClr val="dk1"/>
                </a:solidFill>
                <a:latin typeface="Helvetica Neue Light"/>
                <a:ea typeface="Helvetica Neue Light"/>
                <a:cs typeface="Helvetica Neue Light"/>
                <a:sym typeface="Helvetica Neue Light"/>
              </a:rPr>
              <a:t>Lo </a:t>
            </a:r>
            <a:r>
              <a:rPr lang="en-US" dirty="0" err="1">
                <a:solidFill>
                  <a:schemeClr val="dk1"/>
                </a:solidFill>
                <a:latin typeface="Helvetica Neue Light"/>
                <a:ea typeface="Helvetica Neue Light"/>
                <a:cs typeface="Helvetica Neue Light"/>
                <a:sym typeface="Helvetica Neue Light"/>
              </a:rPr>
              <a:t>interesante</a:t>
            </a:r>
            <a:r>
              <a:rPr lang="en-US" dirty="0">
                <a:solidFill>
                  <a:schemeClr val="dk1"/>
                </a:solidFill>
                <a:latin typeface="Helvetica Neue Light"/>
                <a:ea typeface="Helvetica Neue Light"/>
                <a:cs typeface="Helvetica Neue Light"/>
                <a:sym typeface="Helvetica Neue Light"/>
              </a:rPr>
              <a:t> es que </a:t>
            </a:r>
            <a:r>
              <a:rPr lang="es-AR" dirty="0">
                <a:solidFill>
                  <a:schemeClr val="dk1"/>
                </a:solidFill>
                <a:latin typeface="Helvetica Neue Light"/>
                <a:ea typeface="Helvetica Neue Light"/>
                <a:cs typeface="Helvetica Neue Light"/>
                <a:sym typeface="Helvetica Neue Light"/>
              </a:rPr>
              <a:t>la mayor correlación la encontramos en todas habilidades relacionadas con la precisión del uso de los pies y las piernas de los jugadores (disparo, pase, regate y </a:t>
            </a:r>
            <a:r>
              <a:rPr lang="es-AR" dirty="0" err="1">
                <a:solidFill>
                  <a:schemeClr val="dk1"/>
                </a:solidFill>
                <a:latin typeface="Helvetica Neue Light"/>
                <a:ea typeface="Helvetica Neue Light"/>
                <a:cs typeface="Helvetica Neue Light"/>
                <a:sym typeface="Helvetica Neue Light"/>
              </a:rPr>
              <a:t>skills</a:t>
            </a:r>
            <a:r>
              <a:rPr lang="es-AR" dirty="0">
                <a:solidFill>
                  <a:schemeClr val="dk1"/>
                </a:solidFill>
                <a:latin typeface="Helvetica Neue Light"/>
                <a:ea typeface="Helvetica Neue Light"/>
                <a:cs typeface="Helvetica Neue Light"/>
                <a:sym typeface="Helvetica Neue Light"/>
              </a:rPr>
              <a:t>).</a:t>
            </a:r>
          </a:p>
          <a:p>
            <a:pPr marL="0" marR="0" lvl="0" indent="0" algn="just" rtl="0">
              <a:spcBef>
                <a:spcPts val="0"/>
              </a:spcBef>
              <a:spcAft>
                <a:spcPts val="0"/>
              </a:spcAft>
              <a:buNone/>
            </a:pPr>
            <a:endParaRPr lang="es-A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Por el otro lado, vemos que lo relacionado a las cualidades físicas tiene mucha menor incidencia (velocidad, aceleración y físico) en el valor de mercado de los jugadores.</a:t>
            </a:r>
            <a:endParaRPr dirty="0">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r>
              <a:rPr lang="es-AR" dirty="0">
                <a:solidFill>
                  <a:schemeClr val="dk1"/>
                </a:solidFill>
                <a:latin typeface="Helvetica Neue Light"/>
                <a:ea typeface="Helvetica Neue Light"/>
                <a:cs typeface="Helvetica Neue Light"/>
                <a:sym typeface="Helvetica Neue Light"/>
              </a:rPr>
              <a:t>La correlación planteada nos podría dar un indicio de que habilidades debemos tener en cuenta para mejorar el valor de mercado de los jugadores en mayor proporción, lo que podría devengar en que el club pueda mejorar económicamente al vender los jugadores por un mayor monto que su valor original de adquisición.</a:t>
            </a: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just"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a:extLst>
              <a:ext uri="{FF2B5EF4-FFF2-40B4-BE49-F238E27FC236}">
                <a16:creationId xmlns:a16="http://schemas.microsoft.com/office/drawing/2014/main" id="{CE219F89-F347-66F9-DDE4-38097F56F35C}"/>
              </a:ext>
            </a:extLst>
          </p:cNvPr>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a:extLst>
              <a:ext uri="{FF2B5EF4-FFF2-40B4-BE49-F238E27FC236}">
                <a16:creationId xmlns:a16="http://schemas.microsoft.com/office/drawing/2014/main" id="{A39DD3CF-F532-E6FD-1F04-E1695D0388FD}"/>
              </a:ext>
            </a:extLst>
          </p:cNvPr>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a:extLst>
              <a:ext uri="{FF2B5EF4-FFF2-40B4-BE49-F238E27FC236}">
                <a16:creationId xmlns:a16="http://schemas.microsoft.com/office/drawing/2014/main" id="{1BED7A72-9D0C-9DAE-BAF4-7DD02AAAABB7}"/>
              </a:ext>
            </a:extLst>
          </p:cNvPr>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08" name="Google Shape;208;p31">
            <a:extLst>
              <a:ext uri="{FF2B5EF4-FFF2-40B4-BE49-F238E27FC236}">
                <a16:creationId xmlns:a16="http://schemas.microsoft.com/office/drawing/2014/main" id="{21553E13-BB36-3EA9-EED9-16BF44B0BF60}"/>
              </a:ext>
            </a:extLst>
          </p:cNvPr>
          <p:cNvSpPr txBox="1"/>
          <p:nvPr/>
        </p:nvSpPr>
        <p:spPr>
          <a:xfrm>
            <a:off x="6225519" y="1431779"/>
            <a:ext cx="3468900" cy="46166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500" b="1" dirty="0" err="1">
                <a:solidFill>
                  <a:schemeClr val="dk1"/>
                </a:solidFill>
              </a:rPr>
              <a:t>Correlación</a:t>
            </a:r>
            <a:r>
              <a:rPr lang="en-US" sz="1500" b="1" dirty="0">
                <a:solidFill>
                  <a:schemeClr val="dk1"/>
                </a:solidFill>
              </a:rPr>
              <a:t> de las </a:t>
            </a:r>
            <a:r>
              <a:rPr lang="en-US" sz="1500" b="1" dirty="0" err="1">
                <a:solidFill>
                  <a:schemeClr val="dk1"/>
                </a:solidFill>
              </a:rPr>
              <a:t>habilidades</a:t>
            </a:r>
            <a:r>
              <a:rPr lang="en-US" sz="1500" b="1" dirty="0">
                <a:solidFill>
                  <a:schemeClr val="dk1"/>
                </a:solidFill>
              </a:rPr>
              <a:t> con </a:t>
            </a:r>
            <a:r>
              <a:rPr lang="en-US" sz="1500" b="1" dirty="0" err="1">
                <a:solidFill>
                  <a:schemeClr val="dk1"/>
                </a:solidFill>
              </a:rPr>
              <a:t>el</a:t>
            </a:r>
            <a:r>
              <a:rPr lang="en-US" sz="1500" b="1" dirty="0">
                <a:solidFill>
                  <a:schemeClr val="dk1"/>
                </a:solidFill>
              </a:rPr>
              <a:t> valor de mercado del </a:t>
            </a:r>
            <a:r>
              <a:rPr lang="en-US" sz="1500" b="1" dirty="0" err="1">
                <a:solidFill>
                  <a:schemeClr val="dk1"/>
                </a:solidFill>
              </a:rPr>
              <a:t>jugador</a:t>
            </a:r>
            <a:endParaRPr dirty="0"/>
          </a:p>
        </p:txBody>
      </p:sp>
      <mc:AlternateContent xmlns:mc="http://schemas.openxmlformats.org/markup-compatibility/2006" xmlns:cx1="http://schemas.microsoft.com/office/drawing/2015/9/8/chartex">
        <mc:Choice Requires="cx1">
          <p:graphicFrame>
            <p:nvGraphicFramePr>
              <p:cNvPr id="2" name="Chart 1">
                <a:extLst>
                  <a:ext uri="{FF2B5EF4-FFF2-40B4-BE49-F238E27FC236}">
                    <a16:creationId xmlns:a16="http://schemas.microsoft.com/office/drawing/2014/main" id="{A31228FA-0971-64A4-6F01-5E4275166972}"/>
                  </a:ext>
                </a:extLst>
              </p:cNvPr>
              <p:cNvGraphicFramePr/>
              <p:nvPr>
                <p:extLst>
                  <p:ext uri="{D42A27DB-BD31-4B8C-83A1-F6EECF244321}">
                    <p14:modId xmlns:p14="http://schemas.microsoft.com/office/powerpoint/2010/main" val="4250940568"/>
                  </p:ext>
                </p:extLst>
              </p:nvPr>
            </p:nvGraphicFramePr>
            <p:xfrm>
              <a:off x="4496394" y="2070833"/>
              <a:ext cx="6643688" cy="444817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 name="Chart 1">
                <a:extLst>
                  <a:ext uri="{FF2B5EF4-FFF2-40B4-BE49-F238E27FC236}">
                    <a16:creationId xmlns:a16="http://schemas.microsoft.com/office/drawing/2014/main" id="{A31228FA-0971-64A4-6F01-5E4275166972}"/>
                  </a:ext>
                </a:extLst>
              </p:cNvPr>
              <p:cNvPicPr>
                <a:picLocks noGrp="1" noRot="1" noChangeAspect="1" noMove="1" noResize="1" noEditPoints="1" noAdjustHandles="1" noChangeArrowheads="1" noChangeShapeType="1"/>
              </p:cNvPicPr>
              <p:nvPr/>
            </p:nvPicPr>
            <p:blipFill>
              <a:blip r:embed="rId4"/>
              <a:stretch>
                <a:fillRect/>
              </a:stretch>
            </p:blipFill>
            <p:spPr>
              <a:xfrm>
                <a:off x="4496394" y="2070833"/>
                <a:ext cx="6643688" cy="4448175"/>
              </a:xfrm>
              <a:prstGeom prst="rect">
                <a:avLst/>
              </a:prstGeom>
            </p:spPr>
          </p:pic>
        </mc:Fallback>
      </mc:AlternateContent>
    </p:spTree>
    <p:extLst>
      <p:ext uri="{BB962C8B-B14F-4D97-AF65-F5344CB8AC3E}">
        <p14:creationId xmlns:p14="http://schemas.microsoft.com/office/powerpoint/2010/main" val="2789157108"/>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2"/>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17" name="Google Shape;217;p32"/>
          <p:cNvSpPr txBox="1"/>
          <p:nvPr/>
        </p:nvSpPr>
        <p:spPr>
          <a:xfrm>
            <a:off x="649081" y="288698"/>
            <a:ext cx="2718000" cy="1034129"/>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AR" sz="2800" b="1" dirty="0"/>
              <a:t>EDAD</a:t>
            </a:r>
            <a:r>
              <a:rPr lang="es-AR" sz="2800" dirty="0"/>
              <a:t> </a:t>
            </a:r>
          </a:p>
          <a:p>
            <a:pPr marL="0" marR="0" lvl="0" indent="0" algn="l" rtl="0">
              <a:lnSpc>
                <a:spcPct val="80000"/>
              </a:lnSpc>
              <a:spcBef>
                <a:spcPts val="0"/>
              </a:spcBef>
              <a:spcAft>
                <a:spcPts val="0"/>
              </a:spcAft>
              <a:buClr>
                <a:srgbClr val="000000"/>
              </a:buClr>
              <a:buSzPts val="2800"/>
              <a:buFont typeface="Arial"/>
              <a:buNone/>
            </a:pPr>
            <a:r>
              <a:rPr lang="es-AR" sz="2800" dirty="0"/>
              <a:t>DEL </a:t>
            </a:r>
          </a:p>
          <a:p>
            <a:pPr marL="0" marR="0" lvl="0" indent="0" algn="l" rtl="0">
              <a:lnSpc>
                <a:spcPct val="80000"/>
              </a:lnSpc>
              <a:spcBef>
                <a:spcPts val="0"/>
              </a:spcBef>
              <a:spcAft>
                <a:spcPts val="0"/>
              </a:spcAft>
              <a:buClr>
                <a:srgbClr val="000000"/>
              </a:buClr>
              <a:buSzPts val="2800"/>
              <a:buFont typeface="Arial"/>
              <a:buNone/>
            </a:pPr>
            <a:r>
              <a:rPr lang="es-AR" sz="2800" dirty="0"/>
              <a:t>JUGADOR</a:t>
            </a:r>
            <a:endParaRPr lang="es-AR" dirty="0"/>
          </a:p>
        </p:txBody>
      </p:sp>
      <p:sp>
        <p:nvSpPr>
          <p:cNvPr id="218" name="Google Shape;218;p32"/>
          <p:cNvSpPr/>
          <p:nvPr/>
        </p:nvSpPr>
        <p:spPr>
          <a:xfrm>
            <a:off x="3402250" y="171096"/>
            <a:ext cx="8387700" cy="10464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s-AR" sz="2000" b="1" dirty="0">
                <a:solidFill>
                  <a:schemeClr val="dk1"/>
                </a:solidFill>
                <a:latin typeface="DM Sans"/>
                <a:ea typeface="DM Sans"/>
                <a:cs typeface="DM Sans"/>
                <a:sym typeface="DM Sans"/>
              </a:rPr>
              <a:t>¿Qué edad es la ideal para contratar a un jugador? (Según su </a:t>
            </a:r>
            <a:r>
              <a:rPr lang="es-AR" sz="2000" b="1" dirty="0" err="1">
                <a:solidFill>
                  <a:schemeClr val="dk1"/>
                </a:solidFill>
                <a:latin typeface="DM Sans"/>
                <a:ea typeface="DM Sans"/>
                <a:cs typeface="DM Sans"/>
                <a:sym typeface="DM Sans"/>
              </a:rPr>
              <a:t>overall</a:t>
            </a:r>
            <a:r>
              <a:rPr lang="es-AR" sz="2000" b="1" dirty="0">
                <a:solidFill>
                  <a:schemeClr val="dk1"/>
                </a:solidFill>
                <a:latin typeface="DM Sans"/>
                <a:ea typeface="DM Sans"/>
                <a:cs typeface="DM Sans"/>
                <a:sym typeface="DM Sans"/>
              </a:rPr>
              <a:t> y potencial)</a:t>
            </a:r>
          </a:p>
          <a:p>
            <a:pPr marL="0" marR="0" lvl="0" indent="0" algn="just" rtl="0">
              <a:spcBef>
                <a:spcPts val="0"/>
              </a:spcBef>
              <a:spcAft>
                <a:spcPts val="0"/>
              </a:spcAft>
              <a:buNone/>
            </a:pPr>
            <a:r>
              <a:rPr lang="es-AR" dirty="0">
                <a:solidFill>
                  <a:schemeClr val="dk1"/>
                </a:solidFill>
                <a:latin typeface="DM Sans"/>
                <a:ea typeface="DM Sans"/>
                <a:cs typeface="DM Sans"/>
                <a:sym typeface="DM Sans"/>
              </a:rPr>
              <a:t>Podemos visualizar en el gráfico que a medida que los jugadores van creciendo, su potencial promedio disminuye y su </a:t>
            </a:r>
            <a:r>
              <a:rPr lang="es-AR"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promedio aumenta. Para determinar la edad ideal para contratar a un jugador, es necesario tener en cuenta que su potencial este por encima del promedio, al igual que su </a:t>
            </a:r>
            <a:r>
              <a:rPr lang="es-AR"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a:t>
            </a:r>
          </a:p>
          <a:p>
            <a:pPr marL="0" marR="0" lvl="0" indent="0" algn="just" rtl="0">
              <a:spcBef>
                <a:spcPts val="0"/>
              </a:spcBef>
              <a:spcAft>
                <a:spcPts val="0"/>
              </a:spcAft>
              <a:buNone/>
            </a:pPr>
            <a:r>
              <a:rPr lang="es-AR" dirty="0">
                <a:solidFill>
                  <a:schemeClr val="dk1"/>
                </a:solidFill>
                <a:latin typeface="DM Sans"/>
                <a:ea typeface="DM Sans"/>
                <a:cs typeface="DM Sans"/>
                <a:sym typeface="DM Sans"/>
              </a:rPr>
              <a:t>Teniendo en cuenta el análisis efectuado, entre los 24 y 26 años de edad, es el rango óptimo para contratar a un jugador, ya que tanto su </a:t>
            </a:r>
            <a:r>
              <a:rPr lang="es-AR" dirty="0" err="1">
                <a:solidFill>
                  <a:schemeClr val="dk1"/>
                </a:solidFill>
                <a:latin typeface="DM Sans"/>
                <a:ea typeface="DM Sans"/>
                <a:cs typeface="DM Sans"/>
                <a:sym typeface="DM Sans"/>
              </a:rPr>
              <a:t>overall</a:t>
            </a:r>
            <a:r>
              <a:rPr lang="es-AR" dirty="0">
                <a:solidFill>
                  <a:schemeClr val="dk1"/>
                </a:solidFill>
                <a:latin typeface="DM Sans"/>
                <a:ea typeface="DM Sans"/>
                <a:cs typeface="DM Sans"/>
                <a:sym typeface="DM Sans"/>
              </a:rPr>
              <a:t> como su potencial son superiores a la media.</a:t>
            </a:r>
            <a:endParaRPr dirty="0">
              <a:solidFill>
                <a:schemeClr val="dk1"/>
              </a:solidFill>
              <a:latin typeface="DM Sans"/>
              <a:ea typeface="DM Sans"/>
              <a:cs typeface="DM Sans"/>
              <a:sym typeface="DM Sans"/>
            </a:endParaRPr>
          </a:p>
        </p:txBody>
      </p:sp>
      <p:sp>
        <p:nvSpPr>
          <p:cNvPr id="219" name="Google Shape;219;p32"/>
          <p:cNvSpPr txBox="1"/>
          <p:nvPr/>
        </p:nvSpPr>
        <p:spPr>
          <a:xfrm>
            <a:off x="7243322" y="2764071"/>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20" name="Google Shape;220;p32"/>
          <p:cNvSpPr txBox="1"/>
          <p:nvPr/>
        </p:nvSpPr>
        <p:spPr>
          <a:xfrm>
            <a:off x="7243322" y="4020807"/>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21" name="Google Shape;221;p32"/>
          <p:cNvSpPr txBox="1"/>
          <p:nvPr/>
        </p:nvSpPr>
        <p:spPr>
          <a:xfrm>
            <a:off x="7243322" y="5230180"/>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225" name="Google Shape;225;p32"/>
          <p:cNvSpPr txBox="1"/>
          <p:nvPr/>
        </p:nvSpPr>
        <p:spPr>
          <a:xfrm>
            <a:off x="4957321" y="2281000"/>
            <a:ext cx="4571999" cy="230832"/>
          </a:xfrm>
          <a:prstGeom prst="rect">
            <a:avLst/>
          </a:prstGeom>
          <a:solidFill>
            <a:schemeClr val="lt1"/>
          </a:solidFill>
          <a:ln>
            <a:noFill/>
          </a:ln>
        </p:spPr>
        <p:txBody>
          <a:bodyPr spcFirstLastPara="1" wrap="square" lIns="0" tIns="0" rIns="0" bIns="0" anchor="ctr" anchorCtr="0">
            <a:spAutoFit/>
          </a:bodyPr>
          <a:lstStyle/>
          <a:p>
            <a:pPr marL="0" marR="0" lvl="0" indent="0" algn="ctr" rtl="0">
              <a:spcBef>
                <a:spcPts val="0"/>
              </a:spcBef>
              <a:spcAft>
                <a:spcPts val="0"/>
              </a:spcAft>
              <a:buNone/>
            </a:pPr>
            <a:r>
              <a:rPr lang="es-AR" sz="1500" b="1" dirty="0" err="1">
                <a:solidFill>
                  <a:schemeClr val="dk1"/>
                </a:solidFill>
              </a:rPr>
              <a:t>Overall</a:t>
            </a:r>
            <a:r>
              <a:rPr lang="es-AR" sz="1500" b="1" dirty="0">
                <a:solidFill>
                  <a:schemeClr val="dk1"/>
                </a:solidFill>
              </a:rPr>
              <a:t> y Potencial Promedio por Rango de Edad</a:t>
            </a:r>
            <a:endParaRPr sz="1500" b="1" dirty="0">
              <a:solidFill>
                <a:schemeClr val="dk1"/>
              </a:solidFill>
            </a:endParaRPr>
          </a:p>
        </p:txBody>
      </p:sp>
      <p:graphicFrame>
        <p:nvGraphicFramePr>
          <p:cNvPr id="2" name="Chart 1">
            <a:extLst>
              <a:ext uri="{FF2B5EF4-FFF2-40B4-BE49-F238E27FC236}">
                <a16:creationId xmlns:a16="http://schemas.microsoft.com/office/drawing/2014/main" id="{653E07CC-21CD-D923-E8E1-C011C9554004}"/>
              </a:ext>
            </a:extLst>
          </p:cNvPr>
          <p:cNvGraphicFramePr>
            <a:graphicFrameLocks/>
          </p:cNvGraphicFramePr>
          <p:nvPr>
            <p:extLst>
              <p:ext uri="{D42A27DB-BD31-4B8C-83A1-F6EECF244321}">
                <p14:modId xmlns:p14="http://schemas.microsoft.com/office/powerpoint/2010/main" val="2010864072"/>
              </p:ext>
            </p:extLst>
          </p:nvPr>
        </p:nvGraphicFramePr>
        <p:xfrm>
          <a:off x="4228740" y="2718867"/>
          <a:ext cx="6029163" cy="36984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Table 10">
            <a:extLst>
              <a:ext uri="{FF2B5EF4-FFF2-40B4-BE49-F238E27FC236}">
                <a16:creationId xmlns:a16="http://schemas.microsoft.com/office/drawing/2014/main" id="{B98F6C8C-6A24-190C-5B63-CC7D22D77965}"/>
              </a:ext>
            </a:extLst>
          </p:cNvPr>
          <p:cNvGraphicFramePr>
            <a:graphicFrameLocks noGrp="1"/>
          </p:cNvGraphicFramePr>
          <p:nvPr>
            <p:extLst>
              <p:ext uri="{D42A27DB-BD31-4B8C-83A1-F6EECF244321}">
                <p14:modId xmlns:p14="http://schemas.microsoft.com/office/powerpoint/2010/main" val="1124526004"/>
              </p:ext>
            </p:extLst>
          </p:nvPr>
        </p:nvGraphicFramePr>
        <p:xfrm>
          <a:off x="474716" y="1705027"/>
          <a:ext cx="2517226" cy="5094358"/>
        </p:xfrm>
        <a:graphic>
          <a:graphicData uri="http://schemas.openxmlformats.org/drawingml/2006/table">
            <a:tbl>
              <a:tblPr/>
              <a:tblGrid>
                <a:gridCol w="645682">
                  <a:extLst>
                    <a:ext uri="{9D8B030D-6E8A-4147-A177-3AD203B41FA5}">
                      <a16:colId xmlns:a16="http://schemas.microsoft.com/office/drawing/2014/main" val="526313036"/>
                    </a:ext>
                  </a:extLst>
                </a:gridCol>
                <a:gridCol w="935772">
                  <a:extLst>
                    <a:ext uri="{9D8B030D-6E8A-4147-A177-3AD203B41FA5}">
                      <a16:colId xmlns:a16="http://schemas.microsoft.com/office/drawing/2014/main" val="2156889733"/>
                    </a:ext>
                  </a:extLst>
                </a:gridCol>
                <a:gridCol w="935772">
                  <a:extLst>
                    <a:ext uri="{9D8B030D-6E8A-4147-A177-3AD203B41FA5}">
                      <a16:colId xmlns:a16="http://schemas.microsoft.com/office/drawing/2014/main" val="1849733196"/>
                    </a:ext>
                  </a:extLst>
                </a:gridCol>
              </a:tblGrid>
              <a:tr h="140366">
                <a:tc>
                  <a:txBody>
                    <a:bodyPr/>
                    <a:lstStyle/>
                    <a:p>
                      <a:pPr algn="ctr" fontAlgn="ctr"/>
                      <a:r>
                        <a:rPr lang="es-AR" sz="1000" b="1" i="0" u="none" strike="noStrike">
                          <a:solidFill>
                            <a:srgbClr val="FFFFFF"/>
                          </a:solidFill>
                          <a:effectLst/>
                          <a:latin typeface="Calibri" panose="020F0502020204030204" pitchFamily="34" charset="0"/>
                        </a:rPr>
                        <a:t>Edad</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 Overall Promedio </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 Potencial Promedio </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541243138"/>
                  </a:ext>
                </a:extLst>
              </a:tr>
              <a:tr h="140366">
                <a:tc>
                  <a:txBody>
                    <a:bodyPr/>
                    <a:lstStyle/>
                    <a:p>
                      <a:pPr algn="l" fontAlgn="b"/>
                      <a:r>
                        <a:rPr lang="es-AR" sz="1000" b="0" i="0" u="none" strike="noStrike">
                          <a:solidFill>
                            <a:srgbClr val="000000"/>
                          </a:solidFill>
                          <a:effectLst/>
                          <a:latin typeface="Calibri" panose="020F0502020204030204" pitchFamily="34" charset="0"/>
                        </a:rPr>
                        <a:t>16</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s-AR" sz="1000" b="0" i="0" u="none" strike="noStrike">
                          <a:solidFill>
                            <a:srgbClr val="000000"/>
                          </a:solidFill>
                          <a:effectLst/>
                          <a:latin typeface="Calibri" panose="020F0502020204030204" pitchFamily="34" charset="0"/>
                        </a:rPr>
                        <a:t>75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652441322"/>
                  </a:ext>
                </a:extLst>
              </a:tr>
              <a:tr h="140366">
                <a:tc>
                  <a:txBody>
                    <a:bodyPr/>
                    <a:lstStyle/>
                    <a:p>
                      <a:pPr algn="l" fontAlgn="b"/>
                      <a:r>
                        <a:rPr lang="es-AR" sz="1000" b="0" i="0" u="none" strike="noStrike">
                          <a:solidFill>
                            <a:srgbClr val="000000"/>
                          </a:solidFill>
                          <a:effectLst/>
                          <a:latin typeface="Calibri" panose="020F0502020204030204" pitchFamily="34" charset="0"/>
                        </a:rPr>
                        <a:t>17</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6D"/>
                    </a:solidFill>
                  </a:tcPr>
                </a:tc>
                <a:tc>
                  <a:txBody>
                    <a:bodyPr/>
                    <a:lstStyle/>
                    <a:p>
                      <a:pPr algn="ctr" fontAlgn="ctr"/>
                      <a:r>
                        <a:rPr lang="es-AR" sz="1000" b="0" i="0" u="none" strike="noStrike">
                          <a:solidFill>
                            <a:srgbClr val="000000"/>
                          </a:solidFill>
                          <a:effectLst/>
                          <a:latin typeface="Calibri" panose="020F0502020204030204" pitchFamily="34" charset="0"/>
                        </a:rPr>
                        <a:t>75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C37C"/>
                    </a:solidFill>
                  </a:tcPr>
                </a:tc>
                <a:extLst>
                  <a:ext uri="{0D108BD9-81ED-4DB2-BD59-A6C34878D82A}">
                    <a16:rowId xmlns:a16="http://schemas.microsoft.com/office/drawing/2014/main" val="1828687473"/>
                  </a:ext>
                </a:extLst>
              </a:tr>
              <a:tr h="140366">
                <a:tc>
                  <a:txBody>
                    <a:bodyPr/>
                    <a:lstStyle/>
                    <a:p>
                      <a:pPr algn="l" fontAlgn="b"/>
                      <a:r>
                        <a:rPr lang="es-AR" sz="1000" b="0" i="0" u="none" strike="noStrike">
                          <a:solidFill>
                            <a:srgbClr val="000000"/>
                          </a:solidFill>
                          <a:effectLst/>
                          <a:latin typeface="Calibri" panose="020F0502020204030204" pitchFamily="34" charset="0"/>
                        </a:rPr>
                        <a:t>18</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7F6F"/>
                    </a:solidFill>
                  </a:tcPr>
                </a:tc>
                <a:tc>
                  <a:txBody>
                    <a:bodyPr/>
                    <a:lstStyle/>
                    <a:p>
                      <a:pPr algn="ctr" fontAlgn="ctr"/>
                      <a:r>
                        <a:rPr lang="es-AR" sz="1000" b="0" i="0" u="none" strike="noStrike">
                          <a:solidFill>
                            <a:srgbClr val="000000"/>
                          </a:solidFill>
                          <a:effectLst/>
                          <a:latin typeface="Calibri" panose="020F0502020204030204" pitchFamily="34" charset="0"/>
                        </a:rPr>
                        <a:t>74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CB7E"/>
                    </a:solidFill>
                  </a:tcPr>
                </a:tc>
                <a:extLst>
                  <a:ext uri="{0D108BD9-81ED-4DB2-BD59-A6C34878D82A}">
                    <a16:rowId xmlns:a16="http://schemas.microsoft.com/office/drawing/2014/main" val="4138717186"/>
                  </a:ext>
                </a:extLst>
              </a:tr>
              <a:tr h="140366">
                <a:tc>
                  <a:txBody>
                    <a:bodyPr/>
                    <a:lstStyle/>
                    <a:p>
                      <a:pPr algn="l" fontAlgn="b"/>
                      <a:r>
                        <a:rPr lang="es-AR" sz="1000" b="0" i="0" u="none" strike="noStrike">
                          <a:solidFill>
                            <a:srgbClr val="000000"/>
                          </a:solidFill>
                          <a:effectLst/>
                          <a:latin typeface="Calibri" panose="020F0502020204030204" pitchFamily="34" charset="0"/>
                        </a:rPr>
                        <a:t>19</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C71"/>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extLst>
                  <a:ext uri="{0D108BD9-81ED-4DB2-BD59-A6C34878D82A}">
                    <a16:rowId xmlns:a16="http://schemas.microsoft.com/office/drawing/2014/main" val="2701421249"/>
                  </a:ext>
                </a:extLst>
              </a:tr>
              <a:tr h="140366">
                <a:tc>
                  <a:txBody>
                    <a:bodyPr/>
                    <a:lstStyle/>
                    <a:p>
                      <a:pPr algn="l" fontAlgn="b"/>
                      <a:r>
                        <a:rPr lang="es-AR" sz="1000" b="0" i="0" u="none" strike="noStrike">
                          <a:solidFill>
                            <a:srgbClr val="000000"/>
                          </a:solidFill>
                          <a:effectLst/>
                          <a:latin typeface="Calibri" panose="020F0502020204030204" pitchFamily="34" charset="0"/>
                        </a:rPr>
                        <a:t>20</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B77"/>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D17F"/>
                    </a:solidFill>
                  </a:tcPr>
                </a:tc>
                <a:extLst>
                  <a:ext uri="{0D108BD9-81ED-4DB2-BD59-A6C34878D82A}">
                    <a16:rowId xmlns:a16="http://schemas.microsoft.com/office/drawing/2014/main" val="304736313"/>
                  </a:ext>
                </a:extLst>
              </a:tr>
              <a:tr h="140366">
                <a:tc>
                  <a:txBody>
                    <a:bodyPr/>
                    <a:lstStyle/>
                    <a:p>
                      <a:pPr algn="l" fontAlgn="b"/>
                      <a:r>
                        <a:rPr lang="es-AR" sz="1000" b="0" i="0" u="none" strike="noStrike">
                          <a:solidFill>
                            <a:srgbClr val="000000"/>
                          </a:solidFill>
                          <a:effectLst/>
                          <a:latin typeface="Calibri" panose="020F0502020204030204" pitchFamily="34" charset="0"/>
                        </a:rPr>
                        <a:t>21</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62</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B77A"/>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6D27F"/>
                    </a:solidFill>
                  </a:tcPr>
                </a:tc>
                <a:extLst>
                  <a:ext uri="{0D108BD9-81ED-4DB2-BD59-A6C34878D82A}">
                    <a16:rowId xmlns:a16="http://schemas.microsoft.com/office/drawing/2014/main" val="3602901549"/>
                  </a:ext>
                </a:extLst>
              </a:tr>
              <a:tr h="140366">
                <a:tc>
                  <a:txBody>
                    <a:bodyPr/>
                    <a:lstStyle/>
                    <a:p>
                      <a:pPr algn="l" fontAlgn="b"/>
                      <a:r>
                        <a:rPr lang="es-AR" sz="1000" b="0" i="0" u="none" strike="noStrike">
                          <a:solidFill>
                            <a:srgbClr val="000000"/>
                          </a:solidFill>
                          <a:effectLst/>
                          <a:latin typeface="Calibri" panose="020F0502020204030204" pitchFamily="34" charset="0"/>
                        </a:rPr>
                        <a:t>22</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A7D"/>
                    </a:solidFill>
                  </a:tcPr>
                </a:tc>
                <a:tc>
                  <a:txBody>
                    <a:bodyPr/>
                    <a:lstStyle/>
                    <a:p>
                      <a:pPr algn="ctr" fontAlgn="ctr"/>
                      <a:r>
                        <a:rPr lang="es-AR" sz="1000" b="0" i="0" u="none" strike="noStrike">
                          <a:solidFill>
                            <a:srgbClr val="000000"/>
                          </a:solidFill>
                          <a:effectLst/>
                          <a:latin typeface="Calibri" panose="020F0502020204030204" pitchFamily="34" charset="0"/>
                        </a:rPr>
                        <a:t>73</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D17F"/>
                    </a:solidFill>
                  </a:tcPr>
                </a:tc>
                <a:extLst>
                  <a:ext uri="{0D108BD9-81ED-4DB2-BD59-A6C34878D82A}">
                    <a16:rowId xmlns:a16="http://schemas.microsoft.com/office/drawing/2014/main" val="1402425192"/>
                  </a:ext>
                </a:extLst>
              </a:tr>
              <a:tr h="140366">
                <a:tc>
                  <a:txBody>
                    <a:bodyPr/>
                    <a:lstStyle/>
                    <a:p>
                      <a:pPr algn="l" fontAlgn="b"/>
                      <a:r>
                        <a:rPr lang="es-AR" sz="1000" b="0" i="0" u="none" strike="noStrike">
                          <a:solidFill>
                            <a:srgbClr val="000000"/>
                          </a:solidFill>
                          <a:effectLst/>
                          <a:latin typeface="Calibri" panose="020F0502020204030204" pitchFamily="34" charset="0"/>
                        </a:rPr>
                        <a:t>23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57F"/>
                    </a:solidFill>
                  </a:tcPr>
                </a:tc>
                <a:tc>
                  <a:txBody>
                    <a:bodyPr/>
                    <a:lstStyle/>
                    <a:p>
                      <a:pPr algn="ctr" fontAlgn="ctr"/>
                      <a:r>
                        <a:rPr lang="es-AR" sz="1000" b="0" i="0" u="none" strike="noStrike">
                          <a:solidFill>
                            <a:srgbClr val="000000"/>
                          </a:solidFill>
                          <a:effectLst/>
                          <a:latin typeface="Calibri" panose="020F0502020204030204" pitchFamily="34" charset="0"/>
                        </a:rPr>
                        <a:t>72</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D580"/>
                    </a:solidFill>
                  </a:tcPr>
                </a:tc>
                <a:extLst>
                  <a:ext uri="{0D108BD9-81ED-4DB2-BD59-A6C34878D82A}">
                    <a16:rowId xmlns:a16="http://schemas.microsoft.com/office/drawing/2014/main" val="4104886267"/>
                  </a:ext>
                </a:extLst>
              </a:tr>
              <a:tr h="140366">
                <a:tc>
                  <a:txBody>
                    <a:bodyPr/>
                    <a:lstStyle/>
                    <a:p>
                      <a:pPr algn="l" fontAlgn="b"/>
                      <a:r>
                        <a:rPr lang="es-AR" sz="1000" b="0" i="0" u="none" strike="noStrike">
                          <a:solidFill>
                            <a:srgbClr val="000000"/>
                          </a:solidFill>
                          <a:effectLst/>
                          <a:latin typeface="Calibri" panose="020F0502020204030204" pitchFamily="34" charset="0"/>
                        </a:rPr>
                        <a:t>24</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tc>
                  <a:txBody>
                    <a:bodyPr/>
                    <a:lstStyle/>
                    <a:p>
                      <a:pPr algn="ctr" fontAlgn="ctr"/>
                      <a:r>
                        <a:rPr lang="es-AR" sz="1000" b="0" i="0" u="none" strike="noStrike">
                          <a:solidFill>
                            <a:srgbClr val="000000"/>
                          </a:solidFill>
                          <a:effectLst/>
                          <a:latin typeface="Calibri" panose="020F0502020204030204" pitchFamily="34" charset="0"/>
                        </a:rPr>
                        <a:t>72</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BD881"/>
                    </a:solidFill>
                  </a:tcPr>
                </a:tc>
                <a:extLst>
                  <a:ext uri="{0D108BD9-81ED-4DB2-BD59-A6C34878D82A}">
                    <a16:rowId xmlns:a16="http://schemas.microsoft.com/office/drawing/2014/main" val="1210701218"/>
                  </a:ext>
                </a:extLst>
              </a:tr>
              <a:tr h="140366">
                <a:tc>
                  <a:txBody>
                    <a:bodyPr/>
                    <a:lstStyle/>
                    <a:p>
                      <a:pPr algn="l" fontAlgn="b"/>
                      <a:r>
                        <a:rPr lang="es-AR" sz="1000" b="0" i="0" u="none" strike="noStrike">
                          <a:solidFill>
                            <a:srgbClr val="000000"/>
                          </a:solidFill>
                          <a:effectLst/>
                          <a:latin typeface="Calibri" panose="020F0502020204030204" pitchFamily="34" charset="0"/>
                        </a:rPr>
                        <a:t>25</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tc>
                  <a:txBody>
                    <a:bodyPr/>
                    <a:lstStyle/>
                    <a:p>
                      <a:pPr algn="ctr" fontAlgn="ctr"/>
                      <a:r>
                        <a:rPr lang="es-AR" sz="1000" b="0" i="0" u="none" strike="noStrike">
                          <a:solidFill>
                            <a:srgbClr val="000000"/>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extLst>
                  <a:ext uri="{0D108BD9-81ED-4DB2-BD59-A6C34878D82A}">
                    <a16:rowId xmlns:a16="http://schemas.microsoft.com/office/drawing/2014/main" val="775945743"/>
                  </a:ext>
                </a:extLst>
              </a:tr>
              <a:tr h="140366">
                <a:tc>
                  <a:txBody>
                    <a:bodyPr/>
                    <a:lstStyle/>
                    <a:p>
                      <a:pPr algn="l" fontAlgn="b"/>
                      <a:r>
                        <a:rPr lang="es-AR" sz="1000" b="0" i="0" u="none" strike="noStrike">
                          <a:solidFill>
                            <a:srgbClr val="000000"/>
                          </a:solidFill>
                          <a:effectLst/>
                          <a:latin typeface="Calibri" panose="020F0502020204030204" pitchFamily="34" charset="0"/>
                        </a:rPr>
                        <a:t>26</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E784"/>
                    </a:solidFill>
                  </a:tcPr>
                </a:tc>
                <a:tc>
                  <a:txBody>
                    <a:bodyPr/>
                    <a:lstStyle/>
                    <a:p>
                      <a:pPr algn="ctr" fontAlgn="ctr"/>
                      <a:r>
                        <a:rPr lang="es-AR" sz="1000" b="0" i="0" u="none" strike="noStrike">
                          <a:solidFill>
                            <a:srgbClr val="000000"/>
                          </a:solidFill>
                          <a:effectLst/>
                          <a:latin typeface="Calibri" panose="020F0502020204030204" pitchFamily="34" charset="0"/>
                        </a:rPr>
                        <a:t>70</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E683"/>
                    </a:solidFill>
                  </a:tcPr>
                </a:tc>
                <a:extLst>
                  <a:ext uri="{0D108BD9-81ED-4DB2-BD59-A6C34878D82A}">
                    <a16:rowId xmlns:a16="http://schemas.microsoft.com/office/drawing/2014/main" val="1078210834"/>
                  </a:ext>
                </a:extLst>
              </a:tr>
              <a:tr h="140366">
                <a:tc>
                  <a:txBody>
                    <a:bodyPr/>
                    <a:lstStyle/>
                    <a:p>
                      <a:pPr algn="l" fontAlgn="b"/>
                      <a:r>
                        <a:rPr lang="es-AR" sz="1000" b="0" i="0" u="none" strike="noStrike">
                          <a:solidFill>
                            <a:srgbClr val="000000"/>
                          </a:solidFill>
                          <a:effectLst/>
                          <a:latin typeface="Calibri" panose="020F0502020204030204" pitchFamily="34" charset="0"/>
                        </a:rPr>
                        <a:t>27</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082"/>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B84"/>
                    </a:solidFill>
                  </a:tcPr>
                </a:tc>
                <a:extLst>
                  <a:ext uri="{0D108BD9-81ED-4DB2-BD59-A6C34878D82A}">
                    <a16:rowId xmlns:a16="http://schemas.microsoft.com/office/drawing/2014/main" val="3103986151"/>
                  </a:ext>
                </a:extLst>
              </a:tr>
              <a:tr h="140366">
                <a:tc>
                  <a:txBody>
                    <a:bodyPr/>
                    <a:lstStyle/>
                    <a:p>
                      <a:pPr algn="l" fontAlgn="b"/>
                      <a:r>
                        <a:rPr lang="es-AR" sz="1000" b="0" i="0" u="none" strike="noStrike">
                          <a:solidFill>
                            <a:srgbClr val="000000"/>
                          </a:solidFill>
                          <a:effectLst/>
                          <a:latin typeface="Calibri" panose="020F0502020204030204" pitchFamily="34" charset="0"/>
                        </a:rPr>
                        <a:t>28</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4DA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883"/>
                    </a:solidFill>
                  </a:tcPr>
                </a:tc>
                <a:extLst>
                  <a:ext uri="{0D108BD9-81ED-4DB2-BD59-A6C34878D82A}">
                    <a16:rowId xmlns:a16="http://schemas.microsoft.com/office/drawing/2014/main" val="692350713"/>
                  </a:ext>
                </a:extLst>
              </a:tr>
              <a:tr h="140366">
                <a:tc>
                  <a:txBody>
                    <a:bodyPr/>
                    <a:lstStyle/>
                    <a:p>
                      <a:pPr algn="l" fontAlgn="b"/>
                      <a:r>
                        <a:rPr lang="es-AR" sz="1000" b="0" i="0" u="none" strike="noStrike">
                          <a:solidFill>
                            <a:srgbClr val="000000"/>
                          </a:solidFill>
                          <a:effectLst/>
                          <a:latin typeface="Calibri" panose="020F0502020204030204" pitchFamily="34" charset="0"/>
                        </a:rPr>
                        <a:t>29</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9DC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482"/>
                    </a:solidFill>
                  </a:tcPr>
                </a:tc>
                <a:extLst>
                  <a:ext uri="{0D108BD9-81ED-4DB2-BD59-A6C34878D82A}">
                    <a16:rowId xmlns:a16="http://schemas.microsoft.com/office/drawing/2014/main" val="1963538463"/>
                  </a:ext>
                </a:extLst>
              </a:tr>
              <a:tr h="140366">
                <a:tc>
                  <a:txBody>
                    <a:bodyPr/>
                    <a:lstStyle/>
                    <a:p>
                      <a:pPr algn="l" fontAlgn="b"/>
                      <a:r>
                        <a:rPr lang="es-AR" sz="1000" b="0" i="0" u="none" strike="noStrike">
                          <a:solidFill>
                            <a:srgbClr val="000000"/>
                          </a:solidFill>
                          <a:effectLst/>
                          <a:latin typeface="Calibri" panose="020F0502020204030204" pitchFamily="34" charset="0"/>
                        </a:rPr>
                        <a:t>30</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6DB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382"/>
                    </a:solidFill>
                  </a:tcPr>
                </a:tc>
                <a:extLst>
                  <a:ext uri="{0D108BD9-81ED-4DB2-BD59-A6C34878D82A}">
                    <a16:rowId xmlns:a16="http://schemas.microsoft.com/office/drawing/2014/main" val="1042344861"/>
                  </a:ext>
                </a:extLst>
              </a:tr>
              <a:tr h="140366">
                <a:tc>
                  <a:txBody>
                    <a:bodyPr/>
                    <a:lstStyle/>
                    <a:p>
                      <a:pPr algn="l" fontAlgn="b"/>
                      <a:r>
                        <a:rPr lang="es-AR" sz="1000" b="0" i="0" u="none" strike="noStrike">
                          <a:solidFill>
                            <a:srgbClr val="000000"/>
                          </a:solidFill>
                          <a:effectLst/>
                          <a:latin typeface="Calibri" panose="020F0502020204030204" pitchFamily="34" charset="0"/>
                        </a:rPr>
                        <a:t>31</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AD7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683"/>
                    </a:solidFill>
                  </a:tcPr>
                </a:tc>
                <a:extLst>
                  <a:ext uri="{0D108BD9-81ED-4DB2-BD59-A6C34878D82A}">
                    <a16:rowId xmlns:a16="http://schemas.microsoft.com/office/drawing/2014/main" val="2892455226"/>
                  </a:ext>
                </a:extLst>
              </a:tr>
              <a:tr h="140366">
                <a:tc>
                  <a:txBody>
                    <a:bodyPr/>
                    <a:lstStyle/>
                    <a:p>
                      <a:pPr algn="l" fontAlgn="b"/>
                      <a:r>
                        <a:rPr lang="es-AR" sz="1000" b="0" i="0" u="none" strike="noStrike">
                          <a:solidFill>
                            <a:srgbClr val="000000"/>
                          </a:solidFill>
                          <a:effectLst/>
                          <a:latin typeface="Calibri" panose="020F0502020204030204" pitchFamily="34" charset="0"/>
                        </a:rPr>
                        <a:t>32</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0D4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983"/>
                    </a:solidFill>
                  </a:tcPr>
                </a:tc>
                <a:extLst>
                  <a:ext uri="{0D108BD9-81ED-4DB2-BD59-A6C34878D82A}">
                    <a16:rowId xmlns:a16="http://schemas.microsoft.com/office/drawing/2014/main" val="108512858"/>
                  </a:ext>
                </a:extLst>
              </a:tr>
              <a:tr h="140366">
                <a:tc>
                  <a:txBody>
                    <a:bodyPr/>
                    <a:lstStyle/>
                    <a:p>
                      <a:pPr algn="l" fontAlgn="b"/>
                      <a:r>
                        <a:rPr lang="es-AR" sz="1000" b="0" i="0" u="none" strike="noStrike">
                          <a:solidFill>
                            <a:srgbClr val="000000"/>
                          </a:solidFill>
                          <a:effectLst/>
                          <a:latin typeface="Calibri" panose="020F0502020204030204" pitchFamily="34" charset="0"/>
                        </a:rPr>
                        <a:t>33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70</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D07F"/>
                    </a:solidFill>
                  </a:tcPr>
                </a:tc>
                <a:tc>
                  <a:txBody>
                    <a:bodyPr/>
                    <a:lstStyle/>
                    <a:p>
                      <a:pPr algn="ctr" fontAlgn="ctr"/>
                      <a:r>
                        <a:rPr lang="es-AR" sz="1000" b="0" i="0" u="none" strike="noStrike">
                          <a:solidFill>
                            <a:srgbClr val="000000"/>
                          </a:solidFill>
                          <a:effectLst/>
                          <a:latin typeface="Calibri" panose="020F0502020204030204" pitchFamily="34" charset="0"/>
                        </a:rPr>
                        <a:t>70</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E984"/>
                    </a:solidFill>
                  </a:tcPr>
                </a:tc>
                <a:extLst>
                  <a:ext uri="{0D108BD9-81ED-4DB2-BD59-A6C34878D82A}">
                    <a16:rowId xmlns:a16="http://schemas.microsoft.com/office/drawing/2014/main" val="1163666116"/>
                  </a:ext>
                </a:extLst>
              </a:tr>
              <a:tr h="140366">
                <a:tc>
                  <a:txBody>
                    <a:bodyPr/>
                    <a:lstStyle/>
                    <a:p>
                      <a:pPr algn="l" fontAlgn="b"/>
                      <a:r>
                        <a:rPr lang="es-AR" sz="1000" b="0" i="0" u="none" strike="noStrike">
                          <a:solidFill>
                            <a:srgbClr val="000000"/>
                          </a:solidFill>
                          <a:effectLst/>
                          <a:latin typeface="Calibri" panose="020F0502020204030204" pitchFamily="34" charset="0"/>
                        </a:rPr>
                        <a:t>34</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D3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extLst>
                  <a:ext uri="{0D108BD9-81ED-4DB2-BD59-A6C34878D82A}">
                    <a16:rowId xmlns:a16="http://schemas.microsoft.com/office/drawing/2014/main" val="648400340"/>
                  </a:ext>
                </a:extLst>
              </a:tr>
              <a:tr h="140366">
                <a:tc>
                  <a:txBody>
                    <a:bodyPr/>
                    <a:lstStyle/>
                    <a:p>
                      <a:pPr algn="l" fontAlgn="b"/>
                      <a:r>
                        <a:rPr lang="es-AR" sz="1000" b="0" i="0" u="none" strike="noStrike">
                          <a:solidFill>
                            <a:srgbClr val="000000"/>
                          </a:solidFill>
                          <a:effectLst/>
                          <a:latin typeface="Calibri" panose="020F0502020204030204" pitchFamily="34" charset="0"/>
                        </a:rPr>
                        <a:t>35</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8D780"/>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783"/>
                    </a:solidFill>
                  </a:tcPr>
                </a:tc>
                <a:extLst>
                  <a:ext uri="{0D108BD9-81ED-4DB2-BD59-A6C34878D82A}">
                    <a16:rowId xmlns:a16="http://schemas.microsoft.com/office/drawing/2014/main" val="487062696"/>
                  </a:ext>
                </a:extLst>
              </a:tr>
              <a:tr h="140366">
                <a:tc>
                  <a:txBody>
                    <a:bodyPr/>
                    <a:lstStyle/>
                    <a:p>
                      <a:pPr algn="l" fontAlgn="b"/>
                      <a:r>
                        <a:rPr lang="es-AR" sz="1000" b="0" i="0" u="none" strike="noStrike">
                          <a:solidFill>
                            <a:srgbClr val="000000"/>
                          </a:solidFill>
                          <a:effectLst/>
                          <a:latin typeface="Calibri" panose="020F0502020204030204" pitchFamily="34" charset="0"/>
                        </a:rPr>
                        <a:t>36</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C81"/>
                    </a:solidFill>
                  </a:tcPr>
                </a:tc>
                <a:tc>
                  <a:txBody>
                    <a:bodyPr/>
                    <a:lstStyle/>
                    <a:p>
                      <a:pPr algn="ctr" fontAlgn="ctr"/>
                      <a:r>
                        <a:rPr lang="es-AR" sz="1000" b="0" i="0" u="none" strike="noStrike">
                          <a:solidFill>
                            <a:srgbClr val="000000"/>
                          </a:solidFill>
                          <a:effectLst/>
                          <a:latin typeface="Calibri" panose="020F0502020204030204" pitchFamily="34" charset="0"/>
                        </a:rPr>
                        <a:t>69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E182"/>
                    </a:solidFill>
                  </a:tcPr>
                </a:tc>
                <a:extLst>
                  <a:ext uri="{0D108BD9-81ED-4DB2-BD59-A6C34878D82A}">
                    <a16:rowId xmlns:a16="http://schemas.microsoft.com/office/drawing/2014/main" val="1929943903"/>
                  </a:ext>
                </a:extLst>
              </a:tr>
              <a:tr h="140366">
                <a:tc>
                  <a:txBody>
                    <a:bodyPr/>
                    <a:lstStyle/>
                    <a:p>
                      <a:pPr algn="l" fontAlgn="b"/>
                      <a:r>
                        <a:rPr lang="es-AR" sz="1000" b="0" i="0" u="none" strike="noStrike">
                          <a:solidFill>
                            <a:srgbClr val="000000"/>
                          </a:solidFill>
                          <a:effectLst/>
                          <a:latin typeface="Calibri" panose="020F0502020204030204" pitchFamily="34" charset="0"/>
                        </a:rPr>
                        <a:t>37</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E81"/>
                    </a:solidFill>
                  </a:tcPr>
                </a:tc>
                <a:extLst>
                  <a:ext uri="{0D108BD9-81ED-4DB2-BD59-A6C34878D82A}">
                    <a16:rowId xmlns:a16="http://schemas.microsoft.com/office/drawing/2014/main" val="2762683034"/>
                  </a:ext>
                </a:extLst>
              </a:tr>
              <a:tr h="140366">
                <a:tc>
                  <a:txBody>
                    <a:bodyPr/>
                    <a:lstStyle/>
                    <a:p>
                      <a:pPr algn="l" fontAlgn="b"/>
                      <a:r>
                        <a:rPr lang="es-AR" sz="1000" b="0" i="0" u="none" strike="noStrike">
                          <a:solidFill>
                            <a:srgbClr val="000000"/>
                          </a:solidFill>
                          <a:effectLst/>
                          <a:latin typeface="Calibri" panose="020F0502020204030204" pitchFamily="34" charset="0"/>
                        </a:rPr>
                        <a:t>38</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EB84"/>
                    </a:solidFill>
                  </a:tcPr>
                </a:tc>
                <a:tc>
                  <a:txBody>
                    <a:bodyPr/>
                    <a:lstStyle/>
                    <a:p>
                      <a:pPr algn="ctr" fontAlgn="ctr"/>
                      <a:r>
                        <a:rPr lang="es-AR" sz="1000" b="0" i="0" u="none" strike="noStrike">
                          <a:solidFill>
                            <a:srgbClr val="000000"/>
                          </a:solidFill>
                          <a:effectLst/>
                          <a:latin typeface="Calibri" panose="020F0502020204030204" pitchFamily="34" charset="0"/>
                        </a:rPr>
                        <a:t>67</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D17F"/>
                    </a:solidFill>
                  </a:tcPr>
                </a:tc>
                <a:extLst>
                  <a:ext uri="{0D108BD9-81ED-4DB2-BD59-A6C34878D82A}">
                    <a16:rowId xmlns:a16="http://schemas.microsoft.com/office/drawing/2014/main" val="4265406284"/>
                  </a:ext>
                </a:extLst>
              </a:tr>
              <a:tr h="140366">
                <a:tc>
                  <a:txBody>
                    <a:bodyPr/>
                    <a:lstStyle/>
                    <a:p>
                      <a:pPr algn="l" fontAlgn="b"/>
                      <a:r>
                        <a:rPr lang="es-AR" sz="1000" b="0" i="0" u="none" strike="noStrike">
                          <a:solidFill>
                            <a:srgbClr val="000000"/>
                          </a:solidFill>
                          <a:effectLst/>
                          <a:latin typeface="Calibri" panose="020F0502020204030204" pitchFamily="34" charset="0"/>
                        </a:rPr>
                        <a:t>39</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7E082"/>
                    </a:solidFill>
                  </a:tcPr>
                </a:tc>
                <a:tc>
                  <a:txBody>
                    <a:bodyPr/>
                    <a:lstStyle/>
                    <a:p>
                      <a:pPr algn="ctr" fontAlgn="ctr"/>
                      <a:r>
                        <a:rPr lang="es-AR" sz="1000" b="0" i="0" u="none" strike="noStrike">
                          <a:solidFill>
                            <a:srgbClr val="000000"/>
                          </a:solidFill>
                          <a:effectLst/>
                          <a:latin typeface="Calibri" panose="020F0502020204030204" pitchFamily="34" charset="0"/>
                        </a:rPr>
                        <a:t>68</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D81"/>
                    </a:solidFill>
                  </a:tcPr>
                </a:tc>
                <a:extLst>
                  <a:ext uri="{0D108BD9-81ED-4DB2-BD59-A6C34878D82A}">
                    <a16:rowId xmlns:a16="http://schemas.microsoft.com/office/drawing/2014/main" val="109637514"/>
                  </a:ext>
                </a:extLst>
              </a:tr>
              <a:tr h="140366">
                <a:tc>
                  <a:txBody>
                    <a:bodyPr/>
                    <a:lstStyle/>
                    <a:p>
                      <a:pPr algn="l" fontAlgn="b"/>
                      <a:r>
                        <a:rPr lang="es-AR" sz="1000" b="0" i="0" u="none" strike="noStrike">
                          <a:solidFill>
                            <a:srgbClr val="000000"/>
                          </a:solidFill>
                          <a:effectLst/>
                          <a:latin typeface="Calibri" panose="020F0502020204030204" pitchFamily="34" charset="0"/>
                        </a:rPr>
                        <a:t>40</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s-AR" sz="1000" b="0" i="0" u="none" strike="noStrike">
                          <a:solidFill>
                            <a:srgbClr val="000000"/>
                          </a:solidFill>
                          <a:effectLst/>
                          <a:latin typeface="Calibri" panose="020F0502020204030204" pitchFamily="34" charset="0"/>
                        </a:rPr>
                        <a:t>66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C47C"/>
                    </a:solidFill>
                  </a:tcPr>
                </a:tc>
                <a:extLst>
                  <a:ext uri="{0D108BD9-81ED-4DB2-BD59-A6C34878D82A}">
                    <a16:rowId xmlns:a16="http://schemas.microsoft.com/office/drawing/2014/main" val="898133044"/>
                  </a:ext>
                </a:extLst>
              </a:tr>
              <a:tr h="140366">
                <a:tc>
                  <a:txBody>
                    <a:bodyPr/>
                    <a:lstStyle/>
                    <a:p>
                      <a:pPr algn="l" fontAlgn="b"/>
                      <a:r>
                        <a:rPr lang="es-AR" sz="1000" b="0" i="0" u="none" strike="noStrike">
                          <a:solidFill>
                            <a:srgbClr val="000000"/>
                          </a:solidFill>
                          <a:effectLst/>
                          <a:latin typeface="Calibri" panose="020F0502020204030204" pitchFamily="34" charset="0"/>
                        </a:rPr>
                        <a:t>41</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ctr" fontAlgn="ctr"/>
                      <a:r>
                        <a:rPr lang="es-AR" sz="1000" b="0" i="0" u="none" strike="noStrike">
                          <a:solidFill>
                            <a:srgbClr val="000000"/>
                          </a:solidFill>
                          <a:effectLst/>
                          <a:latin typeface="Calibri" panose="020F0502020204030204" pitchFamily="34" charset="0"/>
                        </a:rPr>
                        <a:t>65</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B078"/>
                    </a:solidFill>
                  </a:tcPr>
                </a:tc>
                <a:extLst>
                  <a:ext uri="{0D108BD9-81ED-4DB2-BD59-A6C34878D82A}">
                    <a16:rowId xmlns:a16="http://schemas.microsoft.com/office/drawing/2014/main" val="185069383"/>
                  </a:ext>
                </a:extLst>
              </a:tr>
              <a:tr h="140366">
                <a:tc>
                  <a:txBody>
                    <a:bodyPr/>
                    <a:lstStyle/>
                    <a:p>
                      <a:pPr algn="l" fontAlgn="b"/>
                      <a:r>
                        <a:rPr lang="es-AR" sz="1000" b="0" i="0" u="none" strike="noStrike">
                          <a:solidFill>
                            <a:srgbClr val="000000"/>
                          </a:solidFill>
                          <a:effectLst/>
                          <a:latin typeface="Calibri" panose="020F0502020204030204" pitchFamily="34" charset="0"/>
                        </a:rPr>
                        <a:t>42</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s-AR" sz="1000" b="0" i="0" u="none" strike="noStrike">
                          <a:solidFill>
                            <a:srgbClr val="000000"/>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82"/>
                    </a:solidFill>
                  </a:tcPr>
                </a:tc>
                <a:extLst>
                  <a:ext uri="{0D108BD9-81ED-4DB2-BD59-A6C34878D82A}">
                    <a16:rowId xmlns:a16="http://schemas.microsoft.com/office/drawing/2014/main" val="3735434479"/>
                  </a:ext>
                </a:extLst>
              </a:tr>
              <a:tr h="140366">
                <a:tc>
                  <a:txBody>
                    <a:bodyPr/>
                    <a:lstStyle/>
                    <a:p>
                      <a:pPr algn="l" fontAlgn="b"/>
                      <a:r>
                        <a:rPr lang="es-AR" sz="1000" b="0" i="0" u="none" strike="noStrike">
                          <a:solidFill>
                            <a:srgbClr val="000000"/>
                          </a:solidFill>
                          <a:effectLst/>
                          <a:latin typeface="Calibri" panose="020F0502020204030204" pitchFamily="34" charset="0"/>
                        </a:rPr>
                        <a:t>43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64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s-AR" sz="1000" b="0" i="0" u="none" strike="noStrike">
                          <a:solidFill>
                            <a:srgbClr val="000000"/>
                          </a:solidFill>
                          <a:effectLst/>
                          <a:latin typeface="Calibri" panose="020F0502020204030204" pitchFamily="34" charset="0"/>
                        </a:rPr>
                        <a:t>64</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776"/>
                    </a:solidFill>
                  </a:tcPr>
                </a:tc>
                <a:extLst>
                  <a:ext uri="{0D108BD9-81ED-4DB2-BD59-A6C34878D82A}">
                    <a16:rowId xmlns:a16="http://schemas.microsoft.com/office/drawing/2014/main" val="1421495196"/>
                  </a:ext>
                </a:extLst>
              </a:tr>
              <a:tr h="140366">
                <a:tc>
                  <a:txBody>
                    <a:bodyPr/>
                    <a:lstStyle/>
                    <a:p>
                      <a:pPr algn="l" fontAlgn="b"/>
                      <a:r>
                        <a:rPr lang="es-AR" sz="1000" b="0" i="0" u="none" strike="noStrike">
                          <a:solidFill>
                            <a:srgbClr val="000000"/>
                          </a:solidFill>
                          <a:effectLst/>
                          <a:latin typeface="Calibri" panose="020F0502020204030204" pitchFamily="34" charset="0"/>
                        </a:rPr>
                        <a:t>53</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s-AR" sz="1000" b="0" i="0" u="none" strike="noStrike">
                          <a:solidFill>
                            <a:srgbClr val="000000"/>
                          </a:solidFill>
                          <a:effectLst/>
                          <a:latin typeface="Calibri" panose="020F0502020204030204" pitchFamily="34" charset="0"/>
                        </a:rPr>
                        <a:t>59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473"/>
                    </a:solidFill>
                  </a:tcPr>
                </a:tc>
                <a:tc>
                  <a:txBody>
                    <a:bodyPr/>
                    <a:lstStyle/>
                    <a:p>
                      <a:pPr algn="ctr" fontAlgn="ctr"/>
                      <a:r>
                        <a:rPr lang="es-AR" sz="1000" b="0" i="0" u="none" strike="noStrike">
                          <a:solidFill>
                            <a:srgbClr val="000000"/>
                          </a:solidFill>
                          <a:effectLst/>
                          <a:latin typeface="Calibri" panose="020F0502020204030204" pitchFamily="34" charset="0"/>
                        </a:rPr>
                        <a:t>59</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522995514"/>
                  </a:ext>
                </a:extLst>
              </a:tr>
              <a:tr h="140366">
                <a:tc>
                  <a:txBody>
                    <a:bodyPr/>
                    <a:lstStyle/>
                    <a:p>
                      <a:pPr algn="l" fontAlgn="b"/>
                      <a:r>
                        <a:rPr lang="es-AR" sz="1000" b="1" i="0" u="none" strike="noStrike">
                          <a:solidFill>
                            <a:srgbClr val="FFFFFF"/>
                          </a:solidFill>
                          <a:effectLst/>
                          <a:latin typeface="Calibri" panose="020F0502020204030204" pitchFamily="34" charset="0"/>
                        </a:rPr>
                        <a:t> TOTAL </a:t>
                      </a:r>
                    </a:p>
                  </a:txBody>
                  <a:tcPr marL="7018" marR="7018" marT="701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a:solidFill>
                            <a:srgbClr val="FFFFFF"/>
                          </a:solidFill>
                          <a:effectLst/>
                          <a:latin typeface="Calibri" panose="020F0502020204030204" pitchFamily="34" charset="0"/>
                        </a:rPr>
                        <a:t>66</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s-AR" sz="1000" b="1" i="0" u="none" strike="noStrike" dirty="0">
                          <a:solidFill>
                            <a:srgbClr val="FFFFFF"/>
                          </a:solidFill>
                          <a:effectLst/>
                          <a:latin typeface="Calibri" panose="020F0502020204030204" pitchFamily="34" charset="0"/>
                        </a:rPr>
                        <a:t>71</a:t>
                      </a:r>
                    </a:p>
                  </a:txBody>
                  <a:tcPr marL="7018" marR="7018" marT="7018"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65956694"/>
                  </a:ext>
                </a:extLst>
              </a:tr>
            </a:tbl>
          </a:graphicData>
        </a:graphic>
      </p:graphicFrame>
      <p:pic>
        <p:nvPicPr>
          <p:cNvPr id="12" name="Picture 11" descr="A rainbow colored meter with a point&#10;&#10;Description automatically generated">
            <a:extLst>
              <a:ext uri="{FF2B5EF4-FFF2-40B4-BE49-F238E27FC236}">
                <a16:creationId xmlns:a16="http://schemas.microsoft.com/office/drawing/2014/main" id="{4DD9EC68-5A38-B17D-6FCF-E06F06EC0C3C}"/>
              </a:ext>
            </a:extLst>
          </p:cNvPr>
          <p:cNvPicPr>
            <a:picLocks noChangeAspect="1"/>
          </p:cNvPicPr>
          <p:nvPr/>
        </p:nvPicPr>
        <p:blipFill>
          <a:blip r:embed="rId4"/>
          <a:stretch>
            <a:fillRect/>
          </a:stretch>
        </p:blipFill>
        <p:spPr>
          <a:xfrm>
            <a:off x="1475574" y="1256172"/>
            <a:ext cx="515510" cy="515510"/>
          </a:xfrm>
          <a:prstGeom prst="rect">
            <a:avLst/>
          </a:prstGeom>
        </p:spPr>
      </p:pic>
    </p:spTree>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14600</TotalTime>
  <Words>2244</Words>
  <Application>Microsoft Office PowerPoint</Application>
  <PresentationFormat>Widescreen</PresentationFormat>
  <Paragraphs>361</Paragraphs>
  <Slides>15</Slides>
  <Notes>15</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Anton</vt:lpstr>
      <vt:lpstr>Helvetica Neue Light</vt:lpstr>
      <vt:lpstr>Helvetica Neue</vt:lpstr>
      <vt:lpstr>DM Sans</vt:lpstr>
      <vt:lpstr>Calibri</vt:lpstr>
      <vt:lpstr>Noto Sans Symbols</vt:lpstr>
      <vt:lpstr>Arial</vt:lpstr>
      <vt:lpstr>1_Office Theme</vt:lpstr>
      <vt:lpstr>3_Office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Santiago Saine</cp:lastModifiedBy>
  <cp:revision>3</cp:revision>
  <dcterms:modified xsi:type="dcterms:W3CDTF">2024-03-10T22:07:08Z</dcterms:modified>
</cp:coreProperties>
</file>