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6C0A0-69BC-4D91-86DB-DEB4403BA31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BEBE-3F2F-49DB-B25C-FE3422FB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685800"/>
            <a:ext cx="6035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/>
              <a:t>Include water quality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Technology(</a:t>
            </a:r>
            <a:r>
              <a:rPr lang="en-GB" dirty="0" err="1">
                <a:solidFill>
                  <a:schemeClr val="tx1"/>
                </a:solidFill>
              </a:rPr>
              <a:t>govt</a:t>
            </a:r>
            <a:r>
              <a:rPr lang="en-GB" dirty="0">
                <a:solidFill>
                  <a:schemeClr val="tx1"/>
                </a:solidFill>
              </a:rPr>
              <a:t> incentive system-water efficiency(real time monitoring and proper law enforcement)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F1AE-04DF-454D-A76F-3CF0BE7FE94A}" type="slidenum">
              <a:rPr lang="en-GB" smtClean="0">
                <a:solidFill>
                  <a:prstClr val="black"/>
                </a:solidFill>
              </a:rPr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2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FF05-319C-D088-B42B-DC9253828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BD5DC-C038-EF91-F831-FCC72B802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850D-FA5A-E890-B80E-D4AEF253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9BAE-D7DA-532A-0735-E1CEFB51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4D0C8-44B7-A747-0142-EB3BA6C0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877-109D-7581-8D73-3BDBA601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69F2-7E7A-0049-4F18-5BA9AB41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DACB-1DB7-24BF-893C-5944C177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ADBB-F0E4-13C1-D6C2-4D57AD98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C9C2-2DD5-B5AF-C27F-94874B44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E624E-43CD-F0C6-4D85-86617584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4C71E-1634-8A3E-E5BF-A917F5B2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F930-831E-C11A-A013-B32F287F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A631-7C1D-2A88-5947-3CD746DF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4CCF-D2B6-FE94-D94F-07E42EBC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0181-4C23-94BA-F192-2EA8D962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90F0-A8F7-08F3-EF8F-613E2C25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6B4F-3320-6D58-7B4D-B0B85F4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7DE8-7AC7-4B32-203B-D066E827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348F-4D5F-A5B8-7135-C17AF3F7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3176-9263-482B-CB44-FE43DD17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1540B-A822-BFA7-33D2-C6F77C234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4FE3-B829-91ED-6587-51FA8F6B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A667-04E1-D2E2-13EB-A7A9D2B9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6561-890A-DD13-2298-5A9D1378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148A-B263-2C08-2094-D3390BC4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A12D-6E21-ECDD-0888-99A5B9D47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FA5D3-1D3F-012C-4965-B714D45D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157F4-6280-FF3C-6E1B-B1F302A4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483DB-9B8D-1996-C033-2B035E5D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B61A-E09F-8FCE-9531-F51EA799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D4DE-6709-43AA-4C9D-FD30929A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83B2-3771-55F0-31C1-F0D5E1F8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4675D-818F-96D9-E00D-751C9C09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B23B5-6923-4311-3364-9BF237A1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208AC-337A-3241-046A-01ED6B47F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44C2E-AC26-FA48-70F1-D1B44CA9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62572-CC66-0BD1-367F-6F17B9AF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D0E00-6B36-A6FF-E4C4-73561A9E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8238-6D01-0574-F811-C89EE530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3CFE7-CF42-98A6-5345-FA669D9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75217-2C20-6B4E-BA31-27BEC1A9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FC9C2-9D1F-31BD-8FFB-492EBACC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91DF-019F-F65A-0BF3-B8B4CADD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39C62-A225-1382-5762-7871D49E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F0D2E-A61A-CCF2-96CB-032C0662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FF2D-7DBC-6EC4-E98D-2CC5B92A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AD53-F850-4821-3762-689D255A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3490-D43C-66CE-2770-B18A99B0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1D9D1-DCCC-DC47-066A-971E9A45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B2D8-EBFC-948C-55A1-0193789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2C7A-6925-F08C-7D5B-648AC010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4107-EFFD-1CD5-3F6E-347EB3BD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CC249-6E89-5D72-D44C-0ED2D176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2A61-A2C8-7CCB-D7E1-3730A58E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E212C-82B2-E5B1-0EEC-4B8597B5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91486-8576-622E-0C66-E5F2E9C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3F98-247A-B236-94F7-1491BCB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0BFAF-D233-A922-CE7B-C5E4E38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7222-02A1-844D-0D63-9E060E27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DD98-8294-2787-8CFF-CD90749DA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9E8C-9ABC-481A-A986-0FE10F4866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6F5E-4A8B-8212-FFF2-ECC23A9F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694F-0C04-FDA9-8DE9-BAD7FCA33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C4CA-E3F7-49FB-958C-6F46078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C08EAA-DB1E-44DA-9E30-9106EDB5678F}"/>
              </a:ext>
            </a:extLst>
          </p:cNvPr>
          <p:cNvGrpSpPr/>
          <p:nvPr/>
        </p:nvGrpSpPr>
        <p:grpSpPr>
          <a:xfrm>
            <a:off x="1255059" y="-67235"/>
            <a:ext cx="12791358" cy="7312419"/>
            <a:chOff x="1354137" y="0"/>
            <a:chExt cx="14496872" cy="8287408"/>
          </a:xfrm>
        </p:grpSpPr>
        <p:sp>
          <p:nvSpPr>
            <p:cNvPr id="46" name="TextBox 45"/>
            <p:cNvSpPr txBox="1"/>
            <p:nvPr/>
          </p:nvSpPr>
          <p:spPr>
            <a:xfrm>
              <a:off x="10681021" y="5365700"/>
              <a:ext cx="2431203" cy="750298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853" dirty="0"/>
                <a:t>+ Positive feedback</a:t>
              </a:r>
            </a:p>
            <a:p>
              <a:pPr defTabSz="908846"/>
              <a:r>
                <a:rPr lang="en-GB" sz="1853" dirty="0"/>
                <a:t>-  Negative feedback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90252" y="2833082"/>
              <a:ext cx="1419154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Canal Operations/</a:t>
              </a:r>
            </a:p>
            <a:p>
              <a:pPr defTabSz="908846"/>
              <a:r>
                <a:rPr lang="en-GB" sz="1059" dirty="0"/>
                <a:t>Water Transfer</a:t>
              </a:r>
            </a:p>
          </p:txBody>
        </p:sp>
        <p:sp>
          <p:nvSpPr>
            <p:cNvPr id="229" name="Arc 228"/>
            <p:cNvSpPr/>
            <p:nvPr/>
          </p:nvSpPr>
          <p:spPr>
            <a:xfrm rot="10800000">
              <a:off x="1354137" y="2214761"/>
              <a:ext cx="5000793" cy="858784"/>
            </a:xfrm>
            <a:prstGeom prst="arc">
              <a:avLst>
                <a:gd name="adj1" fmla="val 11174275"/>
                <a:gd name="adj2" fmla="val 14796571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026331" y="2703507"/>
              <a:ext cx="196249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Surface water availability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6564822" y="5104956"/>
              <a:ext cx="1432383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Industrial Demand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9238043" y="771568"/>
              <a:ext cx="84792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Rainfall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642653" y="6285831"/>
              <a:ext cx="92264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Cultivation</a:t>
              </a:r>
            </a:p>
            <a:p>
              <a:pPr defTabSz="908846"/>
              <a:r>
                <a:rPr lang="en-GB" sz="1059" dirty="0"/>
                <a:t>area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6348155" y="6236405"/>
              <a:ext cx="79629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Cropping</a:t>
              </a:r>
            </a:p>
            <a:p>
              <a:pPr defTabSz="908846"/>
              <a:r>
                <a:rPr lang="en-GB" sz="1059" dirty="0"/>
                <a:t>pattern</a:t>
              </a:r>
            </a:p>
          </p:txBody>
        </p:sp>
        <p:sp>
          <p:nvSpPr>
            <p:cNvPr id="307" name="Arc 306"/>
            <p:cNvSpPr/>
            <p:nvPr/>
          </p:nvSpPr>
          <p:spPr>
            <a:xfrm rot="2842869">
              <a:off x="5576191" y="5955946"/>
              <a:ext cx="1121831" cy="850299"/>
            </a:xfrm>
            <a:prstGeom prst="arc">
              <a:avLst>
                <a:gd name="adj1" fmla="val 16200000"/>
                <a:gd name="adj2" fmla="val 18129489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421491" y="3689729"/>
              <a:ext cx="150926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Reservoir Capacity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783429" y="1595335"/>
              <a:ext cx="158914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Committed Transfers to other reservoirs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544374" y="82234"/>
              <a:ext cx="84792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Climate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165551" y="1129300"/>
              <a:ext cx="1696892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Minimum environmental flows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506074" y="73261"/>
              <a:ext cx="108423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Ecosystem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7504529" y="724797"/>
              <a:ext cx="1291150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Temperature</a:t>
              </a:r>
            </a:p>
          </p:txBody>
        </p:sp>
        <p:sp>
          <p:nvSpPr>
            <p:cNvPr id="326" name="Arc 325"/>
            <p:cNvSpPr/>
            <p:nvPr/>
          </p:nvSpPr>
          <p:spPr>
            <a:xfrm rot="2988862">
              <a:off x="6026764" y="1494158"/>
              <a:ext cx="1792853" cy="1192592"/>
            </a:xfrm>
            <a:prstGeom prst="arc">
              <a:avLst>
                <a:gd name="adj1" fmla="val 19143005"/>
                <a:gd name="adj2" fmla="val 17573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6011628" y="302423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830287" y="318025"/>
              <a:ext cx="24152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324543" y="2352518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973147" y="6019247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042898" y="465329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984954" y="6045573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5625880" y="4973771"/>
              <a:ext cx="81369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Domestic Demand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633747" y="5849326"/>
              <a:ext cx="156024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Agricultural Demand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4204437" y="6487738"/>
              <a:ext cx="94579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Population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431583" y="2385208"/>
              <a:ext cx="1206439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Excess releases</a:t>
              </a:r>
            </a:p>
            <a:p>
              <a:pPr defTabSz="908846"/>
              <a:r>
                <a:rPr lang="en-GB" sz="1059" dirty="0"/>
                <a:t>(Flooding)</a:t>
              </a:r>
            </a:p>
          </p:txBody>
        </p:sp>
        <p:sp>
          <p:nvSpPr>
            <p:cNvPr id="352" name="Arc 351"/>
            <p:cNvSpPr/>
            <p:nvPr/>
          </p:nvSpPr>
          <p:spPr>
            <a:xfrm rot="19543655">
              <a:off x="4700087" y="2761784"/>
              <a:ext cx="1613315" cy="1191572"/>
            </a:xfrm>
            <a:prstGeom prst="arc">
              <a:avLst>
                <a:gd name="adj1" fmla="val 17897585"/>
                <a:gd name="adj2" fmla="val 2111421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7172517" y="3684062"/>
              <a:ext cx="1147009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supply</a:t>
              </a: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700516" y="4499985"/>
              <a:ext cx="139776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demand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975372" y="3332840"/>
              <a:ext cx="81857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Inflows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5810584" y="3612157"/>
              <a:ext cx="112261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Surface water Withdrawal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881331" y="1872694"/>
              <a:ext cx="181491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Evapotranspiration</a:t>
              </a:r>
            </a:p>
          </p:txBody>
        </p:sp>
        <p:sp>
          <p:nvSpPr>
            <p:cNvPr id="365" name="Arc 364"/>
            <p:cNvSpPr/>
            <p:nvPr/>
          </p:nvSpPr>
          <p:spPr>
            <a:xfrm rot="2988862">
              <a:off x="6417864" y="471550"/>
              <a:ext cx="1792853" cy="1542134"/>
            </a:xfrm>
            <a:prstGeom prst="arc">
              <a:avLst>
                <a:gd name="adj1" fmla="val 17574172"/>
                <a:gd name="adj2" fmla="val 17573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7717621" y="1586611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69" name="Arc 368"/>
            <p:cNvSpPr/>
            <p:nvPr/>
          </p:nvSpPr>
          <p:spPr>
            <a:xfrm rot="4755031">
              <a:off x="4763497" y="4403289"/>
              <a:ext cx="1484908" cy="901217"/>
            </a:xfrm>
            <a:prstGeom prst="arc">
              <a:avLst>
                <a:gd name="adj1" fmla="val 16200000"/>
                <a:gd name="adj2" fmla="val 1841719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286264" y="470542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5890055" y="4658511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568775" y="465292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099164" y="5593132"/>
              <a:ext cx="149731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Domestic water use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7401871" y="6293124"/>
              <a:ext cx="1608252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Agricultural water use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975205" y="5526862"/>
              <a:ext cx="147008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Industrial water use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5929976" y="5381244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373758" y="5329162"/>
              <a:ext cx="240524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4" name="Arc 383"/>
            <p:cNvSpPr/>
            <p:nvPr/>
          </p:nvSpPr>
          <p:spPr>
            <a:xfrm rot="13210358">
              <a:off x="6070975" y="4067927"/>
              <a:ext cx="1775139" cy="1204493"/>
            </a:xfrm>
            <a:prstGeom prst="arc">
              <a:avLst>
                <a:gd name="adj1" fmla="val 19604184"/>
                <a:gd name="adj2" fmla="val 175737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019000" y="3878533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8" name="Arc 387"/>
            <p:cNvSpPr/>
            <p:nvPr/>
          </p:nvSpPr>
          <p:spPr>
            <a:xfrm rot="10552617">
              <a:off x="6134019" y="2985209"/>
              <a:ext cx="1470237" cy="910210"/>
            </a:xfrm>
            <a:prstGeom prst="arc">
              <a:avLst>
                <a:gd name="adj1" fmla="val 13499109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91" name="Arc 390"/>
            <p:cNvSpPr/>
            <p:nvPr/>
          </p:nvSpPr>
          <p:spPr>
            <a:xfrm rot="15483608">
              <a:off x="5814618" y="3486655"/>
              <a:ext cx="2629560" cy="3551141"/>
            </a:xfrm>
            <a:prstGeom prst="arc">
              <a:avLst>
                <a:gd name="adj1" fmla="val 16202915"/>
                <a:gd name="adj2" fmla="val 920828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853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497933" y="6020671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934517" y="7327440"/>
              <a:ext cx="157595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Per capita water use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924480" y="525293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5331634" y="534446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6959815" y="3719740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22767" y="6876254"/>
              <a:ext cx="875631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use</a:t>
              </a:r>
            </a:p>
          </p:txBody>
        </p:sp>
        <p:sp>
          <p:nvSpPr>
            <p:cNvPr id="407" name="Arc 406"/>
            <p:cNvSpPr/>
            <p:nvPr/>
          </p:nvSpPr>
          <p:spPr>
            <a:xfrm rot="11074152">
              <a:off x="5415575" y="4869934"/>
              <a:ext cx="1989130" cy="2161125"/>
            </a:xfrm>
            <a:prstGeom prst="arc">
              <a:avLst>
                <a:gd name="adj1" fmla="val 16333933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853"/>
            </a:p>
          </p:txBody>
        </p:sp>
        <p:sp>
          <p:nvSpPr>
            <p:cNvPr id="409" name="Arc 408"/>
            <p:cNvSpPr/>
            <p:nvPr/>
          </p:nvSpPr>
          <p:spPr>
            <a:xfrm rot="18362047">
              <a:off x="5826482" y="7094345"/>
              <a:ext cx="1484908" cy="901217"/>
            </a:xfrm>
            <a:prstGeom prst="arc">
              <a:avLst>
                <a:gd name="adj1" fmla="val 14942793"/>
                <a:gd name="adj2" fmla="val 17670643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5114028" y="6929336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12" name="Arc 411"/>
            <p:cNvSpPr/>
            <p:nvPr/>
          </p:nvSpPr>
          <p:spPr>
            <a:xfrm rot="17866649">
              <a:off x="3909645" y="5576246"/>
              <a:ext cx="3051530" cy="901217"/>
            </a:xfrm>
            <a:prstGeom prst="arc">
              <a:avLst>
                <a:gd name="adj1" fmla="val 12379999"/>
                <a:gd name="adj2" fmla="val 20940797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621603" y="4783486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7070529" y="349915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5430233" y="235736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5560205" y="4575655"/>
              <a:ext cx="284257" cy="288702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+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614409" y="2633482"/>
              <a:ext cx="322408" cy="380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122" name="Arc 121"/>
            <p:cNvSpPr/>
            <p:nvPr/>
          </p:nvSpPr>
          <p:spPr>
            <a:xfrm rot="16996183">
              <a:off x="3949629" y="3340182"/>
              <a:ext cx="1734940" cy="1953072"/>
            </a:xfrm>
            <a:prstGeom prst="arc">
              <a:avLst>
                <a:gd name="adj1" fmla="val 19173884"/>
                <a:gd name="adj2" fmla="val 182240"/>
              </a:avLst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03301" y="3212616"/>
              <a:ext cx="1066629" cy="658153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Stochastic flows/future scenarios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090766" y="4826808"/>
              <a:ext cx="165006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Shortages</a:t>
              </a:r>
            </a:p>
          </p:txBody>
        </p:sp>
        <p:sp>
          <p:nvSpPr>
            <p:cNvPr id="147" name="Arc 146"/>
            <p:cNvSpPr/>
            <p:nvPr/>
          </p:nvSpPr>
          <p:spPr>
            <a:xfrm rot="17453711">
              <a:off x="6884278" y="1586434"/>
              <a:ext cx="5284200" cy="3614672"/>
            </a:xfrm>
            <a:prstGeom prst="arc">
              <a:avLst>
                <a:gd name="adj1" fmla="val 16078277"/>
                <a:gd name="adj2" fmla="val 20018904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792170" y="4466062"/>
              <a:ext cx="272389" cy="252926"/>
            </a:xfrm>
            <a:prstGeom prst="rect">
              <a:avLst/>
            </a:prstGeom>
            <a:solidFill>
              <a:srgbClr val="B2B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792170" y="4948136"/>
              <a:ext cx="272389" cy="252926"/>
            </a:xfrm>
            <a:prstGeom prst="rect">
              <a:avLst/>
            </a:prstGeom>
            <a:solidFill>
              <a:srgbClr val="B2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098362" y="4395923"/>
              <a:ext cx="2923347" cy="821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Reservoir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Climate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Command area module</a:t>
              </a:r>
            </a:p>
            <a:p>
              <a:pPr defTabSz="908846">
                <a:lnSpc>
                  <a:spcPct val="150000"/>
                </a:lnSpc>
              </a:pPr>
              <a:endParaRPr lang="en-GB" sz="1853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0796271" y="4035874"/>
              <a:ext cx="272389" cy="252926"/>
            </a:xfrm>
            <a:prstGeom prst="rect">
              <a:avLst/>
            </a:prstGeom>
            <a:solidFill>
              <a:srgbClr val="BF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008EE3EA-8CD8-43C3-A40B-A401CA56A709}"/>
                </a:ext>
              </a:extLst>
            </p:cNvPr>
            <p:cNvSpPr/>
            <p:nvPr/>
          </p:nvSpPr>
          <p:spPr>
            <a:xfrm rot="15983593">
              <a:off x="6182037" y="882055"/>
              <a:ext cx="1799191" cy="756188"/>
            </a:xfrm>
            <a:prstGeom prst="arc">
              <a:avLst>
                <a:gd name="adj1" fmla="val 17038378"/>
                <a:gd name="adj2" fmla="val 21264906"/>
              </a:avLst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24950669-340E-4AD9-A4EF-5F6CB7A32D77}"/>
                </a:ext>
              </a:extLst>
            </p:cNvPr>
            <p:cNvSpPr/>
            <p:nvPr/>
          </p:nvSpPr>
          <p:spPr>
            <a:xfrm rot="16668853">
              <a:off x="7923300" y="390749"/>
              <a:ext cx="1199221" cy="940779"/>
            </a:xfrm>
            <a:prstGeom prst="arc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98BC6B80-D3EA-4A48-BC58-12092693DF18}"/>
                </a:ext>
              </a:extLst>
            </p:cNvPr>
            <p:cNvSpPr/>
            <p:nvPr/>
          </p:nvSpPr>
          <p:spPr>
            <a:xfrm rot="614956">
              <a:off x="8589005" y="259690"/>
              <a:ext cx="1033373" cy="1023764"/>
            </a:xfrm>
            <a:prstGeom prst="arc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86BE74C9-0AC7-42B3-AF0C-84864A196562}"/>
                </a:ext>
              </a:extLst>
            </p:cNvPr>
            <p:cNvSpPr/>
            <p:nvPr/>
          </p:nvSpPr>
          <p:spPr>
            <a:xfrm rot="13327352">
              <a:off x="4659146" y="6476024"/>
              <a:ext cx="1470237" cy="910210"/>
            </a:xfrm>
            <a:prstGeom prst="arc">
              <a:avLst>
                <a:gd name="adj1" fmla="val 14942793"/>
                <a:gd name="adj2" fmla="val 20199555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50A87985-5130-461A-BD78-F61F5D86704B}"/>
                </a:ext>
              </a:extLst>
            </p:cNvPr>
            <p:cNvSpPr/>
            <p:nvPr/>
          </p:nvSpPr>
          <p:spPr>
            <a:xfrm rot="15804125">
              <a:off x="5290485" y="2945235"/>
              <a:ext cx="1690352" cy="1662203"/>
            </a:xfrm>
            <a:prstGeom prst="arc">
              <a:avLst>
                <a:gd name="adj1" fmla="val 18036008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7ED2B631-4965-4AA3-961F-C7EF9C40149C}"/>
                </a:ext>
              </a:extLst>
            </p:cNvPr>
            <p:cNvSpPr/>
            <p:nvPr/>
          </p:nvSpPr>
          <p:spPr>
            <a:xfrm rot="12963890">
              <a:off x="4787727" y="3594420"/>
              <a:ext cx="1107434" cy="1465456"/>
            </a:xfrm>
            <a:prstGeom prst="arc">
              <a:avLst>
                <a:gd name="adj1" fmla="val 16288826"/>
                <a:gd name="adj2" fmla="val 23588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B7A54543-9475-4719-A017-38933250189F}"/>
                </a:ext>
              </a:extLst>
            </p:cNvPr>
            <p:cNvSpPr/>
            <p:nvPr/>
          </p:nvSpPr>
          <p:spPr>
            <a:xfrm rot="3805430">
              <a:off x="5298478" y="4791995"/>
              <a:ext cx="1484908" cy="901217"/>
            </a:xfrm>
            <a:prstGeom prst="arc">
              <a:avLst>
                <a:gd name="adj1" fmla="val 14118305"/>
                <a:gd name="adj2" fmla="val 21227274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5C8AE25E-F95E-4B62-9C40-095490577749}"/>
                </a:ext>
              </a:extLst>
            </p:cNvPr>
            <p:cNvSpPr/>
            <p:nvPr/>
          </p:nvSpPr>
          <p:spPr>
            <a:xfrm rot="15717530">
              <a:off x="5689680" y="5180889"/>
              <a:ext cx="1484908" cy="901217"/>
            </a:xfrm>
            <a:prstGeom prst="arc">
              <a:avLst>
                <a:gd name="adj1" fmla="val 16200000"/>
                <a:gd name="adj2" fmla="val 1841719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00482DC9-0BA8-4226-9E1C-949080732960}"/>
                </a:ext>
              </a:extLst>
            </p:cNvPr>
            <p:cNvSpPr/>
            <p:nvPr/>
          </p:nvSpPr>
          <p:spPr>
            <a:xfrm rot="3162122">
              <a:off x="5676471" y="4846611"/>
              <a:ext cx="1484908" cy="901217"/>
            </a:xfrm>
            <a:prstGeom prst="arc">
              <a:avLst>
                <a:gd name="adj1" fmla="val 14146585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C0E03C4C-F3F3-4B2E-A216-F69CC3CD3CAD}"/>
                </a:ext>
              </a:extLst>
            </p:cNvPr>
            <p:cNvSpPr/>
            <p:nvPr/>
          </p:nvSpPr>
          <p:spPr>
            <a:xfrm rot="16200000">
              <a:off x="4713866" y="4684766"/>
              <a:ext cx="1792853" cy="1696766"/>
            </a:xfrm>
            <a:prstGeom prst="arc">
              <a:avLst>
                <a:gd name="adj1" fmla="val 18949374"/>
                <a:gd name="adj2" fmla="val 807628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7AA05949-1621-485E-B60C-376BC3F6A92D}"/>
                </a:ext>
              </a:extLst>
            </p:cNvPr>
            <p:cNvSpPr/>
            <p:nvPr/>
          </p:nvSpPr>
          <p:spPr>
            <a:xfrm rot="5649020">
              <a:off x="6105316" y="5525671"/>
              <a:ext cx="1008632" cy="1977348"/>
            </a:xfrm>
            <a:prstGeom prst="arc">
              <a:avLst>
                <a:gd name="adj1" fmla="val 16142696"/>
                <a:gd name="adj2" fmla="val 18857558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DE321520-F089-432E-B3F3-CE505B376CEA}"/>
                </a:ext>
              </a:extLst>
            </p:cNvPr>
            <p:cNvSpPr/>
            <p:nvPr/>
          </p:nvSpPr>
          <p:spPr>
            <a:xfrm rot="5649020">
              <a:off x="5430671" y="4759826"/>
              <a:ext cx="2516086" cy="1826578"/>
            </a:xfrm>
            <a:prstGeom prst="arc">
              <a:avLst>
                <a:gd name="adj1" fmla="val 16463001"/>
                <a:gd name="adj2" fmla="val 20888762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9A7212E-7D5C-4E99-B56D-F0E775CC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3699" y="2380119"/>
              <a:ext cx="6410325" cy="53816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35E111C-D9D1-4F07-BAE4-15880116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1620" y="0"/>
              <a:ext cx="7934325" cy="5029200"/>
            </a:xfrm>
            <a:prstGeom prst="rect">
              <a:avLst/>
            </a:prstGeom>
          </p:spPr>
        </p:pic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0C1631A-79EE-4ED0-B4FE-2D830714F331}"/>
                </a:ext>
              </a:extLst>
            </p:cNvPr>
            <p:cNvSpPr txBox="1"/>
            <p:nvPr/>
          </p:nvSpPr>
          <p:spPr>
            <a:xfrm>
              <a:off x="5455142" y="4262501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9EAE219-0210-45CF-AB0A-E9160AA46929}"/>
                </a:ext>
              </a:extLst>
            </p:cNvPr>
            <p:cNvSpPr txBox="1"/>
            <p:nvPr/>
          </p:nvSpPr>
          <p:spPr>
            <a:xfrm>
              <a:off x="4718356" y="453980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FA3A00F7-39D2-42AC-B1EF-971688000B06}"/>
                </a:ext>
              </a:extLst>
            </p:cNvPr>
            <p:cNvSpPr txBox="1"/>
            <p:nvPr/>
          </p:nvSpPr>
          <p:spPr>
            <a:xfrm>
              <a:off x="9579471" y="441099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3C4202BA-6B6A-49C8-9323-288561937AA7}"/>
                </a:ext>
              </a:extLst>
            </p:cNvPr>
            <p:cNvSpPr txBox="1"/>
            <p:nvPr/>
          </p:nvSpPr>
          <p:spPr>
            <a:xfrm>
              <a:off x="6459505" y="5961213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0B7BF2AF-0C70-4763-BAD1-C4C641203DCA}"/>
                </a:ext>
              </a:extLst>
            </p:cNvPr>
            <p:cNvSpPr txBox="1"/>
            <p:nvPr/>
          </p:nvSpPr>
          <p:spPr>
            <a:xfrm>
              <a:off x="6997604" y="6843461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1EB5636C-D3D7-4F98-8B90-27C1D10F9984}"/>
                </a:ext>
              </a:extLst>
            </p:cNvPr>
            <p:cNvSpPr txBox="1"/>
            <p:nvPr/>
          </p:nvSpPr>
          <p:spPr>
            <a:xfrm>
              <a:off x="6709750" y="657483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DC215A11-99B3-4750-B31F-A2BEAF3F6A58}"/>
                </a:ext>
              </a:extLst>
            </p:cNvPr>
            <p:cNvSpPr txBox="1"/>
            <p:nvPr/>
          </p:nvSpPr>
          <p:spPr>
            <a:xfrm>
              <a:off x="6031117" y="670275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97786E70-368E-424F-99A4-091142CEB780}"/>
                </a:ext>
              </a:extLst>
            </p:cNvPr>
            <p:cNvSpPr txBox="1"/>
            <p:nvPr/>
          </p:nvSpPr>
          <p:spPr>
            <a:xfrm>
              <a:off x="6135306" y="716985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9D78AA4-B582-45DD-BB41-E0071572808A}"/>
                </a:ext>
              </a:extLst>
            </p:cNvPr>
            <p:cNvSpPr txBox="1"/>
            <p:nvPr/>
          </p:nvSpPr>
          <p:spPr>
            <a:xfrm>
              <a:off x="6590886" y="2164477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727FDE7-0596-47FB-83B2-E63BDBA1D948}"/>
                </a:ext>
              </a:extLst>
            </p:cNvPr>
            <p:cNvSpPr txBox="1"/>
            <p:nvPr/>
          </p:nvSpPr>
          <p:spPr>
            <a:xfrm>
              <a:off x="6422685" y="2804300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FF552328-3D4E-44BB-9073-6B05619D9A87}"/>
                </a:ext>
              </a:extLst>
            </p:cNvPr>
            <p:cNvSpPr txBox="1"/>
            <p:nvPr/>
          </p:nvSpPr>
          <p:spPr>
            <a:xfrm>
              <a:off x="5695414" y="286074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FDFC8C8-4444-460A-8386-6C256ED76BBF}"/>
                </a:ext>
              </a:extLst>
            </p:cNvPr>
            <p:cNvSpPr txBox="1"/>
            <p:nvPr/>
          </p:nvSpPr>
          <p:spPr>
            <a:xfrm>
              <a:off x="7805815" y="248459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D96FD7D0-2E75-4B48-9B41-E7C90426E832}"/>
                </a:ext>
              </a:extLst>
            </p:cNvPr>
            <p:cNvSpPr txBox="1"/>
            <p:nvPr/>
          </p:nvSpPr>
          <p:spPr>
            <a:xfrm>
              <a:off x="6008143" y="1843454"/>
              <a:ext cx="24152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92005E0B-6705-4A12-9C95-9FF11F7A3E3C}"/>
                </a:ext>
              </a:extLst>
            </p:cNvPr>
            <p:cNvSpPr/>
            <p:nvPr/>
          </p:nvSpPr>
          <p:spPr>
            <a:xfrm>
              <a:off x="10716441" y="2675079"/>
              <a:ext cx="5134568" cy="821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08846">
                <a:lnSpc>
                  <a:spcPct val="150000"/>
                </a:lnSpc>
              </a:pPr>
              <a:r>
                <a:rPr lang="en-GB" sz="1588" dirty="0">
                  <a:solidFill>
                    <a:schemeClr val="tx1"/>
                  </a:solidFill>
                </a:rPr>
                <a:t>Linkages between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588" dirty="0">
                  <a:solidFill>
                    <a:schemeClr val="tx1"/>
                  </a:solidFill>
                </a:rPr>
                <a:t>           Rational decision maker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588" dirty="0">
                  <a:solidFill>
                    <a:schemeClr val="tx1"/>
                  </a:solidFill>
                </a:rPr>
                <a:t>           Physical hydrology</a:t>
              </a:r>
            </a:p>
          </p:txBody>
        </p: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4C8BAE90-E6B3-405F-A4E0-CD8B457298E1}"/>
                </a:ext>
              </a:extLst>
            </p:cNvPr>
            <p:cNvCxnSpPr/>
            <p:nvPr/>
          </p:nvCxnSpPr>
          <p:spPr>
            <a:xfrm>
              <a:off x="10763145" y="3124200"/>
              <a:ext cx="5560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1C93B5D4-B601-4F19-85B4-E4850C8413A9}"/>
                </a:ext>
              </a:extLst>
            </p:cNvPr>
            <p:cNvCxnSpPr/>
            <p:nvPr/>
          </p:nvCxnSpPr>
          <p:spPr>
            <a:xfrm>
              <a:off x="10776759" y="3531690"/>
              <a:ext cx="5560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Arc 478">
              <a:extLst>
                <a:ext uri="{FF2B5EF4-FFF2-40B4-BE49-F238E27FC236}">
                  <a16:creationId xmlns:a16="http://schemas.microsoft.com/office/drawing/2014/main" id="{8F294396-67A2-404F-B9C1-2A8DFED65AA0}"/>
                </a:ext>
              </a:extLst>
            </p:cNvPr>
            <p:cNvSpPr/>
            <p:nvPr/>
          </p:nvSpPr>
          <p:spPr>
            <a:xfrm rot="5400000">
              <a:off x="6042784" y="4949654"/>
              <a:ext cx="3009672" cy="850299"/>
            </a:xfrm>
            <a:prstGeom prst="arc">
              <a:avLst>
                <a:gd name="adj1" fmla="val 11119865"/>
                <a:gd name="adj2" fmla="val 17884849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0" name="Arc 479">
              <a:extLst>
                <a:ext uri="{FF2B5EF4-FFF2-40B4-BE49-F238E27FC236}">
                  <a16:creationId xmlns:a16="http://schemas.microsoft.com/office/drawing/2014/main" id="{C0552B4E-10E3-48DD-A41E-0F582023E97A}"/>
                </a:ext>
              </a:extLst>
            </p:cNvPr>
            <p:cNvSpPr/>
            <p:nvPr/>
          </p:nvSpPr>
          <p:spPr>
            <a:xfrm rot="5212438">
              <a:off x="6467286" y="5189652"/>
              <a:ext cx="3350806" cy="850299"/>
            </a:xfrm>
            <a:prstGeom prst="arc">
              <a:avLst>
                <a:gd name="adj1" fmla="val 10931243"/>
                <a:gd name="adj2" fmla="val 19896249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1" name="Arc 480">
              <a:extLst>
                <a:ext uri="{FF2B5EF4-FFF2-40B4-BE49-F238E27FC236}">
                  <a16:creationId xmlns:a16="http://schemas.microsoft.com/office/drawing/2014/main" id="{3D56E2C2-F3BE-47DD-91EC-C91B6DC22C44}"/>
                </a:ext>
              </a:extLst>
            </p:cNvPr>
            <p:cNvSpPr/>
            <p:nvPr/>
          </p:nvSpPr>
          <p:spPr>
            <a:xfrm rot="14593854">
              <a:off x="5850893" y="5949232"/>
              <a:ext cx="1008132" cy="1237820"/>
            </a:xfrm>
            <a:prstGeom prst="arc">
              <a:avLst>
                <a:gd name="adj1" fmla="val 19464535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2" name="Arc 481">
              <a:extLst>
                <a:ext uri="{FF2B5EF4-FFF2-40B4-BE49-F238E27FC236}">
                  <a16:creationId xmlns:a16="http://schemas.microsoft.com/office/drawing/2014/main" id="{DCF20CB2-D6B9-4B00-9064-48DFD1FB9D16}"/>
                </a:ext>
              </a:extLst>
            </p:cNvPr>
            <p:cNvSpPr/>
            <p:nvPr/>
          </p:nvSpPr>
          <p:spPr>
            <a:xfrm rot="2262313">
              <a:off x="6327652" y="6121768"/>
              <a:ext cx="1470237" cy="910210"/>
            </a:xfrm>
            <a:prstGeom prst="arc">
              <a:avLst>
                <a:gd name="adj1" fmla="val 14146585"/>
                <a:gd name="adj2" fmla="val 17880120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5" name="Arc 484">
              <a:extLst>
                <a:ext uri="{FF2B5EF4-FFF2-40B4-BE49-F238E27FC236}">
                  <a16:creationId xmlns:a16="http://schemas.microsoft.com/office/drawing/2014/main" id="{EA8DCA78-3D6F-45FA-9813-7C48C44CC40C}"/>
                </a:ext>
              </a:extLst>
            </p:cNvPr>
            <p:cNvSpPr/>
            <p:nvPr/>
          </p:nvSpPr>
          <p:spPr>
            <a:xfrm rot="13915567">
              <a:off x="6951135" y="4758531"/>
              <a:ext cx="1484908" cy="901217"/>
            </a:xfrm>
            <a:prstGeom prst="arc">
              <a:avLst>
                <a:gd name="adj1" fmla="val 14942793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EA2AD29-70A6-4456-9BF4-3728B837AE57}"/>
                </a:ext>
              </a:extLst>
            </p:cNvPr>
            <p:cNvSpPr txBox="1"/>
            <p:nvPr/>
          </p:nvSpPr>
          <p:spPr>
            <a:xfrm>
              <a:off x="5614409" y="2632056"/>
              <a:ext cx="322408" cy="380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D92C7DB9-1659-4FFD-8913-8903C1EF30F5}"/>
                </a:ext>
              </a:extLst>
            </p:cNvPr>
            <p:cNvSpPr/>
            <p:nvPr/>
          </p:nvSpPr>
          <p:spPr>
            <a:xfrm rot="9709312">
              <a:off x="5964833" y="164796"/>
              <a:ext cx="1955106" cy="3093985"/>
            </a:xfrm>
            <a:prstGeom prst="arc">
              <a:avLst>
                <a:gd name="adj1" fmla="val 18912135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F4ED31E-945C-49CB-A30C-D473AE6F7784}"/>
                </a:ext>
              </a:extLst>
            </p:cNvPr>
            <p:cNvSpPr/>
            <p:nvPr/>
          </p:nvSpPr>
          <p:spPr>
            <a:xfrm rot="11809232">
              <a:off x="6584295" y="972271"/>
              <a:ext cx="1080328" cy="1762811"/>
            </a:xfrm>
            <a:prstGeom prst="arc">
              <a:avLst>
                <a:gd name="adj1" fmla="val 16925796"/>
                <a:gd name="adj2" fmla="val 17336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DB0E5E21-9B57-41E7-8F3C-39C6C6FDE27B}"/>
                </a:ext>
              </a:extLst>
            </p:cNvPr>
            <p:cNvSpPr/>
            <p:nvPr/>
          </p:nvSpPr>
          <p:spPr>
            <a:xfrm rot="14888106">
              <a:off x="5854073" y="2694319"/>
              <a:ext cx="1439690" cy="1944191"/>
            </a:xfrm>
            <a:prstGeom prst="arc">
              <a:avLst>
                <a:gd name="adj1" fmla="val 17197408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0897F264-0075-4947-BE6E-02D644B4D088}"/>
                </a:ext>
              </a:extLst>
            </p:cNvPr>
            <p:cNvSpPr/>
            <p:nvPr/>
          </p:nvSpPr>
          <p:spPr>
            <a:xfrm rot="13976785">
              <a:off x="6212703" y="3112630"/>
              <a:ext cx="1792853" cy="1192592"/>
            </a:xfrm>
            <a:prstGeom prst="arc">
              <a:avLst>
                <a:gd name="adj1" fmla="val 18723949"/>
                <a:gd name="adj2" fmla="val 175737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</p:grpSp>
    </p:spTree>
    <p:extLst>
      <p:ext uri="{BB962C8B-B14F-4D97-AF65-F5344CB8AC3E}">
        <p14:creationId xmlns:p14="http://schemas.microsoft.com/office/powerpoint/2010/main" val="108142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Veena Sunkara</dc:creator>
  <cp:lastModifiedBy>Sai Veena Sunkara</cp:lastModifiedBy>
  <cp:revision>1</cp:revision>
  <dcterms:created xsi:type="dcterms:W3CDTF">2023-09-04T20:27:57Z</dcterms:created>
  <dcterms:modified xsi:type="dcterms:W3CDTF">2023-09-04T20:28:15Z</dcterms:modified>
</cp:coreProperties>
</file>