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ED13-0E57-4590-87D8-2A5226BEC2E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F4358-20E1-4BFD-9536-02AE1581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685800"/>
            <a:ext cx="60356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/>
              <a:t>Include water quality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Technology(</a:t>
            </a:r>
            <a:r>
              <a:rPr lang="en-GB" dirty="0" err="1">
                <a:solidFill>
                  <a:schemeClr val="tx1"/>
                </a:solidFill>
              </a:rPr>
              <a:t>govt</a:t>
            </a:r>
            <a:r>
              <a:rPr lang="en-GB" dirty="0">
                <a:solidFill>
                  <a:schemeClr val="tx1"/>
                </a:solidFill>
              </a:rPr>
              <a:t> incentive system-water efficiency(real time monitoring and proper law enforcement)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F1AE-04DF-454D-A76F-3CF0BE7FE94A}" type="slidenum">
              <a:rPr lang="en-GB" smtClean="0">
                <a:solidFill>
                  <a:prstClr val="black"/>
                </a:solidFill>
              </a:rPr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1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E89D-4600-41D6-3CFD-9C97E055F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E6247-0BD5-73E5-F6F5-52396F803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F97D-BB81-0464-72B7-6FA6A5E8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27E8-11DD-4F08-5F18-9DED1B8B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A2F2-6966-91A2-022F-0B72D25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EABD-C072-79CF-9C31-BCAE3B4B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8E15C-6CA1-39FE-F59E-3A5351AEF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6166-A16F-F2F3-80EA-05F162F0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969F-C298-AA96-E47D-D56A6F00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33E8-5FB1-FFC7-97B0-ADCD463F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7051A-C4C1-A582-66C2-EF7775ED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86F00-53C3-50A5-5668-0982D010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AFD6-7163-C222-C929-9634A6F5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355A-3F8F-590A-0308-201493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DBC3-5734-B6E1-B550-A750FBF0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7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B32C-264B-288A-DEE8-3DC1C63B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443C-A024-99D3-CF7B-30592826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E3AC-FB39-F310-9820-9A91351F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8D69-DDC7-DF96-D144-22660F18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8FB9-F423-D48F-51AE-6A7176D0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F950-4107-4BE6-8EB1-064559B3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5F68-199B-ACF2-7E3E-A2F96CC9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3DF8-648C-F92C-3489-87829214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2B59-BD38-4752-77D6-FB7408C1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514E-DCFF-CC47-8112-8C740783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902-944E-6BCD-5F43-BE9BB95B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C327-4F6B-3515-2C2F-E6F6A0E44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78526-982D-FC45-02D7-0139BB9B7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D8BC6-617A-A7DF-37F8-BFA4B827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DBFA-1272-4DB2-6175-AC8B4424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F81-A1BF-1DB3-946D-78E2C75E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26D1-52FD-01DA-4B90-7C04BA24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ED4A-4AA0-443F-EFE8-FE0017CD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831A-6679-1AEB-1DBE-E4BACC59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4D722-87D8-F644-D97F-25932EFF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BD0E3-FACE-C2D3-1D04-2A1C2804E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488E6-3F26-6A3C-DA18-083CDC3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AD127-15EF-F420-B586-EF521F5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5E32F-59E1-51A2-0480-9A4FB0C6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6B4B-12E3-DF52-061F-2B68C34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F5651-DACF-0852-56F9-3D782959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D91BF-6BF9-9201-6D18-ECC4B7C8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A1216-19B6-86D8-D123-2A586E52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D422A-5917-FDD8-A75A-BBF6A5C8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653A6-4597-35AF-E1C0-9305831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D7A1-6FDB-AF7A-A5F4-36580FE0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2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308A-1E69-0E35-FB16-350C3CCF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9290-5BE1-C47C-1D00-6207434B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BCF2-03B4-F0DA-668B-2AC33BD4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6809-C09A-645A-1AB6-51179931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7F0A-7746-CA59-B499-D39907B8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4C1D-1559-F44A-A2A1-04C1E72D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7EE9-5FED-BAC9-C12C-640AFDB7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711F8-A198-5387-6D36-D485C193C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FF32-6C2A-30C6-E32B-E995B6CA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36984-33C3-11AC-0712-C87D5030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EDB45-CC5C-4968-DBAF-BF1202E6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4297-6918-67DC-E956-0351896C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407B2-85FF-0A7C-4549-3A2F7B0B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5E29-8529-5D79-D031-1C4C9FD7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E5F4-3593-19CE-C298-E05D7554B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802F-B5CB-E180-257E-2E2F95C54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3C80-C3E1-5478-8EA1-9FF756BAF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0973311-AE30-4DB3-B1ED-BC454A74E0B1}"/>
              </a:ext>
            </a:extLst>
          </p:cNvPr>
          <p:cNvGrpSpPr/>
          <p:nvPr/>
        </p:nvGrpSpPr>
        <p:grpSpPr>
          <a:xfrm>
            <a:off x="1264559" y="-134471"/>
            <a:ext cx="12792701" cy="7451181"/>
            <a:chOff x="1364904" y="-152400"/>
            <a:chExt cx="14498394" cy="8444672"/>
          </a:xfrm>
        </p:grpSpPr>
        <p:sp>
          <p:nvSpPr>
            <p:cNvPr id="46" name="TextBox 45"/>
            <p:cNvSpPr txBox="1"/>
            <p:nvPr/>
          </p:nvSpPr>
          <p:spPr>
            <a:xfrm>
              <a:off x="10741064" y="5955294"/>
              <a:ext cx="2431203" cy="750298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853" dirty="0"/>
                <a:t>+ Positive feedback</a:t>
              </a:r>
            </a:p>
            <a:p>
              <a:pPr defTabSz="908846"/>
              <a:r>
                <a:rPr lang="en-GB" sz="1853" dirty="0"/>
                <a:t>-  Negative feedback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01019" y="2837947"/>
              <a:ext cx="1419154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Canal Operations/</a:t>
              </a:r>
            </a:p>
            <a:p>
              <a:pPr defTabSz="908846"/>
              <a:r>
                <a:rPr lang="en-GB" sz="1059" dirty="0"/>
                <a:t>Water Transfer</a:t>
              </a:r>
            </a:p>
          </p:txBody>
        </p:sp>
        <p:sp>
          <p:nvSpPr>
            <p:cNvPr id="229" name="Arc 228"/>
            <p:cNvSpPr/>
            <p:nvPr/>
          </p:nvSpPr>
          <p:spPr>
            <a:xfrm rot="10800000">
              <a:off x="1364904" y="2219625"/>
              <a:ext cx="5000793" cy="858784"/>
            </a:xfrm>
            <a:prstGeom prst="arc">
              <a:avLst>
                <a:gd name="adj1" fmla="val 11174275"/>
                <a:gd name="adj2" fmla="val 14796571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037098" y="2708371"/>
              <a:ext cx="196249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Surface water availability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6575589" y="5109820"/>
              <a:ext cx="1432383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Industrial Demand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9248810" y="776432"/>
              <a:ext cx="84792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Rainfall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653420" y="6290695"/>
              <a:ext cx="92264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Cultivation</a:t>
              </a:r>
            </a:p>
            <a:p>
              <a:pPr defTabSz="908846"/>
              <a:r>
                <a:rPr lang="en-GB" sz="1059" dirty="0"/>
                <a:t>area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6358922" y="6241268"/>
              <a:ext cx="79629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Cropping</a:t>
              </a:r>
            </a:p>
            <a:p>
              <a:pPr defTabSz="908846"/>
              <a:r>
                <a:rPr lang="en-GB" sz="1059" dirty="0"/>
                <a:t>pattern</a:t>
              </a:r>
            </a:p>
          </p:txBody>
        </p:sp>
        <p:sp>
          <p:nvSpPr>
            <p:cNvPr id="307" name="Arc 306"/>
            <p:cNvSpPr/>
            <p:nvPr/>
          </p:nvSpPr>
          <p:spPr>
            <a:xfrm rot="2842869">
              <a:off x="5586958" y="5960810"/>
              <a:ext cx="1121831" cy="850299"/>
            </a:xfrm>
            <a:prstGeom prst="arc">
              <a:avLst>
                <a:gd name="adj1" fmla="val 16200000"/>
                <a:gd name="adj2" fmla="val 18129489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432258" y="3694594"/>
              <a:ext cx="150926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Reservoir Capacity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794196" y="1600200"/>
              <a:ext cx="158914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Committed Transfers to other reservoirs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555141" y="87098"/>
              <a:ext cx="84792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Climate</a:t>
              </a:r>
            </a:p>
          </p:txBody>
        </p:sp>
        <p:sp>
          <p:nvSpPr>
            <p:cNvPr id="312" name="Arc 311"/>
            <p:cNvSpPr/>
            <p:nvPr/>
          </p:nvSpPr>
          <p:spPr>
            <a:xfrm rot="15804278">
              <a:off x="8780043" y="816229"/>
              <a:ext cx="4032143" cy="3384875"/>
            </a:xfrm>
            <a:prstGeom prst="arc">
              <a:avLst>
                <a:gd name="adj1" fmla="val 16200000"/>
                <a:gd name="adj2" fmla="val 19491350"/>
              </a:avLst>
            </a:prstGeom>
            <a:ln w="19050">
              <a:solidFill>
                <a:srgbClr val="00B0F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176318" y="1134165"/>
              <a:ext cx="1696892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Minimum environmental flows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516841" y="78125"/>
              <a:ext cx="108423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Ecosystem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8647193" y="4325901"/>
              <a:ext cx="1096096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Ground water availability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7515296" y="729661"/>
              <a:ext cx="1291150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Temperature</a:t>
              </a:r>
            </a:p>
          </p:txBody>
        </p:sp>
        <p:sp>
          <p:nvSpPr>
            <p:cNvPr id="326" name="Arc 325"/>
            <p:cNvSpPr/>
            <p:nvPr/>
          </p:nvSpPr>
          <p:spPr>
            <a:xfrm rot="2988862">
              <a:off x="6037531" y="1499022"/>
              <a:ext cx="1792853" cy="1192592"/>
            </a:xfrm>
            <a:prstGeom prst="arc">
              <a:avLst>
                <a:gd name="adj1" fmla="val 19143005"/>
                <a:gd name="adj2" fmla="val 17573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6022395" y="3029098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6841054" y="322889"/>
              <a:ext cx="24152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335309" y="2357381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6983914" y="6024110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8948573" y="396242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8053665" y="470192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8640174" y="2627392"/>
              <a:ext cx="818430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Recharge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5995721" y="6050437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42" name="Arc 341"/>
            <p:cNvSpPr/>
            <p:nvPr/>
          </p:nvSpPr>
          <p:spPr>
            <a:xfrm rot="2886692">
              <a:off x="6885367" y="3540460"/>
              <a:ext cx="2376653" cy="915176"/>
            </a:xfrm>
            <a:prstGeom prst="arc">
              <a:avLst>
                <a:gd name="adj1" fmla="val 13259569"/>
                <a:gd name="adj2" fmla="val 16081860"/>
              </a:avLst>
            </a:prstGeom>
            <a:ln w="1905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7877541" y="3253825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5636647" y="4978635"/>
              <a:ext cx="813693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Domestic Demand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644514" y="5854190"/>
              <a:ext cx="156024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Agricultural Demand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8100682" y="3595933"/>
              <a:ext cx="782902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Pumping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4215204" y="6492602"/>
              <a:ext cx="94579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Population</a:t>
              </a:r>
            </a:p>
          </p:txBody>
        </p:sp>
        <p:sp>
          <p:nvSpPr>
            <p:cNvPr id="349" name="Arc 348"/>
            <p:cNvSpPr/>
            <p:nvPr/>
          </p:nvSpPr>
          <p:spPr>
            <a:xfrm rot="10364838">
              <a:off x="7484813" y="2038455"/>
              <a:ext cx="1483026" cy="858784"/>
            </a:xfrm>
            <a:prstGeom prst="arc">
              <a:avLst>
                <a:gd name="adj1" fmla="val 13427534"/>
                <a:gd name="adj2" fmla="val 18682538"/>
              </a:avLst>
            </a:prstGeom>
            <a:ln w="19050">
              <a:solidFill>
                <a:srgbClr val="00B0F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442350" y="2390072"/>
              <a:ext cx="1206439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Excess releases</a:t>
              </a:r>
            </a:p>
            <a:p>
              <a:pPr defTabSz="908846"/>
              <a:r>
                <a:rPr lang="en-GB" sz="1059" dirty="0"/>
                <a:t>(Flooding)</a:t>
              </a:r>
            </a:p>
          </p:txBody>
        </p:sp>
        <p:sp>
          <p:nvSpPr>
            <p:cNvPr id="352" name="Arc 351"/>
            <p:cNvSpPr/>
            <p:nvPr/>
          </p:nvSpPr>
          <p:spPr>
            <a:xfrm rot="19543655">
              <a:off x="4710854" y="2766648"/>
              <a:ext cx="1613315" cy="1191572"/>
            </a:xfrm>
            <a:prstGeom prst="arc">
              <a:avLst>
                <a:gd name="adj1" fmla="val 17897585"/>
                <a:gd name="adj2" fmla="val 2111421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7128969" y="3070281"/>
              <a:ext cx="1168407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Ground water Withdrawal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7183284" y="3688926"/>
              <a:ext cx="1147009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supply</a:t>
              </a: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711283" y="4504849"/>
              <a:ext cx="139776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demand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986138" y="3337703"/>
              <a:ext cx="81857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Inflows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5821351" y="3617021"/>
              <a:ext cx="1122613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Surface water Withdrawal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892098" y="1877558"/>
              <a:ext cx="181491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Evapotranspiration</a:t>
              </a:r>
            </a:p>
          </p:txBody>
        </p:sp>
        <p:sp>
          <p:nvSpPr>
            <p:cNvPr id="365" name="Arc 364"/>
            <p:cNvSpPr/>
            <p:nvPr/>
          </p:nvSpPr>
          <p:spPr>
            <a:xfrm rot="2988862">
              <a:off x="6428631" y="476414"/>
              <a:ext cx="1792853" cy="1542134"/>
            </a:xfrm>
            <a:prstGeom prst="arc">
              <a:avLst>
                <a:gd name="adj1" fmla="val 17574172"/>
                <a:gd name="adj2" fmla="val 17573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7728388" y="1591475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69" name="Arc 368"/>
            <p:cNvSpPr/>
            <p:nvPr/>
          </p:nvSpPr>
          <p:spPr>
            <a:xfrm rot="4755031">
              <a:off x="4774264" y="4408153"/>
              <a:ext cx="1484908" cy="901217"/>
            </a:xfrm>
            <a:prstGeom prst="arc">
              <a:avLst>
                <a:gd name="adj1" fmla="val 16200000"/>
                <a:gd name="adj2" fmla="val 1841719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6297031" y="471028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5900822" y="4663375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579542" y="4657792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109931" y="5597997"/>
              <a:ext cx="149731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Domestic water use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7412638" y="6297989"/>
              <a:ext cx="1608252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Agricultural water use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985972" y="5531726"/>
              <a:ext cx="147008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Industrial water use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5940743" y="5386108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384524" y="5334026"/>
              <a:ext cx="240524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4" name="Arc 383"/>
            <p:cNvSpPr/>
            <p:nvPr/>
          </p:nvSpPr>
          <p:spPr>
            <a:xfrm rot="13210358">
              <a:off x="6081742" y="4072791"/>
              <a:ext cx="1775139" cy="1204493"/>
            </a:xfrm>
            <a:prstGeom prst="arc">
              <a:avLst>
                <a:gd name="adj1" fmla="val 19604184"/>
                <a:gd name="adj2" fmla="val 175737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029767" y="3883397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6" name="Arc 385"/>
            <p:cNvSpPr/>
            <p:nvPr/>
          </p:nvSpPr>
          <p:spPr>
            <a:xfrm rot="5216299">
              <a:off x="5773357" y="2317702"/>
              <a:ext cx="2485492" cy="1341300"/>
            </a:xfrm>
            <a:prstGeom prst="arc">
              <a:avLst>
                <a:gd name="adj1" fmla="val 18581429"/>
                <a:gd name="adj2" fmla="val 19801605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7356580" y="346500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8" name="Arc 387"/>
            <p:cNvSpPr/>
            <p:nvPr/>
          </p:nvSpPr>
          <p:spPr>
            <a:xfrm rot="10552617">
              <a:off x="6144786" y="2990073"/>
              <a:ext cx="1470237" cy="910210"/>
            </a:xfrm>
            <a:prstGeom prst="arc">
              <a:avLst>
                <a:gd name="adj1" fmla="val 13499109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91" name="Arc 390"/>
            <p:cNvSpPr/>
            <p:nvPr/>
          </p:nvSpPr>
          <p:spPr>
            <a:xfrm rot="15483608">
              <a:off x="5825385" y="3491519"/>
              <a:ext cx="2629560" cy="3551141"/>
            </a:xfrm>
            <a:prstGeom prst="arc">
              <a:avLst>
                <a:gd name="adj1" fmla="val 16202915"/>
                <a:gd name="adj2" fmla="val 920828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853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8508700" y="6025535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8350763" y="373053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945284" y="7332304"/>
              <a:ext cx="157595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Per capita water use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935247" y="5257800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5342401" y="534932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6970582" y="3724605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33534" y="6881118"/>
              <a:ext cx="875631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use</a:t>
              </a:r>
            </a:p>
          </p:txBody>
        </p:sp>
        <p:sp>
          <p:nvSpPr>
            <p:cNvPr id="407" name="Arc 406"/>
            <p:cNvSpPr/>
            <p:nvPr/>
          </p:nvSpPr>
          <p:spPr>
            <a:xfrm rot="11074152">
              <a:off x="5426342" y="4874798"/>
              <a:ext cx="1989130" cy="2161125"/>
            </a:xfrm>
            <a:prstGeom prst="arc">
              <a:avLst>
                <a:gd name="adj1" fmla="val 16333933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853"/>
            </a:p>
          </p:txBody>
        </p:sp>
        <p:sp>
          <p:nvSpPr>
            <p:cNvPr id="409" name="Arc 408"/>
            <p:cNvSpPr/>
            <p:nvPr/>
          </p:nvSpPr>
          <p:spPr>
            <a:xfrm rot="18362047">
              <a:off x="5837249" y="7099209"/>
              <a:ext cx="1484908" cy="901217"/>
            </a:xfrm>
            <a:prstGeom prst="arc">
              <a:avLst>
                <a:gd name="adj1" fmla="val 14942793"/>
                <a:gd name="adj2" fmla="val 17670643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5124795" y="6934200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12" name="Arc 411"/>
            <p:cNvSpPr/>
            <p:nvPr/>
          </p:nvSpPr>
          <p:spPr>
            <a:xfrm rot="17866649">
              <a:off x="3920412" y="5581110"/>
              <a:ext cx="3051530" cy="901217"/>
            </a:xfrm>
            <a:prstGeom prst="arc">
              <a:avLst>
                <a:gd name="adj1" fmla="val 12379999"/>
                <a:gd name="adj2" fmla="val 20940797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632370" y="4788350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16" name="Arc 415"/>
            <p:cNvSpPr/>
            <p:nvPr/>
          </p:nvSpPr>
          <p:spPr>
            <a:xfrm rot="7629685">
              <a:off x="5461632" y="3290361"/>
              <a:ext cx="2275895" cy="901217"/>
            </a:xfrm>
            <a:prstGeom prst="arc">
              <a:avLst>
                <a:gd name="adj1" fmla="val 12646090"/>
                <a:gd name="adj2" fmla="val 20218965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7198280" y="3352799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7081295" y="3504021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5441000" y="236222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5570972" y="4580519"/>
              <a:ext cx="284257" cy="288702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+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625176" y="2638346"/>
              <a:ext cx="322408" cy="380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122" name="Arc 121"/>
            <p:cNvSpPr/>
            <p:nvPr/>
          </p:nvSpPr>
          <p:spPr>
            <a:xfrm rot="16996183">
              <a:off x="3960396" y="3345046"/>
              <a:ext cx="1734940" cy="1953072"/>
            </a:xfrm>
            <a:prstGeom prst="arc">
              <a:avLst>
                <a:gd name="adj1" fmla="val 19173884"/>
                <a:gd name="adj2" fmla="val 182240"/>
              </a:avLst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14068" y="3217479"/>
              <a:ext cx="1066629" cy="658153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Stochastic flows/future scenarios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01533" y="4831671"/>
              <a:ext cx="165006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Shortages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162654" y="20301"/>
              <a:ext cx="1084234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Sea water intrusion</a:t>
              </a:r>
            </a:p>
          </p:txBody>
        </p:sp>
        <p:sp>
          <p:nvSpPr>
            <p:cNvPr id="165" name="Arc 164"/>
            <p:cNvSpPr/>
            <p:nvPr/>
          </p:nvSpPr>
          <p:spPr>
            <a:xfrm rot="180223">
              <a:off x="5528090" y="236635"/>
              <a:ext cx="1470237" cy="910210"/>
            </a:xfrm>
            <a:prstGeom prst="arc">
              <a:avLst>
                <a:gd name="adj1" fmla="val 13385067"/>
                <a:gd name="adj2" fmla="val 1788012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68" name="Arc 167"/>
            <p:cNvSpPr/>
            <p:nvPr/>
          </p:nvSpPr>
          <p:spPr>
            <a:xfrm rot="14500927">
              <a:off x="3560941" y="3746958"/>
              <a:ext cx="1734940" cy="1953072"/>
            </a:xfrm>
            <a:prstGeom prst="arc">
              <a:avLst>
                <a:gd name="adj1" fmla="val 19173884"/>
                <a:gd name="adj2" fmla="val 195841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41895" y="4329621"/>
              <a:ext cx="1223413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Sedimentation studies</a:t>
              </a:r>
            </a:p>
          </p:txBody>
        </p:sp>
        <p:sp>
          <p:nvSpPr>
            <p:cNvPr id="145" name="Arc 144"/>
            <p:cNvSpPr/>
            <p:nvPr/>
          </p:nvSpPr>
          <p:spPr>
            <a:xfrm rot="3473155">
              <a:off x="7781982" y="4908780"/>
              <a:ext cx="2376653" cy="915176"/>
            </a:xfrm>
            <a:prstGeom prst="arc">
              <a:avLst>
                <a:gd name="adj1" fmla="val 13259569"/>
                <a:gd name="adj2" fmla="val 171305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049388" y="5228190"/>
              <a:ext cx="1551997" cy="658153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Groundwater exploitation/protection measures</a:t>
              </a:r>
            </a:p>
          </p:txBody>
        </p:sp>
        <p:sp>
          <p:nvSpPr>
            <p:cNvPr id="147" name="Arc 146"/>
            <p:cNvSpPr/>
            <p:nvPr/>
          </p:nvSpPr>
          <p:spPr>
            <a:xfrm rot="17453711">
              <a:off x="6895045" y="1591298"/>
              <a:ext cx="5284200" cy="3614672"/>
            </a:xfrm>
            <a:prstGeom prst="arc">
              <a:avLst>
                <a:gd name="adj1" fmla="val 16078277"/>
                <a:gd name="adj2" fmla="val 20018904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00696" y="-152400"/>
              <a:ext cx="241527" cy="534906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802937" y="4470926"/>
              <a:ext cx="272389" cy="252926"/>
            </a:xfrm>
            <a:prstGeom prst="rect">
              <a:avLst/>
            </a:prstGeom>
            <a:solidFill>
              <a:srgbClr val="B2B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802937" y="4939293"/>
              <a:ext cx="272389" cy="252926"/>
            </a:xfrm>
            <a:prstGeom prst="rect">
              <a:avLst/>
            </a:prstGeom>
            <a:solidFill>
              <a:srgbClr val="6B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802937" y="5379667"/>
              <a:ext cx="272389" cy="252926"/>
            </a:xfrm>
            <a:prstGeom prst="rect">
              <a:avLst/>
            </a:prstGeom>
            <a:solidFill>
              <a:srgbClr val="B2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191021" y="4870767"/>
              <a:ext cx="2923347" cy="821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Reservoir module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Climate module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Groundwater module 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Command area module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 </a:t>
              </a:r>
            </a:p>
            <a:p>
              <a:pPr defTabSz="908846">
                <a:lnSpc>
                  <a:spcPct val="150000"/>
                </a:lnSpc>
              </a:pPr>
              <a:endParaRPr lang="en-GB" sz="1853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0807038" y="4040738"/>
              <a:ext cx="272389" cy="252926"/>
            </a:xfrm>
            <a:prstGeom prst="rect">
              <a:avLst/>
            </a:prstGeom>
            <a:solidFill>
              <a:srgbClr val="BF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632BA3D8-41AE-4521-865A-5D3C6FE0B2C0}"/>
                </a:ext>
              </a:extLst>
            </p:cNvPr>
            <p:cNvSpPr/>
            <p:nvPr/>
          </p:nvSpPr>
          <p:spPr>
            <a:xfrm rot="15804278">
              <a:off x="8780043" y="816230"/>
              <a:ext cx="4032143" cy="3384875"/>
            </a:xfrm>
            <a:prstGeom prst="arc">
              <a:avLst>
                <a:gd name="adj1" fmla="val 16200000"/>
                <a:gd name="adj2" fmla="val 19491350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2B06C172-CB08-4A98-92C5-A9FA491D9306}"/>
                </a:ext>
              </a:extLst>
            </p:cNvPr>
            <p:cNvSpPr/>
            <p:nvPr/>
          </p:nvSpPr>
          <p:spPr>
            <a:xfrm rot="10364838">
              <a:off x="7484813" y="2038456"/>
              <a:ext cx="1483026" cy="858784"/>
            </a:xfrm>
            <a:prstGeom prst="arc">
              <a:avLst>
                <a:gd name="adj1" fmla="val 13427534"/>
                <a:gd name="adj2" fmla="val 18682538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008EE3EA-8CD8-43C3-A40B-A401CA56A709}"/>
                </a:ext>
              </a:extLst>
            </p:cNvPr>
            <p:cNvSpPr/>
            <p:nvPr/>
          </p:nvSpPr>
          <p:spPr>
            <a:xfrm rot="15983593">
              <a:off x="6192804" y="886919"/>
              <a:ext cx="1799191" cy="756188"/>
            </a:xfrm>
            <a:prstGeom prst="arc">
              <a:avLst>
                <a:gd name="adj1" fmla="val 17038378"/>
                <a:gd name="adj2" fmla="val 21264906"/>
              </a:avLst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24950669-340E-4AD9-A4EF-5F6CB7A32D77}"/>
                </a:ext>
              </a:extLst>
            </p:cNvPr>
            <p:cNvSpPr/>
            <p:nvPr/>
          </p:nvSpPr>
          <p:spPr>
            <a:xfrm rot="16668853">
              <a:off x="7934067" y="395613"/>
              <a:ext cx="1199221" cy="940779"/>
            </a:xfrm>
            <a:prstGeom prst="arc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98BC6B80-D3EA-4A48-BC58-12092693DF18}"/>
                </a:ext>
              </a:extLst>
            </p:cNvPr>
            <p:cNvSpPr/>
            <p:nvPr/>
          </p:nvSpPr>
          <p:spPr>
            <a:xfrm rot="614956">
              <a:off x="8599772" y="264554"/>
              <a:ext cx="1033373" cy="1023764"/>
            </a:xfrm>
            <a:prstGeom prst="arc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CD1D061C-375B-48FC-B4A3-F09223B6DCE9}"/>
                </a:ext>
              </a:extLst>
            </p:cNvPr>
            <p:cNvSpPr/>
            <p:nvPr/>
          </p:nvSpPr>
          <p:spPr>
            <a:xfrm rot="15184524">
              <a:off x="8153944" y="3589541"/>
              <a:ext cx="3277680" cy="1510541"/>
            </a:xfrm>
            <a:prstGeom prst="arc">
              <a:avLst>
                <a:gd name="adj1" fmla="val 17152925"/>
                <a:gd name="adj2" fmla="val 20995034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86BE74C9-0AC7-42B3-AF0C-84864A196562}"/>
                </a:ext>
              </a:extLst>
            </p:cNvPr>
            <p:cNvSpPr/>
            <p:nvPr/>
          </p:nvSpPr>
          <p:spPr>
            <a:xfrm rot="13327352">
              <a:off x="4669913" y="6480888"/>
              <a:ext cx="1470237" cy="910210"/>
            </a:xfrm>
            <a:prstGeom prst="arc">
              <a:avLst>
                <a:gd name="adj1" fmla="val 14942793"/>
                <a:gd name="adj2" fmla="val 20199555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50A87985-5130-461A-BD78-F61F5D86704B}"/>
                </a:ext>
              </a:extLst>
            </p:cNvPr>
            <p:cNvSpPr/>
            <p:nvPr/>
          </p:nvSpPr>
          <p:spPr>
            <a:xfrm rot="15804125">
              <a:off x="5301252" y="2950099"/>
              <a:ext cx="1690352" cy="1662203"/>
            </a:xfrm>
            <a:prstGeom prst="arc">
              <a:avLst>
                <a:gd name="adj1" fmla="val 18036008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7ED2B631-4965-4AA3-961F-C7EF9C40149C}"/>
                </a:ext>
              </a:extLst>
            </p:cNvPr>
            <p:cNvSpPr/>
            <p:nvPr/>
          </p:nvSpPr>
          <p:spPr>
            <a:xfrm rot="12963890">
              <a:off x="4798494" y="3599284"/>
              <a:ext cx="1107434" cy="1465456"/>
            </a:xfrm>
            <a:prstGeom prst="arc">
              <a:avLst>
                <a:gd name="adj1" fmla="val 16288826"/>
                <a:gd name="adj2" fmla="val 23588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B7A54543-9475-4719-A017-38933250189F}"/>
                </a:ext>
              </a:extLst>
            </p:cNvPr>
            <p:cNvSpPr/>
            <p:nvPr/>
          </p:nvSpPr>
          <p:spPr>
            <a:xfrm rot="3805430">
              <a:off x="5309245" y="4796859"/>
              <a:ext cx="1484908" cy="901217"/>
            </a:xfrm>
            <a:prstGeom prst="arc">
              <a:avLst>
                <a:gd name="adj1" fmla="val 14118305"/>
                <a:gd name="adj2" fmla="val 21227274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78159DEC-DE87-46A9-9CB3-12DDA1A96FF5}"/>
                </a:ext>
              </a:extLst>
            </p:cNvPr>
            <p:cNvSpPr/>
            <p:nvPr/>
          </p:nvSpPr>
          <p:spPr>
            <a:xfrm rot="2886692">
              <a:off x="6885266" y="3540239"/>
              <a:ext cx="2376653" cy="915176"/>
            </a:xfrm>
            <a:prstGeom prst="arc">
              <a:avLst>
                <a:gd name="adj1" fmla="val 13259569"/>
                <a:gd name="adj2" fmla="val 16081860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6" name="Arc 265">
              <a:extLst>
                <a:ext uri="{FF2B5EF4-FFF2-40B4-BE49-F238E27FC236}">
                  <a16:creationId xmlns:a16="http://schemas.microsoft.com/office/drawing/2014/main" id="{86E47003-8798-4DA6-B2A3-47F93FF3C3AB}"/>
                </a:ext>
              </a:extLst>
            </p:cNvPr>
            <p:cNvSpPr/>
            <p:nvPr/>
          </p:nvSpPr>
          <p:spPr>
            <a:xfrm rot="3473155">
              <a:off x="7281106" y="4040151"/>
              <a:ext cx="2376653" cy="915176"/>
            </a:xfrm>
            <a:prstGeom prst="arc">
              <a:avLst>
                <a:gd name="adj1" fmla="val 13259569"/>
                <a:gd name="adj2" fmla="val 171305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BB108CD4-0B9A-4661-8265-BE5D9B5E9A1D}"/>
                </a:ext>
              </a:extLst>
            </p:cNvPr>
            <p:cNvSpPr/>
            <p:nvPr/>
          </p:nvSpPr>
          <p:spPr>
            <a:xfrm rot="9947625">
              <a:off x="5905104" y="2733300"/>
              <a:ext cx="1470237" cy="910210"/>
            </a:xfrm>
            <a:prstGeom prst="arc">
              <a:avLst>
                <a:gd name="adj1" fmla="val 13141906"/>
                <a:gd name="adj2" fmla="val 17670643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4A2E603-2879-4FA5-BCBD-B74D48EC8AB9}"/>
                </a:ext>
              </a:extLst>
            </p:cNvPr>
            <p:cNvSpPr txBox="1"/>
            <p:nvPr/>
          </p:nvSpPr>
          <p:spPr>
            <a:xfrm>
              <a:off x="3514140" y="3218077"/>
              <a:ext cx="1066629" cy="658153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Stochastic flows/future scenarios</a:t>
              </a:r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5C8AE25E-F95E-4B62-9C40-095490577749}"/>
                </a:ext>
              </a:extLst>
            </p:cNvPr>
            <p:cNvSpPr/>
            <p:nvPr/>
          </p:nvSpPr>
          <p:spPr>
            <a:xfrm rot="15717530">
              <a:off x="5700447" y="5185753"/>
              <a:ext cx="1484908" cy="901217"/>
            </a:xfrm>
            <a:prstGeom prst="arc">
              <a:avLst>
                <a:gd name="adj1" fmla="val 16200000"/>
                <a:gd name="adj2" fmla="val 1841719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00482DC9-0BA8-4226-9E1C-949080732960}"/>
                </a:ext>
              </a:extLst>
            </p:cNvPr>
            <p:cNvSpPr/>
            <p:nvPr/>
          </p:nvSpPr>
          <p:spPr>
            <a:xfrm rot="3162122">
              <a:off x="5687238" y="4851475"/>
              <a:ext cx="1484908" cy="901217"/>
            </a:xfrm>
            <a:prstGeom prst="arc">
              <a:avLst>
                <a:gd name="adj1" fmla="val 14146585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C0E03C4C-F3F3-4B2E-A216-F69CC3CD3CAD}"/>
                </a:ext>
              </a:extLst>
            </p:cNvPr>
            <p:cNvSpPr/>
            <p:nvPr/>
          </p:nvSpPr>
          <p:spPr>
            <a:xfrm rot="16200000">
              <a:off x="4724633" y="4689630"/>
              <a:ext cx="1792853" cy="1696766"/>
            </a:xfrm>
            <a:prstGeom prst="arc">
              <a:avLst>
                <a:gd name="adj1" fmla="val 18949374"/>
                <a:gd name="adj2" fmla="val 807628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7AA05949-1621-485E-B60C-376BC3F6A92D}"/>
                </a:ext>
              </a:extLst>
            </p:cNvPr>
            <p:cNvSpPr/>
            <p:nvPr/>
          </p:nvSpPr>
          <p:spPr>
            <a:xfrm rot="5649020">
              <a:off x="6116083" y="5530535"/>
              <a:ext cx="1008632" cy="1977348"/>
            </a:xfrm>
            <a:prstGeom prst="arc">
              <a:avLst>
                <a:gd name="adj1" fmla="val 16142696"/>
                <a:gd name="adj2" fmla="val 18857558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84" name="Arc 283">
              <a:extLst>
                <a:ext uri="{FF2B5EF4-FFF2-40B4-BE49-F238E27FC236}">
                  <a16:creationId xmlns:a16="http://schemas.microsoft.com/office/drawing/2014/main" id="{DE321520-F089-432E-B3F3-CE505B376CEA}"/>
                </a:ext>
              </a:extLst>
            </p:cNvPr>
            <p:cNvSpPr/>
            <p:nvPr/>
          </p:nvSpPr>
          <p:spPr>
            <a:xfrm rot="5649020">
              <a:off x="5441438" y="4764690"/>
              <a:ext cx="2516086" cy="1826578"/>
            </a:xfrm>
            <a:prstGeom prst="arc">
              <a:avLst>
                <a:gd name="adj1" fmla="val 16463001"/>
                <a:gd name="adj2" fmla="val 20888762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9A7212E-7D5C-4E99-B56D-F0E775CC6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4012" y="2466975"/>
              <a:ext cx="6410325" cy="538162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AF68278-2F6B-485E-A4B3-B2D277FC9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45889" y="2469914"/>
              <a:ext cx="3552825" cy="372427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35E111C-D9D1-4F07-BAE4-15880116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54212" y="0"/>
              <a:ext cx="7934325" cy="5029200"/>
            </a:xfrm>
            <a:prstGeom prst="rect">
              <a:avLst/>
            </a:prstGeom>
          </p:spPr>
        </p:pic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0C1631A-79EE-4ED0-B4FE-2D830714F331}"/>
                </a:ext>
              </a:extLst>
            </p:cNvPr>
            <p:cNvSpPr txBox="1"/>
            <p:nvPr/>
          </p:nvSpPr>
          <p:spPr>
            <a:xfrm>
              <a:off x="5465909" y="4267364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59CBC001-3A84-4F38-97B6-5BB58A3E691F}"/>
                </a:ext>
              </a:extLst>
            </p:cNvPr>
            <p:cNvSpPr txBox="1"/>
            <p:nvPr/>
          </p:nvSpPr>
          <p:spPr>
            <a:xfrm>
              <a:off x="9102791" y="4493323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9EAE219-0210-45CF-AB0A-E9160AA46929}"/>
                </a:ext>
              </a:extLst>
            </p:cNvPr>
            <p:cNvSpPr txBox="1"/>
            <p:nvPr/>
          </p:nvSpPr>
          <p:spPr>
            <a:xfrm>
              <a:off x="4729125" y="454466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FA3A00F7-39D2-42AC-B1EF-971688000B06}"/>
                </a:ext>
              </a:extLst>
            </p:cNvPr>
            <p:cNvSpPr txBox="1"/>
            <p:nvPr/>
          </p:nvSpPr>
          <p:spPr>
            <a:xfrm>
              <a:off x="9590238" y="445963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3C4202BA-6B6A-49C8-9323-288561937AA7}"/>
                </a:ext>
              </a:extLst>
            </p:cNvPr>
            <p:cNvSpPr txBox="1"/>
            <p:nvPr/>
          </p:nvSpPr>
          <p:spPr>
            <a:xfrm>
              <a:off x="6470272" y="5966077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0B7BF2AF-0C70-4763-BAD1-C4C641203DCA}"/>
                </a:ext>
              </a:extLst>
            </p:cNvPr>
            <p:cNvSpPr txBox="1"/>
            <p:nvPr/>
          </p:nvSpPr>
          <p:spPr>
            <a:xfrm>
              <a:off x="7008371" y="6848325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1EB5636C-D3D7-4F98-8B90-27C1D10F9984}"/>
                </a:ext>
              </a:extLst>
            </p:cNvPr>
            <p:cNvSpPr txBox="1"/>
            <p:nvPr/>
          </p:nvSpPr>
          <p:spPr>
            <a:xfrm>
              <a:off x="6720517" y="6579698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DC215A11-99B3-4750-B31F-A2BEAF3F6A58}"/>
                </a:ext>
              </a:extLst>
            </p:cNvPr>
            <p:cNvSpPr txBox="1"/>
            <p:nvPr/>
          </p:nvSpPr>
          <p:spPr>
            <a:xfrm>
              <a:off x="6041884" y="6707620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97786E70-368E-424F-99A4-091142CEB780}"/>
                </a:ext>
              </a:extLst>
            </p:cNvPr>
            <p:cNvSpPr txBox="1"/>
            <p:nvPr/>
          </p:nvSpPr>
          <p:spPr>
            <a:xfrm>
              <a:off x="6146073" y="7174718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9D78AA4-B582-45DD-BB41-E0071572808A}"/>
                </a:ext>
              </a:extLst>
            </p:cNvPr>
            <p:cNvSpPr txBox="1"/>
            <p:nvPr/>
          </p:nvSpPr>
          <p:spPr>
            <a:xfrm>
              <a:off x="6601653" y="2169341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7B23AEB3-379F-412F-9DB6-82182977290F}"/>
                </a:ext>
              </a:extLst>
            </p:cNvPr>
            <p:cNvSpPr txBox="1"/>
            <p:nvPr/>
          </p:nvSpPr>
          <p:spPr>
            <a:xfrm>
              <a:off x="6858078" y="3075613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727FDE7-0596-47FB-83B2-E63BDBA1D948}"/>
                </a:ext>
              </a:extLst>
            </p:cNvPr>
            <p:cNvSpPr txBox="1"/>
            <p:nvPr/>
          </p:nvSpPr>
          <p:spPr>
            <a:xfrm>
              <a:off x="6433452" y="2809164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FF552328-3D4E-44BB-9073-6B05619D9A87}"/>
                </a:ext>
              </a:extLst>
            </p:cNvPr>
            <p:cNvSpPr txBox="1"/>
            <p:nvPr/>
          </p:nvSpPr>
          <p:spPr>
            <a:xfrm>
              <a:off x="5706181" y="286560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FDFC8C8-4444-460A-8386-6C256ED76BBF}"/>
                </a:ext>
              </a:extLst>
            </p:cNvPr>
            <p:cNvSpPr txBox="1"/>
            <p:nvPr/>
          </p:nvSpPr>
          <p:spPr>
            <a:xfrm>
              <a:off x="7816582" y="248945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6445CCD0-6C4B-49C4-98D1-01C7A6D0E65F}"/>
                </a:ext>
              </a:extLst>
            </p:cNvPr>
            <p:cNvSpPr txBox="1"/>
            <p:nvPr/>
          </p:nvSpPr>
          <p:spPr>
            <a:xfrm>
              <a:off x="8838832" y="2378741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0A019C3E-E4DC-46F8-A7AA-1BE9FEC1DAEB}"/>
                </a:ext>
              </a:extLst>
            </p:cNvPr>
            <p:cNvSpPr txBox="1"/>
            <p:nvPr/>
          </p:nvSpPr>
          <p:spPr>
            <a:xfrm>
              <a:off x="8372988" y="2524678"/>
              <a:ext cx="230274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D96FD7D0-2E75-4B48-9B41-E7C90426E832}"/>
                </a:ext>
              </a:extLst>
            </p:cNvPr>
            <p:cNvSpPr txBox="1"/>
            <p:nvPr/>
          </p:nvSpPr>
          <p:spPr>
            <a:xfrm>
              <a:off x="6018910" y="1848318"/>
              <a:ext cx="24152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AE4105-97B7-458F-AB7E-83CE1DEC7DEA}"/>
                </a:ext>
              </a:extLst>
            </p:cNvPr>
            <p:cNvGrpSpPr/>
            <p:nvPr/>
          </p:nvGrpSpPr>
          <p:grpSpPr>
            <a:xfrm>
              <a:off x="10728730" y="2680465"/>
              <a:ext cx="5134568" cy="1084757"/>
              <a:chOff x="9664869" y="2650494"/>
              <a:chExt cx="5134568" cy="1084757"/>
            </a:xfrm>
          </p:grpSpPr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92005E0B-6705-4A12-9C95-9FF11F7A3E3C}"/>
                  </a:ext>
                </a:extLst>
              </p:cNvPr>
              <p:cNvSpPr/>
              <p:nvPr/>
            </p:nvSpPr>
            <p:spPr>
              <a:xfrm>
                <a:off x="9664869" y="2650494"/>
                <a:ext cx="5134568" cy="8212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08846">
                  <a:lnSpc>
                    <a:spcPct val="150000"/>
                  </a:lnSpc>
                </a:pPr>
                <a:r>
                  <a:rPr lang="en-GB" sz="1588" dirty="0">
                    <a:solidFill>
                      <a:schemeClr val="tx1"/>
                    </a:solidFill>
                  </a:rPr>
                  <a:t>Linkages between</a:t>
                </a:r>
              </a:p>
              <a:p>
                <a:pPr defTabSz="908846">
                  <a:lnSpc>
                    <a:spcPct val="150000"/>
                  </a:lnSpc>
                </a:pPr>
                <a:r>
                  <a:rPr lang="en-GB" sz="1588">
                    <a:solidFill>
                      <a:schemeClr val="tx1"/>
                    </a:solidFill>
                  </a:rPr>
                  <a:t>           Stakeholder interviews</a:t>
                </a:r>
                <a:endParaRPr lang="en-GB" sz="1588" dirty="0">
                  <a:solidFill>
                    <a:schemeClr val="tx1"/>
                  </a:solidFill>
                </a:endParaRPr>
              </a:p>
              <a:p>
                <a:pPr defTabSz="908846">
                  <a:lnSpc>
                    <a:spcPct val="150000"/>
                  </a:lnSpc>
                </a:pPr>
                <a:r>
                  <a:rPr lang="en-GB" sz="1588" dirty="0">
                    <a:solidFill>
                      <a:schemeClr val="tx1"/>
                    </a:solidFill>
                  </a:rPr>
                  <a:t>           Rational decision maker</a:t>
                </a:r>
              </a:p>
              <a:p>
                <a:pPr defTabSz="908846">
                  <a:lnSpc>
                    <a:spcPct val="150000"/>
                  </a:lnSpc>
                </a:pPr>
                <a:r>
                  <a:rPr lang="en-GB" sz="1588" dirty="0">
                    <a:solidFill>
                      <a:schemeClr val="tx1"/>
                    </a:solidFill>
                  </a:rPr>
                  <a:t>           Physical hydrology</a:t>
                </a:r>
              </a:p>
            </p:txBody>
          </p:sp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4C8BAE90-E6B3-405F-A4E0-CD8B457298E1}"/>
                  </a:ext>
                </a:extLst>
              </p:cNvPr>
              <p:cNvCxnSpPr/>
              <p:nvPr/>
            </p:nvCxnSpPr>
            <p:spPr>
              <a:xfrm>
                <a:off x="9711573" y="3327761"/>
                <a:ext cx="5560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>
                <a:extLst>
                  <a:ext uri="{FF2B5EF4-FFF2-40B4-BE49-F238E27FC236}">
                    <a16:creationId xmlns:a16="http://schemas.microsoft.com/office/drawing/2014/main" id="{1C93B5D4-B601-4F19-85B4-E4850C8413A9}"/>
                  </a:ext>
                </a:extLst>
              </p:cNvPr>
              <p:cNvCxnSpPr/>
              <p:nvPr/>
            </p:nvCxnSpPr>
            <p:spPr>
              <a:xfrm>
                <a:off x="9725187" y="3735251"/>
                <a:ext cx="5560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E409EE27-65C5-4037-B485-FCD6F8466577}"/>
                  </a:ext>
                </a:extLst>
              </p:cNvPr>
              <p:cNvCxnSpPr/>
              <p:nvPr/>
            </p:nvCxnSpPr>
            <p:spPr>
              <a:xfrm>
                <a:off x="9711573" y="2905652"/>
                <a:ext cx="5560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9" name="Arc 478">
              <a:extLst>
                <a:ext uri="{FF2B5EF4-FFF2-40B4-BE49-F238E27FC236}">
                  <a16:creationId xmlns:a16="http://schemas.microsoft.com/office/drawing/2014/main" id="{8F294396-67A2-404F-B9C1-2A8DFED65AA0}"/>
                </a:ext>
              </a:extLst>
            </p:cNvPr>
            <p:cNvSpPr/>
            <p:nvPr/>
          </p:nvSpPr>
          <p:spPr>
            <a:xfrm rot="5400000">
              <a:off x="6053551" y="4954518"/>
              <a:ext cx="3009672" cy="850299"/>
            </a:xfrm>
            <a:prstGeom prst="arc">
              <a:avLst>
                <a:gd name="adj1" fmla="val 11119865"/>
                <a:gd name="adj2" fmla="val 17884849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0" name="Arc 479">
              <a:extLst>
                <a:ext uri="{FF2B5EF4-FFF2-40B4-BE49-F238E27FC236}">
                  <a16:creationId xmlns:a16="http://schemas.microsoft.com/office/drawing/2014/main" id="{C0552B4E-10E3-48DD-A41E-0F582023E97A}"/>
                </a:ext>
              </a:extLst>
            </p:cNvPr>
            <p:cNvSpPr/>
            <p:nvPr/>
          </p:nvSpPr>
          <p:spPr>
            <a:xfrm rot="5212438">
              <a:off x="6478053" y="5194516"/>
              <a:ext cx="3350806" cy="850299"/>
            </a:xfrm>
            <a:prstGeom prst="arc">
              <a:avLst>
                <a:gd name="adj1" fmla="val 10931243"/>
                <a:gd name="adj2" fmla="val 19896249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1" name="Arc 480">
              <a:extLst>
                <a:ext uri="{FF2B5EF4-FFF2-40B4-BE49-F238E27FC236}">
                  <a16:creationId xmlns:a16="http://schemas.microsoft.com/office/drawing/2014/main" id="{3D56E2C2-F3BE-47DD-91EC-C91B6DC22C44}"/>
                </a:ext>
              </a:extLst>
            </p:cNvPr>
            <p:cNvSpPr/>
            <p:nvPr/>
          </p:nvSpPr>
          <p:spPr>
            <a:xfrm rot="14593854">
              <a:off x="5861660" y="5954096"/>
              <a:ext cx="1008132" cy="1237820"/>
            </a:xfrm>
            <a:prstGeom prst="arc">
              <a:avLst>
                <a:gd name="adj1" fmla="val 19464535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2" name="Arc 481">
              <a:extLst>
                <a:ext uri="{FF2B5EF4-FFF2-40B4-BE49-F238E27FC236}">
                  <a16:creationId xmlns:a16="http://schemas.microsoft.com/office/drawing/2014/main" id="{DCF20CB2-D6B9-4B00-9064-48DFD1FB9D16}"/>
                </a:ext>
              </a:extLst>
            </p:cNvPr>
            <p:cNvSpPr/>
            <p:nvPr/>
          </p:nvSpPr>
          <p:spPr>
            <a:xfrm rot="2262313">
              <a:off x="6338419" y="6126632"/>
              <a:ext cx="1470237" cy="910210"/>
            </a:xfrm>
            <a:prstGeom prst="arc">
              <a:avLst>
                <a:gd name="adj1" fmla="val 14146585"/>
                <a:gd name="adj2" fmla="val 17880120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5" name="Arc 484">
              <a:extLst>
                <a:ext uri="{FF2B5EF4-FFF2-40B4-BE49-F238E27FC236}">
                  <a16:creationId xmlns:a16="http://schemas.microsoft.com/office/drawing/2014/main" id="{EA8DCA78-3D6F-45FA-9813-7C48C44CC40C}"/>
                </a:ext>
              </a:extLst>
            </p:cNvPr>
            <p:cNvSpPr/>
            <p:nvPr/>
          </p:nvSpPr>
          <p:spPr>
            <a:xfrm rot="13915567">
              <a:off x="6961902" y="4763395"/>
              <a:ext cx="1484908" cy="901217"/>
            </a:xfrm>
            <a:prstGeom prst="arc">
              <a:avLst>
                <a:gd name="adj1" fmla="val 14942793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EA2AD29-70A6-4456-9BF4-3728B837AE57}"/>
                </a:ext>
              </a:extLst>
            </p:cNvPr>
            <p:cNvSpPr txBox="1"/>
            <p:nvPr/>
          </p:nvSpPr>
          <p:spPr>
            <a:xfrm>
              <a:off x="5625176" y="2636919"/>
              <a:ext cx="322408" cy="380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D92C7DB9-1659-4FFD-8913-8903C1EF30F5}"/>
                </a:ext>
              </a:extLst>
            </p:cNvPr>
            <p:cNvSpPr/>
            <p:nvPr/>
          </p:nvSpPr>
          <p:spPr>
            <a:xfrm rot="9709312">
              <a:off x="5975600" y="169660"/>
              <a:ext cx="1955106" cy="3093985"/>
            </a:xfrm>
            <a:prstGeom prst="arc">
              <a:avLst>
                <a:gd name="adj1" fmla="val 18912135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F4ED31E-945C-49CB-A30C-D473AE6F7784}"/>
                </a:ext>
              </a:extLst>
            </p:cNvPr>
            <p:cNvSpPr/>
            <p:nvPr/>
          </p:nvSpPr>
          <p:spPr>
            <a:xfrm rot="11809232">
              <a:off x="6595062" y="977135"/>
              <a:ext cx="1080328" cy="1762811"/>
            </a:xfrm>
            <a:prstGeom prst="arc">
              <a:avLst>
                <a:gd name="adj1" fmla="val 16925796"/>
                <a:gd name="adj2" fmla="val 17336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DB0E5E21-9B57-41E7-8F3C-39C6C6FDE27B}"/>
                </a:ext>
              </a:extLst>
            </p:cNvPr>
            <p:cNvSpPr/>
            <p:nvPr/>
          </p:nvSpPr>
          <p:spPr>
            <a:xfrm rot="14888106">
              <a:off x="5864840" y="2699183"/>
              <a:ext cx="1439690" cy="1944191"/>
            </a:xfrm>
            <a:prstGeom prst="arc">
              <a:avLst>
                <a:gd name="adj1" fmla="val 17197408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0897F264-0075-4947-BE6E-02D644B4D088}"/>
                </a:ext>
              </a:extLst>
            </p:cNvPr>
            <p:cNvSpPr/>
            <p:nvPr/>
          </p:nvSpPr>
          <p:spPr>
            <a:xfrm rot="13976785">
              <a:off x="6223470" y="3117494"/>
              <a:ext cx="1792853" cy="1192592"/>
            </a:xfrm>
            <a:prstGeom prst="arc">
              <a:avLst>
                <a:gd name="adj1" fmla="val 18723949"/>
                <a:gd name="adj2" fmla="val 175737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</p:grpSp>
    </p:spTree>
    <p:extLst>
      <p:ext uri="{BB962C8B-B14F-4D97-AF65-F5344CB8AC3E}">
        <p14:creationId xmlns:p14="http://schemas.microsoft.com/office/powerpoint/2010/main" val="356911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Veena Sunkara</dc:creator>
  <cp:lastModifiedBy>Sai Veena Sunkara</cp:lastModifiedBy>
  <cp:revision>1</cp:revision>
  <dcterms:created xsi:type="dcterms:W3CDTF">2023-09-04T20:31:58Z</dcterms:created>
  <dcterms:modified xsi:type="dcterms:W3CDTF">2023-09-04T20:32:09Z</dcterms:modified>
</cp:coreProperties>
</file>