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11/28/2023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AF3F-4DAE-42F6-A30A-E650E2F02027}"/>
              </a:ext>
            </a:extLst>
          </p:cNvPr>
          <p:cNvSpPr>
            <a:spLocks noGrp="1"/>
          </p:cNvSpPr>
          <p:nvPr>
            <p:ph type="ctrTitle"/>
          </p:nvPr>
        </p:nvSpPr>
        <p:spPr/>
        <p:txBody>
          <a:bodyPr/>
          <a:lstStyle/>
          <a:p>
            <a:r>
              <a:rPr lang="en-US" dirty="0"/>
              <a:t>Predictive Analysis for iPhone Purchases</a:t>
            </a:r>
            <a:endParaRPr lang="en-IN" dirty="0"/>
          </a:p>
        </p:txBody>
      </p:sp>
      <p:sp>
        <p:nvSpPr>
          <p:cNvPr id="3" name="Subtitle 2">
            <a:extLst>
              <a:ext uri="{FF2B5EF4-FFF2-40B4-BE49-F238E27FC236}">
                <a16:creationId xmlns:a16="http://schemas.microsoft.com/office/drawing/2014/main" id="{5A74515B-9F4C-49B4-BBC0-AB0B01884B1E}"/>
              </a:ext>
            </a:extLst>
          </p:cNvPr>
          <p:cNvSpPr>
            <a:spLocks noGrp="1"/>
          </p:cNvSpPr>
          <p:nvPr>
            <p:ph type="subTitle" idx="1"/>
          </p:nvPr>
        </p:nvSpPr>
        <p:spPr/>
        <p:txBody>
          <a:bodyPr/>
          <a:lstStyle/>
          <a:p>
            <a:r>
              <a:rPr lang="en-US" dirty="0"/>
              <a:t>Leveraging Machine Learning for Customer Insights.</a:t>
            </a:r>
            <a:endParaRPr lang="en-IN" dirty="0"/>
          </a:p>
        </p:txBody>
      </p:sp>
    </p:spTree>
    <p:extLst>
      <p:ext uri="{BB962C8B-B14F-4D97-AF65-F5344CB8AC3E}">
        <p14:creationId xmlns:p14="http://schemas.microsoft.com/office/powerpoint/2010/main" val="310698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253D4-30F8-4C8D-9829-0701E7C2F9A7}"/>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98993150-C59B-4A82-9365-D38872ADF886}"/>
              </a:ext>
            </a:extLst>
          </p:cNvPr>
          <p:cNvSpPr>
            <a:spLocks noGrp="1"/>
          </p:cNvSpPr>
          <p:nvPr>
            <p:ph idx="1"/>
          </p:nvPr>
        </p:nvSpPr>
        <p:spPr/>
        <p:txBody>
          <a:bodyPr/>
          <a:lstStyle/>
          <a:p>
            <a:r>
              <a:rPr lang="en-US" dirty="0"/>
              <a:t>The goal of this project is to analyze the demographic and purchasing behavior of customers based on age, salary, and iPhone purchase data.</a:t>
            </a:r>
          </a:p>
          <a:p>
            <a:r>
              <a:rPr lang="en-US" dirty="0"/>
              <a:t>By exploring key metrics such as average age, income distribution, and the percentage of iPhone purchases across different age groups, this analysis aims to provide actionable insights for strategic decision-making and targeted marketing efforts.</a:t>
            </a:r>
          </a:p>
          <a:p>
            <a:endParaRPr lang="en-IN" dirty="0"/>
          </a:p>
        </p:txBody>
      </p:sp>
    </p:spTree>
    <p:extLst>
      <p:ext uri="{BB962C8B-B14F-4D97-AF65-F5344CB8AC3E}">
        <p14:creationId xmlns:p14="http://schemas.microsoft.com/office/powerpoint/2010/main" val="2915743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8F8B1-2E56-4590-ABAE-7A1218E1F420}"/>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2827A4B5-115A-4F91-AE4D-034A91BC2E18}"/>
              </a:ext>
            </a:extLst>
          </p:cNvPr>
          <p:cNvSpPr>
            <a:spLocks noGrp="1"/>
          </p:cNvSpPr>
          <p:nvPr>
            <p:ph idx="1"/>
          </p:nvPr>
        </p:nvSpPr>
        <p:spPr/>
        <p:txBody>
          <a:bodyPr/>
          <a:lstStyle/>
          <a:p>
            <a:r>
              <a:rPr lang="en-US" dirty="0"/>
              <a:t>The goal was to predict whether a customer will purchase an </a:t>
            </a:r>
            <a:r>
              <a:rPr lang="en-US" dirty="0" err="1"/>
              <a:t>iphone</a:t>
            </a:r>
            <a:r>
              <a:rPr lang="en-US" dirty="0"/>
              <a:t> or not(YES/No). So, it is classification based problem and requires classification algorithm </a:t>
            </a:r>
          </a:p>
          <a:p>
            <a:r>
              <a:rPr lang="en-US" dirty="0"/>
              <a:t>such as KNN Classifier, Decision Tree, Random Forest. There is total of 204 female out of which 77 made the purchase where as there are 196 male out of which only 66 made the purchase.</a:t>
            </a:r>
          </a:p>
          <a:p>
            <a:r>
              <a:rPr lang="en-US" dirty="0"/>
              <a:t>The accuracy of the </a:t>
            </a:r>
            <a:r>
              <a:rPr lang="en-US" dirty="0" err="1"/>
              <a:t>KNeighborsClassifier</a:t>
            </a:r>
            <a:r>
              <a:rPr lang="en-US" dirty="0"/>
              <a:t> model is, 87.5 %. The accuracy of </a:t>
            </a:r>
            <a:r>
              <a:rPr lang="en-US" dirty="0" err="1"/>
              <a:t>DecisionTreeClassifier</a:t>
            </a:r>
            <a:r>
              <a:rPr lang="en-US" dirty="0"/>
              <a:t> Model is, 90.0 % and of the </a:t>
            </a:r>
            <a:r>
              <a:rPr lang="en-US" dirty="0" err="1"/>
              <a:t>RandomForestClassifier</a:t>
            </a:r>
            <a:r>
              <a:rPr lang="en-US" dirty="0"/>
              <a:t> model is 87.5%. So, the Decision Tree algorithm is the best suited model for this problem.</a:t>
            </a:r>
          </a:p>
          <a:p>
            <a:endParaRPr lang="en-IN" dirty="0"/>
          </a:p>
        </p:txBody>
      </p:sp>
    </p:spTree>
    <p:extLst>
      <p:ext uri="{BB962C8B-B14F-4D97-AF65-F5344CB8AC3E}">
        <p14:creationId xmlns:p14="http://schemas.microsoft.com/office/powerpoint/2010/main" val="295845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7782-8A3E-4FA6-8510-B296A300A340}"/>
              </a:ext>
            </a:extLst>
          </p:cNvPr>
          <p:cNvSpPr>
            <a:spLocks noGrp="1"/>
          </p:cNvSpPr>
          <p:nvPr>
            <p:ph type="title"/>
          </p:nvPr>
        </p:nvSpPr>
        <p:spPr>
          <a:xfrm>
            <a:off x="1024128" y="424070"/>
            <a:ext cx="9720072" cy="1325217"/>
          </a:xfrm>
        </p:spPr>
        <p:txBody>
          <a:bodyPr/>
          <a:lstStyle/>
          <a:p>
            <a:r>
              <a:rPr lang="en-US" dirty="0"/>
              <a:t>Business impact</a:t>
            </a:r>
            <a:endParaRPr lang="en-IN" dirty="0"/>
          </a:p>
        </p:txBody>
      </p:sp>
      <p:sp>
        <p:nvSpPr>
          <p:cNvPr id="3" name="Content Placeholder 2">
            <a:extLst>
              <a:ext uri="{FF2B5EF4-FFF2-40B4-BE49-F238E27FC236}">
                <a16:creationId xmlns:a16="http://schemas.microsoft.com/office/drawing/2014/main" id="{7F68C39F-F5B7-4D7D-B32B-FA037499EEAD}"/>
              </a:ext>
            </a:extLst>
          </p:cNvPr>
          <p:cNvSpPr>
            <a:spLocks noGrp="1"/>
          </p:cNvSpPr>
          <p:nvPr>
            <p:ph idx="1"/>
          </p:nvPr>
        </p:nvSpPr>
        <p:spPr>
          <a:xfrm>
            <a:off x="1024127" y="1749286"/>
            <a:ext cx="9720073" cy="5108713"/>
          </a:xfrm>
        </p:spPr>
        <p:txBody>
          <a:bodyPr>
            <a:normAutofit/>
          </a:bodyPr>
          <a:lstStyle/>
          <a:p>
            <a:r>
              <a:rPr lang="en-US" dirty="0"/>
              <a:t>Targeted Marketing and Advertising:</a:t>
            </a:r>
          </a:p>
          <a:p>
            <a:pPr lvl="1"/>
            <a:r>
              <a:rPr lang="en-US" dirty="0"/>
              <a:t>By understanding the factors influencing a person's decision to purchase an iPhone, your model can help optimize marketing and advertising strategies. </a:t>
            </a:r>
          </a:p>
          <a:p>
            <a:pPr lvl="1"/>
            <a:r>
              <a:rPr lang="en-US" dirty="0"/>
              <a:t>Tailoring campaigns based on predicted preferences can lead to more effective and efficient use of resources.</a:t>
            </a:r>
          </a:p>
          <a:p>
            <a:r>
              <a:rPr lang="en-US" dirty="0"/>
              <a:t>Customer Segmentation:</a:t>
            </a:r>
          </a:p>
          <a:p>
            <a:pPr lvl="1"/>
            <a:r>
              <a:rPr lang="en-US" dirty="0"/>
              <a:t>Your predictive model can contribute to better customer segmentation. By identifying patterns in purchasing behavior, businesses can create targeted segments with specific marketing approaches for each group. For example, in this case female purchased more than male.</a:t>
            </a:r>
          </a:p>
          <a:p>
            <a:r>
              <a:rPr lang="en-US" dirty="0"/>
              <a:t>Inventory Management:</a:t>
            </a:r>
          </a:p>
          <a:p>
            <a:pPr lvl="1"/>
            <a:r>
              <a:rPr lang="en-US" dirty="0"/>
              <a:t>Anticipating the demand for iPhones can aid in inventory management. Businesses can adjust their stock levels based on predicted sales, </a:t>
            </a:r>
          </a:p>
          <a:p>
            <a:pPr lvl="1"/>
            <a:r>
              <a:rPr lang="en-US" dirty="0"/>
              <a:t>reducing the risk of overstocking or stockouts. This can lead to cost savings and improved customer satisfaction.</a:t>
            </a:r>
          </a:p>
        </p:txBody>
      </p:sp>
    </p:spTree>
    <p:extLst>
      <p:ext uri="{BB962C8B-B14F-4D97-AF65-F5344CB8AC3E}">
        <p14:creationId xmlns:p14="http://schemas.microsoft.com/office/powerpoint/2010/main" val="146195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6545-3DA9-4FE4-8D97-9914F7D4CA7B}"/>
              </a:ext>
            </a:extLst>
          </p:cNvPr>
          <p:cNvSpPr>
            <a:spLocks noGrp="1"/>
          </p:cNvSpPr>
          <p:nvPr>
            <p:ph type="title"/>
          </p:nvPr>
        </p:nvSpPr>
        <p:spPr>
          <a:xfrm>
            <a:off x="1024128" y="585216"/>
            <a:ext cx="9720072" cy="1097810"/>
          </a:xfrm>
        </p:spPr>
        <p:txBody>
          <a:bodyPr>
            <a:normAutofit/>
          </a:bodyPr>
          <a:lstStyle/>
          <a:p>
            <a:endParaRPr lang="en-IN" dirty="0"/>
          </a:p>
        </p:txBody>
      </p:sp>
      <p:sp>
        <p:nvSpPr>
          <p:cNvPr id="3" name="Content Placeholder 2">
            <a:extLst>
              <a:ext uri="{FF2B5EF4-FFF2-40B4-BE49-F238E27FC236}">
                <a16:creationId xmlns:a16="http://schemas.microsoft.com/office/drawing/2014/main" id="{E8D7F614-2F50-4CB9-9D83-117A4C00A3CE}"/>
              </a:ext>
            </a:extLst>
          </p:cNvPr>
          <p:cNvSpPr>
            <a:spLocks noGrp="1"/>
          </p:cNvSpPr>
          <p:nvPr>
            <p:ph idx="1"/>
          </p:nvPr>
        </p:nvSpPr>
        <p:spPr>
          <a:xfrm>
            <a:off x="1024128" y="1855303"/>
            <a:ext cx="9720073" cy="4454055"/>
          </a:xfrm>
        </p:spPr>
        <p:txBody>
          <a:bodyPr>
            <a:normAutofit fontScale="92500" lnSpcReduction="10000"/>
          </a:bodyPr>
          <a:lstStyle/>
          <a:p>
            <a:pPr marL="0" indent="0">
              <a:buNone/>
            </a:pPr>
            <a:r>
              <a:rPr lang="en-US" sz="2800" dirty="0"/>
              <a:t>Product Development and Innovation:</a:t>
            </a:r>
          </a:p>
          <a:p>
            <a:pPr lvl="1"/>
            <a:r>
              <a:rPr lang="en-US" sz="2300" dirty="0"/>
              <a:t>Understanding the factors influencing iPhone purchases can provide valuable insights for product development and innovation. </a:t>
            </a:r>
          </a:p>
          <a:p>
            <a:pPr lvl="1"/>
            <a:r>
              <a:rPr lang="en-US" sz="2300" dirty="0"/>
              <a:t>Knowing what features or characteristics are appealing to customers can guide the development of future iPhone models or related products.</a:t>
            </a:r>
            <a:endParaRPr lang="en-US" dirty="0"/>
          </a:p>
          <a:p>
            <a:r>
              <a:rPr lang="en-US" sz="2800" dirty="0"/>
              <a:t>Sales and Revenue Forecasting:</a:t>
            </a:r>
          </a:p>
          <a:p>
            <a:pPr lvl="1"/>
            <a:r>
              <a:rPr lang="en-US" sz="2100" dirty="0"/>
              <a:t>Accurate predictions can help in forecasting sales and revenue. Businesses can use these forecasts for budgeting, resource allocation, and overall financial planning. It enables a more proactive approach to managing sales performance.</a:t>
            </a:r>
            <a:endParaRPr lang="en-US" dirty="0"/>
          </a:p>
          <a:p>
            <a:r>
              <a:rPr lang="en-US" sz="2800" dirty="0"/>
              <a:t>Customer Experience Optimization:</a:t>
            </a:r>
          </a:p>
          <a:p>
            <a:pPr lvl="1"/>
            <a:r>
              <a:rPr lang="en-US" sz="2100" dirty="0"/>
              <a:t>Analyzing the features that contribute most to a positive purchasing decision can guide businesses in enhancing the overall customer experience. </a:t>
            </a:r>
          </a:p>
          <a:p>
            <a:pPr lvl="1"/>
            <a:r>
              <a:rPr lang="en-US" sz="2100" dirty="0"/>
              <a:t>This could involve improving customer service, streamlining the purchase process, or providing additional services that align with customer preferences.</a:t>
            </a:r>
          </a:p>
          <a:p>
            <a:endParaRPr lang="en-IN" dirty="0"/>
          </a:p>
        </p:txBody>
      </p:sp>
    </p:spTree>
    <p:extLst>
      <p:ext uri="{BB962C8B-B14F-4D97-AF65-F5344CB8AC3E}">
        <p14:creationId xmlns:p14="http://schemas.microsoft.com/office/powerpoint/2010/main" val="187284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7A5D-1E7A-44B4-9791-1399DB783C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20A863-A7D3-4F95-A2A1-AB32E7F2DE1D}"/>
              </a:ext>
            </a:extLst>
          </p:cNvPr>
          <p:cNvSpPr>
            <a:spLocks noGrp="1"/>
          </p:cNvSpPr>
          <p:nvPr>
            <p:ph idx="1"/>
          </p:nvPr>
        </p:nvSpPr>
        <p:spPr>
          <a:xfrm>
            <a:off x="1024128" y="2285999"/>
            <a:ext cx="9720073" cy="4366591"/>
          </a:xfrm>
        </p:spPr>
        <p:txBody>
          <a:bodyPr>
            <a:normAutofit/>
          </a:bodyPr>
          <a:lstStyle/>
          <a:p>
            <a:r>
              <a:rPr lang="en-US" sz="2400" dirty="0"/>
              <a:t>Competitive Advantage:</a:t>
            </a:r>
          </a:p>
          <a:p>
            <a:pPr lvl="1"/>
            <a:r>
              <a:rPr lang="en-US" sz="1900" dirty="0"/>
              <a:t>If your predictive model proves to be accurate and valuable, it can provide a competitive advantage. </a:t>
            </a:r>
          </a:p>
          <a:p>
            <a:pPr lvl="1"/>
            <a:r>
              <a:rPr lang="en-US" sz="1900" dirty="0"/>
              <a:t>Businesses that can better anticipate and meet customer needs are more likely to outperform competitors in the market.</a:t>
            </a:r>
          </a:p>
          <a:p>
            <a:r>
              <a:rPr lang="en-US" dirty="0"/>
              <a:t>Risk Mitigation:</a:t>
            </a:r>
          </a:p>
          <a:p>
            <a:pPr lvl="1"/>
            <a:r>
              <a:rPr lang="en-US" sz="1900" dirty="0"/>
              <a:t>Understanding the factors influencing purchasing decisions can also help in identifying potential risks. </a:t>
            </a:r>
          </a:p>
          <a:p>
            <a:pPr lvl="1"/>
            <a:r>
              <a:rPr lang="en-US" sz="1900" dirty="0"/>
              <a:t>For instance, if certain economic or social factors negatively impact iPhone purchases, businesses can proactively address these challenges.</a:t>
            </a:r>
            <a:endParaRPr lang="en-IN" sz="1900" dirty="0"/>
          </a:p>
        </p:txBody>
      </p:sp>
    </p:spTree>
    <p:extLst>
      <p:ext uri="{BB962C8B-B14F-4D97-AF65-F5344CB8AC3E}">
        <p14:creationId xmlns:p14="http://schemas.microsoft.com/office/powerpoint/2010/main" val="993783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16</TotalTime>
  <Words>534</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Tw Cen MT</vt:lpstr>
      <vt:lpstr>Tw Cen MT Condensed</vt:lpstr>
      <vt:lpstr>Wingdings 3</vt:lpstr>
      <vt:lpstr>Integral</vt:lpstr>
      <vt:lpstr>Predictive Analysis for iPhone Purchases</vt:lpstr>
      <vt:lpstr>Objective</vt:lpstr>
      <vt:lpstr>solution</vt:lpstr>
      <vt:lpstr>Business impact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for iPhone Purchases</dc:title>
  <dc:creator>Pc</dc:creator>
  <cp:lastModifiedBy>Pc</cp:lastModifiedBy>
  <cp:revision>2</cp:revision>
  <dcterms:created xsi:type="dcterms:W3CDTF">2023-11-28T06:29:57Z</dcterms:created>
  <dcterms:modified xsi:type="dcterms:W3CDTF">2023-11-28T06:46:27Z</dcterms:modified>
</cp:coreProperties>
</file>