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11/30/2023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AF3F-4DAE-42F6-A30A-E650E2F02027}"/>
              </a:ext>
            </a:extLst>
          </p:cNvPr>
          <p:cNvSpPr>
            <a:spLocks noGrp="1"/>
          </p:cNvSpPr>
          <p:nvPr>
            <p:ph type="ctrTitle"/>
          </p:nvPr>
        </p:nvSpPr>
        <p:spPr/>
        <p:txBody>
          <a:bodyPr/>
          <a:lstStyle/>
          <a:p>
            <a:r>
              <a:rPr lang="en-US" dirty="0"/>
              <a:t>Bangalore house prices</a:t>
            </a:r>
            <a:endParaRPr lang="en-IN" dirty="0"/>
          </a:p>
        </p:txBody>
      </p:sp>
      <p:sp>
        <p:nvSpPr>
          <p:cNvPr id="3" name="Subtitle 2">
            <a:extLst>
              <a:ext uri="{FF2B5EF4-FFF2-40B4-BE49-F238E27FC236}">
                <a16:creationId xmlns:a16="http://schemas.microsoft.com/office/drawing/2014/main" id="{5A74515B-9F4C-49B4-BBC0-AB0B01884B1E}"/>
              </a:ext>
            </a:extLst>
          </p:cNvPr>
          <p:cNvSpPr>
            <a:spLocks noGrp="1"/>
          </p:cNvSpPr>
          <p:nvPr>
            <p:ph type="subTitle" idx="1"/>
          </p:nvPr>
        </p:nvSpPr>
        <p:spPr/>
        <p:txBody>
          <a:bodyPr/>
          <a:lstStyle/>
          <a:p>
            <a:r>
              <a:rPr lang="en-US" dirty="0"/>
              <a:t>Leveraging Machine Learning for predicting the house prices on the basis of data available.</a:t>
            </a:r>
            <a:endParaRPr lang="en-IN" dirty="0"/>
          </a:p>
        </p:txBody>
      </p:sp>
    </p:spTree>
    <p:extLst>
      <p:ext uri="{BB962C8B-B14F-4D97-AF65-F5344CB8AC3E}">
        <p14:creationId xmlns:p14="http://schemas.microsoft.com/office/powerpoint/2010/main" val="310698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253D4-30F8-4C8D-9829-0701E7C2F9A7}"/>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98993150-C59B-4A82-9365-D38872ADF886}"/>
              </a:ext>
            </a:extLst>
          </p:cNvPr>
          <p:cNvSpPr>
            <a:spLocks noGrp="1"/>
          </p:cNvSpPr>
          <p:nvPr>
            <p:ph idx="1"/>
          </p:nvPr>
        </p:nvSpPr>
        <p:spPr/>
        <p:txBody>
          <a:bodyPr/>
          <a:lstStyle/>
          <a:p>
            <a:r>
              <a:rPr lang="en-US" dirty="0"/>
              <a:t>The goal of this project is develop a machine learning predictive model that </a:t>
            </a:r>
            <a:r>
              <a:rPr lang="en-IN" dirty="0"/>
              <a:t>accurately forecasts </a:t>
            </a:r>
            <a:r>
              <a:rPr lang="en-US" dirty="0"/>
              <a:t>the price per square feet of a house based on different features such as how many rooms does it have, total area of the house , location, availability, etc.</a:t>
            </a:r>
            <a:endParaRPr lang="en-IN" dirty="0"/>
          </a:p>
        </p:txBody>
      </p:sp>
    </p:spTree>
    <p:extLst>
      <p:ext uri="{BB962C8B-B14F-4D97-AF65-F5344CB8AC3E}">
        <p14:creationId xmlns:p14="http://schemas.microsoft.com/office/powerpoint/2010/main" val="2915743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8F8B1-2E56-4590-ABAE-7A1218E1F420}"/>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2827A4B5-115A-4F91-AE4D-034A91BC2E18}"/>
              </a:ext>
            </a:extLst>
          </p:cNvPr>
          <p:cNvSpPr>
            <a:spLocks noGrp="1"/>
          </p:cNvSpPr>
          <p:nvPr>
            <p:ph idx="1"/>
          </p:nvPr>
        </p:nvSpPr>
        <p:spPr/>
        <p:txBody>
          <a:bodyPr/>
          <a:lstStyle/>
          <a:p>
            <a:r>
              <a:rPr lang="en-US" dirty="0"/>
              <a:t>The goal is to predict the price of the house, so, regression model like K</a:t>
            </a:r>
            <a:r>
              <a:rPr lang="en-IN" dirty="0" err="1"/>
              <a:t>NeighborsRegressor</a:t>
            </a:r>
            <a:r>
              <a:rPr lang="en-IN" dirty="0"/>
              <a:t>, Linear Regression, Ridge, Lasso, Polynomial Regression are used. The data was quite large with 7120 rows and 108 columns so it was necessary to do the EDA properly to check for any duplicate or null value which might make the predictive model less accurate. Despite the large dataset, the data had no null values. The data was already </a:t>
            </a:r>
            <a:r>
              <a:rPr lang="en-IN" dirty="0" err="1"/>
              <a:t>endcoded</a:t>
            </a:r>
            <a:r>
              <a:rPr lang="en-IN" dirty="0"/>
              <a:t> which helped in reducing the time in doing so.</a:t>
            </a:r>
          </a:p>
          <a:p>
            <a:r>
              <a:rPr lang="en-US" dirty="0"/>
              <a:t>T</a:t>
            </a:r>
            <a:r>
              <a:rPr lang="en-IN" dirty="0"/>
              <a:t>he </a:t>
            </a:r>
            <a:r>
              <a:rPr lang="en-IN" dirty="0" err="1"/>
              <a:t>KNeighborsRegressor</a:t>
            </a:r>
            <a:r>
              <a:rPr lang="en-IN" dirty="0"/>
              <a:t> gave an accuracy of 98% , Linear Regression model gave an accuracy of 69%, Ridge model gave an accuracy of 68%, Lasso model gave an accuracy of 68% and Random Forest model gave an accuracy of o 81%.</a:t>
            </a:r>
          </a:p>
          <a:p>
            <a:endParaRPr lang="en-IN" dirty="0"/>
          </a:p>
        </p:txBody>
      </p:sp>
    </p:spTree>
    <p:extLst>
      <p:ext uri="{BB962C8B-B14F-4D97-AF65-F5344CB8AC3E}">
        <p14:creationId xmlns:p14="http://schemas.microsoft.com/office/powerpoint/2010/main" val="295845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7782-8A3E-4FA6-8510-B296A300A340}"/>
              </a:ext>
            </a:extLst>
          </p:cNvPr>
          <p:cNvSpPr>
            <a:spLocks noGrp="1"/>
          </p:cNvSpPr>
          <p:nvPr>
            <p:ph type="title"/>
          </p:nvPr>
        </p:nvSpPr>
        <p:spPr>
          <a:xfrm>
            <a:off x="1024127" y="622853"/>
            <a:ext cx="9720072" cy="1325217"/>
          </a:xfrm>
        </p:spPr>
        <p:txBody>
          <a:bodyPr/>
          <a:lstStyle/>
          <a:p>
            <a:r>
              <a:rPr lang="en-US" dirty="0"/>
              <a:t>Business impact</a:t>
            </a:r>
            <a:endParaRPr lang="en-IN" dirty="0"/>
          </a:p>
        </p:txBody>
      </p:sp>
      <p:sp>
        <p:nvSpPr>
          <p:cNvPr id="3" name="Content Placeholder 2">
            <a:extLst>
              <a:ext uri="{FF2B5EF4-FFF2-40B4-BE49-F238E27FC236}">
                <a16:creationId xmlns:a16="http://schemas.microsoft.com/office/drawing/2014/main" id="{7F68C39F-F5B7-4D7D-B32B-FA037499EEAD}"/>
              </a:ext>
            </a:extLst>
          </p:cNvPr>
          <p:cNvSpPr>
            <a:spLocks noGrp="1"/>
          </p:cNvSpPr>
          <p:nvPr>
            <p:ph idx="1"/>
          </p:nvPr>
        </p:nvSpPr>
        <p:spPr>
          <a:xfrm>
            <a:off x="1024127" y="1709529"/>
            <a:ext cx="9484847" cy="4943062"/>
          </a:xfrm>
        </p:spPr>
        <p:txBody>
          <a:bodyPr>
            <a:normAutofit lnSpcReduction="10000"/>
          </a:bodyPr>
          <a:lstStyle/>
          <a:p>
            <a:r>
              <a:rPr lang="en-US" sz="2000" b="1" dirty="0"/>
              <a:t>Informed Decision-Making:</a:t>
            </a:r>
            <a:endParaRPr lang="en-US" sz="2000" dirty="0"/>
          </a:p>
          <a:p>
            <a:pPr lvl="1"/>
            <a:r>
              <a:rPr lang="en-US" sz="2000" b="1" dirty="0"/>
              <a:t>Impact:</a:t>
            </a:r>
            <a:r>
              <a:rPr lang="en-US" sz="2000" dirty="0"/>
              <a:t> Improved decision-making for property buyers, sellers, and investors.</a:t>
            </a:r>
          </a:p>
          <a:p>
            <a:pPr lvl="1"/>
            <a:r>
              <a:rPr lang="en-US" sz="2000" b="1" dirty="0"/>
              <a:t>Explanation:</a:t>
            </a:r>
            <a:r>
              <a:rPr lang="en-US" sz="2000" dirty="0"/>
              <a:t> Accurate price predictions empower stakeholders to make informed decisions about buying, selling, or investing in real estate, ultimately minimizing financial risks and maximizing returns.</a:t>
            </a:r>
          </a:p>
          <a:p>
            <a:r>
              <a:rPr lang="en-US" sz="2000" b="1" dirty="0"/>
              <a:t>Market Competitiveness:</a:t>
            </a:r>
            <a:endParaRPr lang="en-US" sz="2000" dirty="0"/>
          </a:p>
          <a:p>
            <a:pPr lvl="1"/>
            <a:r>
              <a:rPr lang="en-US" sz="2000" b="1" dirty="0"/>
              <a:t>Impact:</a:t>
            </a:r>
            <a:r>
              <a:rPr lang="en-US" sz="2000" dirty="0"/>
              <a:t> Enhanced competitiveness for real estate professionals and businesses.</a:t>
            </a:r>
          </a:p>
          <a:p>
            <a:pPr lvl="1"/>
            <a:r>
              <a:rPr lang="en-US" sz="2000" b="1" dirty="0"/>
              <a:t>Explanation:</a:t>
            </a:r>
            <a:r>
              <a:rPr lang="en-US" sz="2000" dirty="0"/>
              <a:t> Having a reliable price prediction model allows real estate professionals to stay competitive in a dynamic market by offering more accurate and attractive pricing strategies to clients</a:t>
            </a:r>
            <a:r>
              <a:rPr lang="en-US" sz="1600" dirty="0"/>
              <a:t>.</a:t>
            </a:r>
          </a:p>
          <a:p>
            <a:r>
              <a:rPr lang="en-US" b="1" dirty="0"/>
              <a:t>Optimized Pricing Strategies:</a:t>
            </a:r>
            <a:endParaRPr lang="en-US" dirty="0"/>
          </a:p>
          <a:p>
            <a:pPr lvl="1"/>
            <a:r>
              <a:rPr lang="en-US" sz="2000" b="1" dirty="0"/>
              <a:t>Impact:</a:t>
            </a:r>
            <a:r>
              <a:rPr lang="en-US" sz="2000" dirty="0"/>
              <a:t> Improved pricing strategies for property listings.</a:t>
            </a:r>
          </a:p>
          <a:p>
            <a:pPr lvl="1"/>
            <a:r>
              <a:rPr lang="en-US" sz="2000" b="1" dirty="0"/>
              <a:t>Explanation:</a:t>
            </a:r>
            <a:r>
              <a:rPr lang="en-US" sz="2000" dirty="0"/>
              <a:t> Real estate agents and property sellers can optimize their pricing strategies based on accurate predictions, attracting more potential buyers and reducing time on the market</a:t>
            </a:r>
            <a:r>
              <a:rPr lang="en-US" dirty="0"/>
              <a:t>.</a:t>
            </a:r>
          </a:p>
          <a:p>
            <a:endParaRPr lang="en-US" dirty="0"/>
          </a:p>
        </p:txBody>
      </p:sp>
    </p:spTree>
    <p:extLst>
      <p:ext uri="{BB962C8B-B14F-4D97-AF65-F5344CB8AC3E}">
        <p14:creationId xmlns:p14="http://schemas.microsoft.com/office/powerpoint/2010/main" val="146195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6545-3DA9-4FE4-8D97-9914F7D4CA7B}"/>
              </a:ext>
            </a:extLst>
          </p:cNvPr>
          <p:cNvSpPr>
            <a:spLocks noGrp="1"/>
          </p:cNvSpPr>
          <p:nvPr>
            <p:ph type="title"/>
          </p:nvPr>
        </p:nvSpPr>
        <p:spPr>
          <a:xfrm>
            <a:off x="1024128" y="585216"/>
            <a:ext cx="9720072" cy="1097810"/>
          </a:xfrm>
        </p:spPr>
        <p:txBody>
          <a:bodyPr>
            <a:normAutofit/>
          </a:bodyPr>
          <a:lstStyle/>
          <a:p>
            <a:endParaRPr lang="en-IN" dirty="0"/>
          </a:p>
        </p:txBody>
      </p:sp>
      <p:sp>
        <p:nvSpPr>
          <p:cNvPr id="3" name="Content Placeholder 2">
            <a:extLst>
              <a:ext uri="{FF2B5EF4-FFF2-40B4-BE49-F238E27FC236}">
                <a16:creationId xmlns:a16="http://schemas.microsoft.com/office/drawing/2014/main" id="{E8D7F614-2F50-4CB9-9D83-117A4C00A3CE}"/>
              </a:ext>
            </a:extLst>
          </p:cNvPr>
          <p:cNvSpPr>
            <a:spLocks noGrp="1"/>
          </p:cNvSpPr>
          <p:nvPr>
            <p:ph idx="1"/>
          </p:nvPr>
        </p:nvSpPr>
        <p:spPr>
          <a:xfrm>
            <a:off x="1024128" y="1855303"/>
            <a:ext cx="9720073" cy="4704523"/>
          </a:xfrm>
        </p:spPr>
        <p:txBody>
          <a:bodyPr>
            <a:noAutofit/>
          </a:bodyPr>
          <a:lstStyle/>
          <a:p>
            <a:r>
              <a:rPr lang="en-US" sz="2000" b="1" dirty="0"/>
              <a:t>Risk Mitigation:</a:t>
            </a:r>
            <a:endParaRPr lang="en-US" sz="2000" dirty="0"/>
          </a:p>
          <a:p>
            <a:pPr lvl="1"/>
            <a:r>
              <a:rPr lang="en-US" sz="2000" b="1" dirty="0"/>
              <a:t>Impact:</a:t>
            </a:r>
            <a:r>
              <a:rPr lang="en-US" sz="2000" dirty="0"/>
              <a:t> Reduced financial risks for investors and developers.</a:t>
            </a:r>
          </a:p>
          <a:p>
            <a:pPr lvl="1"/>
            <a:r>
              <a:rPr lang="en-US" sz="2000" b="1" dirty="0"/>
              <a:t>Explanation:</a:t>
            </a:r>
            <a:r>
              <a:rPr lang="en-US" sz="2000" dirty="0"/>
              <a:t> Investors and property developers can use price predictions to assess and mitigate risks associated with property acquisitions and developments, leading to more sound investment decisions.</a:t>
            </a:r>
          </a:p>
          <a:p>
            <a:r>
              <a:rPr lang="en-US" sz="2000" b="1" dirty="0"/>
              <a:t>Customer Satisfaction:</a:t>
            </a:r>
            <a:endParaRPr lang="en-US" sz="2000" dirty="0"/>
          </a:p>
          <a:p>
            <a:pPr lvl="1"/>
            <a:r>
              <a:rPr lang="en-US" sz="2000" b="1" dirty="0"/>
              <a:t>Impact:</a:t>
            </a:r>
            <a:r>
              <a:rPr lang="en-US" sz="2000" dirty="0"/>
              <a:t> Increased customer satisfaction for homebuyers and sellers.</a:t>
            </a:r>
          </a:p>
          <a:p>
            <a:pPr lvl="1"/>
            <a:r>
              <a:rPr lang="en-US" sz="2000" b="1" dirty="0"/>
              <a:t>Explanation:</a:t>
            </a:r>
            <a:r>
              <a:rPr lang="en-US" sz="2000" dirty="0"/>
              <a:t> Providing accurate price estimates helps create a positive experience for clients, building trust and satisfaction with real estate professionals and agencies.</a:t>
            </a:r>
          </a:p>
          <a:p>
            <a:r>
              <a:rPr lang="en-US" sz="2000" b="1" dirty="0"/>
              <a:t>Efficient Resource Allocation:</a:t>
            </a:r>
            <a:endParaRPr lang="en-US" sz="2000" dirty="0"/>
          </a:p>
          <a:p>
            <a:pPr lvl="1"/>
            <a:r>
              <a:rPr lang="en-US" sz="2000" b="1" dirty="0"/>
              <a:t>Impact:</a:t>
            </a:r>
            <a:r>
              <a:rPr lang="en-US" sz="2000" dirty="0"/>
              <a:t> Streamlined resource allocation for developers and builders.</a:t>
            </a:r>
          </a:p>
          <a:p>
            <a:pPr lvl="1"/>
            <a:r>
              <a:rPr lang="en-US" sz="2000" b="1" dirty="0"/>
              <a:t>Explanation:</a:t>
            </a:r>
            <a:r>
              <a:rPr lang="en-US" sz="2000" dirty="0"/>
              <a:t> Accurate price predictions assist in planning and allocating resources efficiently, optimizing construction and development processes to meet market demand effectively.</a:t>
            </a:r>
          </a:p>
        </p:txBody>
      </p:sp>
    </p:spTree>
    <p:extLst>
      <p:ext uri="{BB962C8B-B14F-4D97-AF65-F5344CB8AC3E}">
        <p14:creationId xmlns:p14="http://schemas.microsoft.com/office/powerpoint/2010/main" val="187284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7A5D-1E7A-44B4-9791-1399DB783CD7}"/>
              </a:ext>
            </a:extLst>
          </p:cNvPr>
          <p:cNvSpPr>
            <a:spLocks noGrp="1"/>
          </p:cNvSpPr>
          <p:nvPr>
            <p:ph type="title"/>
          </p:nvPr>
        </p:nvSpPr>
        <p:spPr>
          <a:xfrm>
            <a:off x="1024128" y="585216"/>
            <a:ext cx="9720072" cy="1084558"/>
          </a:xfrm>
        </p:spPr>
        <p:txBody>
          <a:bodyPr/>
          <a:lstStyle/>
          <a:p>
            <a:endParaRPr lang="en-IN" dirty="0"/>
          </a:p>
        </p:txBody>
      </p:sp>
      <p:sp>
        <p:nvSpPr>
          <p:cNvPr id="3" name="Content Placeholder 2">
            <a:extLst>
              <a:ext uri="{FF2B5EF4-FFF2-40B4-BE49-F238E27FC236}">
                <a16:creationId xmlns:a16="http://schemas.microsoft.com/office/drawing/2014/main" id="{6A20A863-A7D3-4F95-A2A1-AB32E7F2DE1D}"/>
              </a:ext>
            </a:extLst>
          </p:cNvPr>
          <p:cNvSpPr>
            <a:spLocks noGrp="1"/>
          </p:cNvSpPr>
          <p:nvPr>
            <p:ph idx="1"/>
          </p:nvPr>
        </p:nvSpPr>
        <p:spPr>
          <a:xfrm>
            <a:off x="1024128" y="1974575"/>
            <a:ext cx="9720073" cy="4678016"/>
          </a:xfrm>
        </p:spPr>
        <p:txBody>
          <a:bodyPr>
            <a:normAutofit/>
          </a:bodyPr>
          <a:lstStyle/>
          <a:p>
            <a:r>
              <a:rPr lang="en-US" sz="2000" b="1" dirty="0"/>
              <a:t>Improved Negotiation Strategies:</a:t>
            </a:r>
            <a:endParaRPr lang="en-US" sz="2000" dirty="0"/>
          </a:p>
          <a:p>
            <a:pPr lvl="1"/>
            <a:r>
              <a:rPr lang="en-US" sz="2000" b="1" dirty="0"/>
              <a:t>Impact:</a:t>
            </a:r>
            <a:r>
              <a:rPr lang="en-US" sz="2000" dirty="0"/>
              <a:t> Enhanced negotiation capabilities for buyers and sellers.</a:t>
            </a:r>
          </a:p>
          <a:p>
            <a:pPr lvl="1"/>
            <a:r>
              <a:rPr lang="en-US" sz="2000" b="1" dirty="0"/>
              <a:t>Explanation:</a:t>
            </a:r>
            <a:r>
              <a:rPr lang="en-US" sz="2000" dirty="0"/>
              <a:t> Armed with accurate price forecasts, individuals can negotiate more effectively, ensuring fair and mutually beneficial transactions.</a:t>
            </a:r>
          </a:p>
          <a:p>
            <a:r>
              <a:rPr lang="en-US" sz="2000" b="1" dirty="0"/>
              <a:t>Market Trend Analysis:</a:t>
            </a:r>
            <a:endParaRPr lang="en-US" sz="2000" dirty="0"/>
          </a:p>
          <a:p>
            <a:pPr lvl="1"/>
            <a:r>
              <a:rPr lang="en-US" sz="2000" b="1" dirty="0"/>
              <a:t>Impact:</a:t>
            </a:r>
            <a:r>
              <a:rPr lang="en-US" sz="2000" dirty="0"/>
              <a:t> Insights into market trends and fluctuations.</a:t>
            </a:r>
          </a:p>
          <a:p>
            <a:pPr lvl="1"/>
            <a:r>
              <a:rPr lang="en-US" sz="2000" b="1" dirty="0"/>
              <a:t>Explanation:</a:t>
            </a:r>
            <a:r>
              <a:rPr lang="en-US" sz="2000" dirty="0"/>
              <a:t> The ability to predict price per square foot provides valuable insights into market trends, helping businesses adapt to changing conditions and make strategic decisions.</a:t>
            </a:r>
          </a:p>
          <a:p>
            <a:r>
              <a:rPr lang="en-US" sz="2000" b="1" dirty="0"/>
              <a:t>Financial Planning:</a:t>
            </a:r>
            <a:endParaRPr lang="en-US" sz="2000" dirty="0"/>
          </a:p>
          <a:p>
            <a:pPr lvl="1"/>
            <a:r>
              <a:rPr lang="en-US" sz="2000" b="1" dirty="0"/>
              <a:t>Impact:</a:t>
            </a:r>
            <a:r>
              <a:rPr lang="en-US" sz="2000" dirty="0"/>
              <a:t> Improved financial planning for individuals and businesses.</a:t>
            </a:r>
          </a:p>
          <a:p>
            <a:pPr lvl="1"/>
            <a:r>
              <a:rPr lang="en-US" sz="2000" b="1" dirty="0"/>
              <a:t>Explanation:</a:t>
            </a:r>
            <a:r>
              <a:rPr lang="en-US" sz="2000" dirty="0"/>
              <a:t> Accurate predictions enable individuals and businesses to plan their finances more effectively, aligning their real estate decisions with broader financial goals.</a:t>
            </a:r>
          </a:p>
        </p:txBody>
      </p:sp>
    </p:spTree>
    <p:extLst>
      <p:ext uri="{BB962C8B-B14F-4D97-AF65-F5344CB8AC3E}">
        <p14:creationId xmlns:p14="http://schemas.microsoft.com/office/powerpoint/2010/main" val="993783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46</TotalTime>
  <Words>575</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Tw Cen MT</vt:lpstr>
      <vt:lpstr>Tw Cen MT Condensed</vt:lpstr>
      <vt:lpstr>Wingdings 3</vt:lpstr>
      <vt:lpstr>Integral</vt:lpstr>
      <vt:lpstr>Bangalore house prices</vt:lpstr>
      <vt:lpstr>Objective</vt:lpstr>
      <vt:lpstr>solution</vt:lpstr>
      <vt:lpstr>Business impact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for iPhone Purchases</dc:title>
  <dc:creator>Pc</dc:creator>
  <cp:lastModifiedBy>Pc</cp:lastModifiedBy>
  <cp:revision>7</cp:revision>
  <dcterms:created xsi:type="dcterms:W3CDTF">2023-11-28T06:29:57Z</dcterms:created>
  <dcterms:modified xsi:type="dcterms:W3CDTF">2023-11-30T04:36:33Z</dcterms:modified>
</cp:coreProperties>
</file>