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58" r:id="rId2"/>
    <p:sldId id="267" r:id="rId3"/>
    <p:sldId id="259" r:id="rId4"/>
    <p:sldId id="271" r:id="rId5"/>
    <p:sldId id="268" r:id="rId6"/>
    <p:sldId id="270" r:id="rId7"/>
    <p:sldId id="266" r:id="rId8"/>
    <p:sldId id="260" r:id="rId9"/>
    <p:sldId id="262" r:id="rId10"/>
    <p:sldId id="263" r:id="rId11"/>
    <p:sldId id="264" r:id="rId12"/>
    <p:sldId id="265" r:id="rId13"/>
    <p:sldId id="269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AFE84-FA19-485F-98C0-42D2906CD9B8}" type="datetimeFigureOut">
              <a:rPr lang="en-IN" smtClean="0"/>
              <a:t>04-Jul-2016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08D7E-E191-4516-AEE5-CAD4A985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685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0C99BA-DE05-4D0F-B49F-266F88A1B841}" type="slidenum">
              <a:rPr lang="en-GB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16610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1999488" y="2240280"/>
            <a:ext cx="9412224" cy="521208"/>
          </a:xfrm>
          <a:prstGeom prst="rect">
            <a:avLst/>
          </a:prstGeom>
        </p:spPr>
        <p:txBody>
          <a:bodyPr lIns="0" anchor="t" anchorCtr="0"/>
          <a:lstStyle>
            <a:lvl1pPr algn="l">
              <a:lnSpc>
                <a:spcPts val="2300"/>
              </a:lnSpc>
              <a:defRPr sz="21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999488" y="2825496"/>
            <a:ext cx="9412224" cy="512064"/>
          </a:xfrm>
        </p:spPr>
        <p:txBody>
          <a:bodyPr lIns="0" rIns="0" anchor="t" anchorCtr="0"/>
          <a:lstStyle>
            <a:lvl1pPr marL="0" indent="0" algn="l">
              <a:lnSpc>
                <a:spcPts val="2300"/>
              </a:lnSpc>
              <a:buFont typeface="Symbol" pitchFamily="18" charset="2"/>
              <a:buNone/>
              <a:defRPr kumimoji="0" lang="en-GB" sz="16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000251" y="3392424"/>
            <a:ext cx="9410741" cy="257176"/>
          </a:xfrm>
        </p:spPr>
        <p:txBody>
          <a:bodyPr numCol="1">
            <a:noAutofit/>
          </a:bodyPr>
          <a:lstStyle>
            <a:lvl1pPr marL="0" indent="0">
              <a:buNone/>
              <a:defRPr kumimoji="0" lang="en-US" sz="13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 descr="eHorRgb-forPPT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1645920"/>
            <a:ext cx="3429000" cy="387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2276475"/>
            <a:ext cx="1920873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417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with Block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780288" y="1627632"/>
            <a:ext cx="3304032" cy="4361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80288" y="1243584"/>
            <a:ext cx="3304032" cy="384048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1" i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1"/>
          </p:nvPr>
        </p:nvSpPr>
        <p:spPr>
          <a:xfrm>
            <a:off x="8083296" y="1627632"/>
            <a:ext cx="3304032" cy="4361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2"/>
          </p:nvPr>
        </p:nvSpPr>
        <p:spPr>
          <a:xfrm>
            <a:off x="8083296" y="1243584"/>
            <a:ext cx="3304032" cy="384048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1" i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/>
          </p:nvPr>
        </p:nvSpPr>
        <p:spPr>
          <a:xfrm>
            <a:off x="4437888" y="1627632"/>
            <a:ext cx="3304032" cy="4361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4437888" y="1243584"/>
            <a:ext cx="3304032" cy="384048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1" i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ubtitle 4"/>
          <p:cNvSpPr>
            <a:spLocks noGrp="1"/>
          </p:cNvSpPr>
          <p:nvPr>
            <p:ph type="subTitle" idx="15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49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/3 Column 1/3 Colum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780288" y="1243584"/>
            <a:ext cx="6961632" cy="4745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8083296" y="1243584"/>
            <a:ext cx="3304032" cy="4745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2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355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/3 Column 1/3 Colum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780288" y="1243584"/>
            <a:ext cx="3304032" cy="4745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4437888" y="1243584"/>
            <a:ext cx="6961632" cy="4745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2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49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Column, Split Colum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780288" y="1243584"/>
            <a:ext cx="5145024" cy="4745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6266688" y="3739896"/>
            <a:ext cx="5145024" cy="22494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6266688" y="1243584"/>
            <a:ext cx="5145024" cy="22494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ubtitle 4"/>
          <p:cNvSpPr>
            <a:spLocks noGrp="1"/>
          </p:cNvSpPr>
          <p:nvPr>
            <p:ph type="subTitle" idx="15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344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Column, Split Colum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6266688" y="1243584"/>
            <a:ext cx="5145024" cy="4745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780288" y="3739896"/>
            <a:ext cx="5145024" cy="22494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780288" y="1243584"/>
            <a:ext cx="5145024" cy="22494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ubtitle 4"/>
          <p:cNvSpPr>
            <a:spLocks noGrp="1"/>
          </p:cNvSpPr>
          <p:nvPr>
            <p:ph type="subTitle" idx="15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0612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/3 Column, Split Colum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780288" y="1243584"/>
            <a:ext cx="3304032" cy="4745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4437888" y="3739896"/>
            <a:ext cx="6961632" cy="22494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4437888" y="1243584"/>
            <a:ext cx="6961632" cy="22494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ubtitle 4"/>
          <p:cNvSpPr>
            <a:spLocks noGrp="1"/>
          </p:cNvSpPr>
          <p:nvPr>
            <p:ph type="subTitle" idx="15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207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/3 Column, Split Colum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8083296" y="1243584"/>
            <a:ext cx="3304032" cy="4745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780288" y="3739896"/>
            <a:ext cx="6961632" cy="22494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780288" y="1243584"/>
            <a:ext cx="6961632" cy="22494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ubtitle 4"/>
          <p:cNvSpPr>
            <a:spLocks noGrp="1"/>
          </p:cNvSpPr>
          <p:nvPr>
            <p:ph type="subTitle" idx="15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4344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Hal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780288" y="1243584"/>
            <a:ext cx="10631424" cy="22494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780288" y="3739896"/>
            <a:ext cx="10631424" cy="22494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4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648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Half, Two Quarters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780288" y="3739896"/>
            <a:ext cx="5145024" cy="22494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6266688" y="3739896"/>
            <a:ext cx="5145024" cy="22494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780288" y="1243584"/>
            <a:ext cx="10631424" cy="22494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ubtitle 4"/>
          <p:cNvSpPr>
            <a:spLocks noGrp="1"/>
          </p:cNvSpPr>
          <p:nvPr>
            <p:ph type="subTitle" idx="15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07431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Half, Two Quarters (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780288" y="1243584"/>
            <a:ext cx="5145024" cy="22494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6266688" y="1243584"/>
            <a:ext cx="5145024" cy="22494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780288" y="3739896"/>
            <a:ext cx="10631424" cy="22494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ubtitle 4"/>
          <p:cNvSpPr>
            <a:spLocks noGrp="1"/>
          </p:cNvSpPr>
          <p:nvPr>
            <p:ph type="subTitle" idx="15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30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4"/>
          <p:cNvSpPr>
            <a:spLocks noGrp="1"/>
          </p:cNvSpPr>
          <p:nvPr>
            <p:ph type="subTitle" idx="11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0"/>
          </p:nvPr>
        </p:nvSpPr>
        <p:spPr>
          <a:xfrm>
            <a:off x="780288" y="1243584"/>
            <a:ext cx="7851648" cy="4745736"/>
          </a:xfrm>
        </p:spPr>
        <p:txBody>
          <a:bodyPr/>
          <a:lstStyle>
            <a:lvl1pPr marL="9144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400">
                <a:latin typeface="Georgia" pitchFamily="18" charset="0"/>
              </a:defRPr>
            </a:lvl1pPr>
            <a:lvl2pPr marL="27432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>
                <a:latin typeface="Georgia" pitchFamily="18" charset="0"/>
              </a:defRPr>
            </a:lvl2pPr>
            <a:lvl3pPr marL="45720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>
                <a:latin typeface="Georgia" pitchFamily="18" charset="0"/>
              </a:defRPr>
            </a:lvl3pPr>
            <a:lvl4pPr marL="64008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>
                <a:latin typeface="Georgia" pitchFamily="18" charset="0"/>
              </a:defRPr>
            </a:lvl4pPr>
            <a:lvl5pPr marL="82296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>
                <a:latin typeface="Georgia" pitchFamily="18" charset="0"/>
              </a:defRPr>
            </a:lvl5pPr>
          </a:lstStyle>
          <a:p>
            <a:pPr marL="91440" marR="0" lvl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91440" marR="0" lvl="1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91440" marR="0" lvl="2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91440" marR="0" lvl="3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91440" marR="0" lvl="4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56454" y="1243005"/>
            <a:ext cx="2554517" cy="474663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27432" tIns="27432" rIns="27432" bIns="27432" rtlCol="0" anchor="t" anchorCtr="0">
            <a:noAutofit/>
          </a:bodyPr>
          <a:lstStyle/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rgbClr val="5D87A0"/>
              </a:buClr>
              <a:buSzPct val="110000"/>
              <a:buFont typeface="Symbol" pitchFamily="18" charset="2"/>
              <a:buNone/>
              <a:defRPr/>
            </a:pPr>
            <a:r>
              <a:rPr lang="en-GB" sz="900" kern="0" dirty="0">
                <a:solidFill>
                  <a:srgbClr val="000000"/>
                </a:solidFill>
                <a:latin typeface="Arial" pitchFamily="34" charset="0"/>
                <a:cs typeface="Arial" charset="0"/>
              </a:rPr>
              <a:t>Disclaimer</a:t>
            </a:r>
          </a:p>
          <a:p>
            <a:pPr marL="0" lvl="1">
              <a:buSzPct val="85000"/>
              <a:defRPr/>
            </a:pPr>
            <a:r>
              <a:rPr lang="en-US" sz="900" dirty="0">
                <a:solidFill>
                  <a:srgbClr val="595959"/>
                </a:solidFill>
                <a:latin typeface="Arial" pitchFamily="34" charset="0"/>
              </a:rPr>
              <a:t>Much of the information in this briefing is of a statistical nature and, while every attempt has been made to ensure accuracy and reliability, Euromonitor International cannot be held responsible for omissions or errors.</a:t>
            </a:r>
          </a:p>
          <a:p>
            <a:pPr marL="0" lvl="1" indent="100584">
              <a:buSzPct val="85000"/>
              <a:defRPr/>
            </a:pPr>
            <a:r>
              <a:rPr lang="en-US" sz="900" dirty="0">
                <a:solidFill>
                  <a:srgbClr val="595959"/>
                </a:solidFill>
                <a:latin typeface="Arial" pitchFamily="34" charset="0"/>
              </a:rPr>
              <a:t>Figures in tables and analyses are calculated from unrounded data and may not sum. Analyses found in the briefings may not totally reflect the companies’ opinions, reader discretion is advised.</a:t>
            </a:r>
          </a:p>
          <a:p>
            <a:pPr marL="0" lvl="1" indent="100584">
              <a:buSzPct val="85000"/>
              <a:defRPr/>
            </a:pPr>
            <a:endParaRPr lang="en-GB" sz="900" dirty="0">
              <a:solidFill>
                <a:srgbClr val="595959"/>
              </a:solidFill>
              <a:latin typeface="Arial" pitchFamily="34" charset="0"/>
            </a:endParaRP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rgbClr val="5D87A0"/>
              </a:buClr>
              <a:buSzPct val="110000"/>
              <a:buFont typeface="Symbol" pitchFamily="18" charset="2"/>
              <a:buNone/>
              <a:defRPr/>
            </a:pPr>
            <a:r>
              <a:rPr lang="en-US" sz="900" kern="0" dirty="0">
                <a:solidFill>
                  <a:srgbClr val="000000"/>
                </a:solidFill>
                <a:latin typeface="Arial" pitchFamily="34" charset="0"/>
                <a:cs typeface="Arial" charset="0"/>
              </a:rPr>
              <a:t>Learn More</a:t>
            </a:r>
          </a:p>
          <a:p>
            <a:pPr eaLnBrk="0" hangingPunct="0">
              <a:buClr>
                <a:srgbClr val="5D87A0"/>
              </a:buClr>
              <a:buSzPct val="110000"/>
              <a:buFont typeface="Symbol" pitchFamily="18" charset="2"/>
              <a:buNone/>
              <a:defRPr/>
            </a:pPr>
            <a:r>
              <a:rPr lang="en-US" sz="900" kern="0" dirty="0">
                <a:solidFill>
                  <a:srgbClr val="595959"/>
                </a:solidFill>
                <a:latin typeface="Arial" pitchFamily="34" charset="0"/>
                <a:cs typeface="Arial" charset="0"/>
              </a:rPr>
              <a:t>To find out more about Euromonitor International's complete range of business intelligence on industries, countries and consumers please visit www.euromonitor.com or contact your local Euromonitor International office:</a:t>
            </a:r>
          </a:p>
          <a:p>
            <a:pPr eaLnBrk="0" hangingPunct="0">
              <a:buClr>
                <a:srgbClr val="5D87A0"/>
              </a:buClr>
              <a:buSzPct val="110000"/>
              <a:buFont typeface="Symbol" pitchFamily="18" charset="2"/>
              <a:buNone/>
              <a:defRPr/>
            </a:pPr>
            <a:r>
              <a:rPr lang="en-US" sz="900" kern="0" dirty="0">
                <a:solidFill>
                  <a:srgbClr val="000000"/>
                </a:solidFill>
                <a:latin typeface="Arial" pitchFamily="34" charset="0"/>
                <a:cs typeface="Arial" charset="0"/>
              </a:rPr>
              <a:t>London</a:t>
            </a:r>
            <a:r>
              <a:rPr lang="en-US" sz="900" kern="0" dirty="0">
                <a:solidFill>
                  <a:srgbClr val="595959"/>
                </a:solidFill>
                <a:latin typeface="Arial" pitchFamily="34" charset="0"/>
                <a:cs typeface="Arial" charset="0"/>
              </a:rPr>
              <a:t> +44 (0)20 7251 8024</a:t>
            </a:r>
          </a:p>
          <a:p>
            <a:pPr eaLnBrk="0" hangingPunct="0">
              <a:buClr>
                <a:srgbClr val="5D87A0"/>
              </a:buClr>
              <a:buSzPct val="110000"/>
              <a:buFont typeface="Symbol" pitchFamily="18" charset="2"/>
              <a:buNone/>
              <a:defRPr/>
            </a:pPr>
            <a:r>
              <a:rPr lang="en-US" sz="900" kern="0" dirty="0">
                <a:solidFill>
                  <a:srgbClr val="000000"/>
                </a:solidFill>
                <a:latin typeface="Arial" pitchFamily="34" charset="0"/>
                <a:cs typeface="Arial" charset="0"/>
              </a:rPr>
              <a:t>Chicago</a:t>
            </a:r>
            <a:r>
              <a:rPr lang="en-US" sz="900" kern="0" dirty="0">
                <a:solidFill>
                  <a:srgbClr val="595959"/>
                </a:solidFill>
                <a:latin typeface="Arial" pitchFamily="34" charset="0"/>
                <a:cs typeface="Arial" charset="0"/>
              </a:rPr>
              <a:t> +1 312 922 1115</a:t>
            </a:r>
          </a:p>
          <a:p>
            <a:pPr eaLnBrk="0" hangingPunct="0">
              <a:buClr>
                <a:srgbClr val="5D87A0"/>
              </a:buClr>
              <a:buSzPct val="110000"/>
              <a:buFont typeface="Symbol" pitchFamily="18" charset="2"/>
              <a:buNone/>
              <a:defRPr/>
            </a:pPr>
            <a:r>
              <a:rPr lang="en-US" sz="900" kern="0" dirty="0">
                <a:solidFill>
                  <a:srgbClr val="000000"/>
                </a:solidFill>
                <a:latin typeface="Arial" pitchFamily="34" charset="0"/>
                <a:cs typeface="Arial" charset="0"/>
              </a:rPr>
              <a:t>Singapore</a:t>
            </a:r>
            <a:r>
              <a:rPr lang="en-US" sz="900" kern="0" dirty="0">
                <a:solidFill>
                  <a:srgbClr val="595959"/>
                </a:solidFill>
                <a:latin typeface="Arial" pitchFamily="34" charset="0"/>
                <a:cs typeface="Arial" charset="0"/>
              </a:rPr>
              <a:t> +65 6429 0590</a:t>
            </a:r>
          </a:p>
          <a:p>
            <a:pPr eaLnBrk="0" hangingPunct="0">
              <a:buClr>
                <a:srgbClr val="5D87A0"/>
              </a:buClr>
              <a:buSzPct val="110000"/>
              <a:buFont typeface="Symbol" pitchFamily="18" charset="2"/>
              <a:buNone/>
              <a:defRPr/>
            </a:pPr>
            <a:r>
              <a:rPr lang="en-US" sz="900" kern="0" dirty="0">
                <a:solidFill>
                  <a:srgbClr val="000000"/>
                </a:solidFill>
                <a:latin typeface="Arial" pitchFamily="34" charset="0"/>
                <a:cs typeface="Arial" charset="0"/>
              </a:rPr>
              <a:t>Shanghai</a:t>
            </a:r>
            <a:r>
              <a:rPr lang="en-US" sz="900" kern="0" dirty="0">
                <a:solidFill>
                  <a:srgbClr val="595959"/>
                </a:solidFill>
                <a:latin typeface="Arial" pitchFamily="34" charset="0"/>
                <a:cs typeface="Arial" charset="0"/>
              </a:rPr>
              <a:t> +86 21 6372 6288</a:t>
            </a:r>
          </a:p>
          <a:p>
            <a:pPr eaLnBrk="0" hangingPunct="0">
              <a:buClr>
                <a:srgbClr val="5D87A0"/>
              </a:buClr>
              <a:buSzPct val="110000"/>
              <a:buFont typeface="Symbol" pitchFamily="18" charset="2"/>
              <a:buNone/>
              <a:defRPr/>
            </a:pPr>
            <a:r>
              <a:rPr lang="en-US" sz="900" kern="0" dirty="0">
                <a:solidFill>
                  <a:srgbClr val="000000"/>
                </a:solidFill>
                <a:latin typeface="Arial" pitchFamily="34" charset="0"/>
                <a:cs typeface="Arial" charset="0"/>
              </a:rPr>
              <a:t>Vilnius</a:t>
            </a:r>
            <a:r>
              <a:rPr lang="en-US" sz="900" kern="0" dirty="0">
                <a:solidFill>
                  <a:srgbClr val="595959"/>
                </a:solidFill>
                <a:latin typeface="Arial" pitchFamily="34" charset="0"/>
                <a:cs typeface="Arial" charset="0"/>
              </a:rPr>
              <a:t> +370 5 243 1577</a:t>
            </a:r>
          </a:p>
          <a:p>
            <a:pPr eaLnBrk="0" hangingPunct="0">
              <a:buClr>
                <a:srgbClr val="5D87A0"/>
              </a:buClr>
              <a:buSzPct val="110000"/>
              <a:buFont typeface="Symbol" pitchFamily="18" charset="2"/>
              <a:buNone/>
              <a:defRPr/>
            </a:pPr>
            <a:r>
              <a:rPr lang="en-US" sz="900" kern="0" dirty="0">
                <a:solidFill>
                  <a:srgbClr val="000000"/>
                </a:solidFill>
                <a:latin typeface="Arial" pitchFamily="34" charset="0"/>
                <a:cs typeface="Arial" charset="0"/>
              </a:rPr>
              <a:t>Dubai</a:t>
            </a:r>
            <a:r>
              <a:rPr lang="en-US" sz="900" kern="0" dirty="0">
                <a:solidFill>
                  <a:srgbClr val="595959"/>
                </a:solidFill>
                <a:latin typeface="Arial" pitchFamily="34" charset="0"/>
                <a:cs typeface="Arial" charset="0"/>
              </a:rPr>
              <a:t> +971 4 372 4363</a:t>
            </a:r>
          </a:p>
          <a:p>
            <a:pPr eaLnBrk="0" hangingPunct="0">
              <a:buClr>
                <a:srgbClr val="5D87A0"/>
              </a:buClr>
              <a:buSzPct val="110000"/>
              <a:buFont typeface="Symbol" pitchFamily="18" charset="2"/>
              <a:buNone/>
              <a:defRPr/>
            </a:pPr>
            <a:r>
              <a:rPr lang="en-US" sz="900" kern="0" dirty="0">
                <a:solidFill>
                  <a:srgbClr val="000000"/>
                </a:solidFill>
                <a:latin typeface="Arial" pitchFamily="34" charset="0"/>
                <a:cs typeface="Arial" charset="0"/>
              </a:rPr>
              <a:t>Cape Town  </a:t>
            </a:r>
            <a:r>
              <a:rPr lang="en-US" sz="900" kern="0" dirty="0">
                <a:solidFill>
                  <a:srgbClr val="595959"/>
                </a:solidFill>
                <a:latin typeface="Arial" pitchFamily="34" charset="0"/>
                <a:cs typeface="Arial" charset="0"/>
              </a:rPr>
              <a:t>+27 21 552 0037</a:t>
            </a:r>
          </a:p>
          <a:p>
            <a:pPr eaLnBrk="0" hangingPunct="0">
              <a:buClr>
                <a:srgbClr val="5D87A0"/>
              </a:buClr>
              <a:buSzPct val="110000"/>
              <a:buFont typeface="Symbol" pitchFamily="18" charset="2"/>
              <a:buNone/>
              <a:defRPr/>
            </a:pPr>
            <a:r>
              <a:rPr lang="en-US" sz="900" kern="0" dirty="0">
                <a:solidFill>
                  <a:srgbClr val="000000"/>
                </a:solidFill>
                <a:latin typeface="Arial" pitchFamily="34" charset="0"/>
                <a:cs typeface="Arial" charset="0"/>
              </a:rPr>
              <a:t>Santiago</a:t>
            </a:r>
            <a:r>
              <a:rPr lang="en-US" sz="900" kern="0" dirty="0">
                <a:solidFill>
                  <a:srgbClr val="595959"/>
                </a:solidFill>
                <a:latin typeface="Arial" pitchFamily="34" charset="0"/>
                <a:cs typeface="Arial" charset="0"/>
              </a:rPr>
              <a:t> +56 2 915 7200</a:t>
            </a:r>
          </a:p>
          <a:p>
            <a:pPr eaLnBrk="0" hangingPunct="0">
              <a:buClr>
                <a:srgbClr val="5D87A0"/>
              </a:buClr>
              <a:buSzPct val="110000"/>
              <a:buFont typeface="Symbol" pitchFamily="18" charset="2"/>
              <a:buNone/>
              <a:defRPr/>
            </a:pPr>
            <a:r>
              <a:rPr lang="en-US" sz="900" kern="0" dirty="0">
                <a:solidFill>
                  <a:srgbClr val="000000"/>
                </a:solidFill>
                <a:latin typeface="Arial" pitchFamily="34" charset="0"/>
                <a:cs typeface="Arial" charset="0"/>
              </a:rPr>
              <a:t>Sydney</a:t>
            </a:r>
            <a:r>
              <a:rPr lang="en-US" sz="900" kern="0" dirty="0">
                <a:solidFill>
                  <a:srgbClr val="595959"/>
                </a:solidFill>
                <a:latin typeface="Arial" pitchFamily="34" charset="0"/>
                <a:cs typeface="Arial" charset="0"/>
              </a:rPr>
              <a:t> +61 2 9275 8869</a:t>
            </a:r>
          </a:p>
          <a:p>
            <a:pPr eaLnBrk="0" hangingPunct="0">
              <a:buClr>
                <a:srgbClr val="5D87A0"/>
              </a:buClr>
              <a:buSzPct val="110000"/>
              <a:buFont typeface="Symbol" pitchFamily="18" charset="2"/>
              <a:buNone/>
              <a:defRPr/>
            </a:pPr>
            <a:r>
              <a:rPr lang="en-US" sz="900" kern="0" dirty="0">
                <a:solidFill>
                  <a:srgbClr val="000000"/>
                </a:solidFill>
                <a:latin typeface="Arial" pitchFamily="34" charset="0"/>
                <a:cs typeface="Arial" charset="0"/>
              </a:rPr>
              <a:t>Tokyo</a:t>
            </a:r>
            <a:r>
              <a:rPr lang="en-US" sz="900" kern="0" dirty="0">
                <a:solidFill>
                  <a:srgbClr val="595959"/>
                </a:solidFill>
                <a:latin typeface="Arial" pitchFamily="34" charset="0"/>
                <a:cs typeface="Arial" charset="0"/>
              </a:rPr>
              <a:t>  +81 3-5403-4790</a:t>
            </a:r>
          </a:p>
          <a:p>
            <a:pPr marL="0" lvl="1" indent="100584">
              <a:buSzPct val="85000"/>
              <a:defRPr/>
            </a:pPr>
            <a:endParaRPr lang="en-GB" sz="900" dirty="0">
              <a:solidFill>
                <a:srgbClr val="77787B"/>
              </a:solidFill>
              <a:latin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 cap="all" spc="100" dirty="0">
              <a:solidFill>
                <a:srgbClr val="77787B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77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aded: One Half, Two Quarters (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80288" y="3739896"/>
            <a:ext cx="5145024" cy="2249424"/>
          </a:xfrm>
          <a:solidFill>
            <a:schemeClr val="tx1">
              <a:lumMod val="20000"/>
              <a:lumOff val="80000"/>
            </a:schemeClr>
          </a:solidFill>
        </p:spPr>
        <p:txBody>
          <a:bodyPr vert="horz" lIns="27432" tIns="27432" rIns="27432" bIns="27432" spcCol="274320" rtlCol="0">
            <a:noAutofit/>
          </a:bodyPr>
          <a:lstStyle>
            <a:lvl1pPr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lang="en-US" sz="1300" kern="0" baseline="0" smtClea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363538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lang="en-US" sz="1300" kern="0" baseline="0" smtClea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538163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lang="en-US" sz="1300" kern="0" baseline="0" smtClea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66688" y="3739896"/>
            <a:ext cx="5145024" cy="2249424"/>
          </a:xfrm>
          <a:solidFill>
            <a:schemeClr val="tx1">
              <a:lumMod val="20000"/>
              <a:lumOff val="80000"/>
            </a:schemeClr>
          </a:solidFill>
        </p:spPr>
        <p:txBody>
          <a:bodyPr vert="horz" lIns="27432" tIns="27432" rIns="27432" bIns="27432" spcCol="274320" rtlCol="0">
            <a:noAutofit/>
          </a:bodyPr>
          <a:lstStyle>
            <a:lvl1pPr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lang="en-US" sz="1300" kern="0" baseline="0" smtClea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363538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lang="en-US" sz="1300" kern="0" baseline="0" smtClea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538163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lang="en-US" sz="1300" kern="0" baseline="0" smtClea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780288" y="1243584"/>
            <a:ext cx="10631424" cy="2249424"/>
          </a:xfrm>
        </p:spPr>
        <p:txBody>
          <a:bodyPr vert="horz" lIns="0" tIns="0" rIns="0" bIns="0" spcCol="274320" rtlCol="0">
            <a:noAutofit/>
          </a:bodyPr>
          <a:lstStyle>
            <a:lvl1pPr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lang="en-US" sz="1300" kern="0" baseline="0" smtClea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363538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lang="en-US" sz="1300" kern="0" baseline="0" smtClea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538163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lang="en-US" sz="1300" kern="0" baseline="0" smtClea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Subtitle 4"/>
          <p:cNvSpPr>
            <a:spLocks noGrp="1"/>
          </p:cNvSpPr>
          <p:nvPr>
            <p:ph type="subTitle" idx="15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88170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6266688" y="3739896"/>
            <a:ext cx="5145024" cy="22494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780288" y="3739896"/>
            <a:ext cx="5145024" cy="22494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780288" y="1243584"/>
            <a:ext cx="5145024" cy="22494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6266688" y="1243584"/>
            <a:ext cx="5145024" cy="22494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subTitle" idx="16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8485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Quarters with Block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8"/>
          <p:cNvSpPr>
            <a:spLocks noGrp="1"/>
          </p:cNvSpPr>
          <p:nvPr>
            <p:ph sz="quarter" idx="12"/>
          </p:nvPr>
        </p:nvSpPr>
        <p:spPr>
          <a:xfrm>
            <a:off x="6266688" y="4123944"/>
            <a:ext cx="5145024" cy="18653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Content Placeholder 8"/>
          <p:cNvSpPr>
            <a:spLocks noGrp="1"/>
          </p:cNvSpPr>
          <p:nvPr>
            <p:ph sz="quarter" idx="13"/>
          </p:nvPr>
        </p:nvSpPr>
        <p:spPr>
          <a:xfrm>
            <a:off x="780288" y="4123944"/>
            <a:ext cx="5145024" cy="18653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8"/>
          <p:cNvSpPr>
            <a:spLocks noGrp="1"/>
          </p:cNvSpPr>
          <p:nvPr>
            <p:ph sz="quarter" idx="14"/>
          </p:nvPr>
        </p:nvSpPr>
        <p:spPr>
          <a:xfrm>
            <a:off x="780288" y="1627632"/>
            <a:ext cx="5145024" cy="18653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Content Placeholder 8"/>
          <p:cNvSpPr>
            <a:spLocks noGrp="1"/>
          </p:cNvSpPr>
          <p:nvPr>
            <p:ph sz="quarter" idx="15"/>
          </p:nvPr>
        </p:nvSpPr>
        <p:spPr>
          <a:xfrm>
            <a:off x="6266688" y="1627632"/>
            <a:ext cx="5145024" cy="18653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780288" y="1243584"/>
            <a:ext cx="5145024" cy="384048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3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6"/>
          </p:nvPr>
        </p:nvSpPr>
        <p:spPr>
          <a:xfrm>
            <a:off x="6266688" y="1243584"/>
            <a:ext cx="5145024" cy="384048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3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7"/>
          </p:nvPr>
        </p:nvSpPr>
        <p:spPr>
          <a:xfrm>
            <a:off x="780288" y="3739896"/>
            <a:ext cx="5145024" cy="384048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3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8"/>
          </p:nvPr>
        </p:nvSpPr>
        <p:spPr>
          <a:xfrm>
            <a:off x="6266688" y="3739896"/>
            <a:ext cx="5145024" cy="384048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3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3" name="Subtitle 4"/>
          <p:cNvSpPr>
            <a:spLocks noGrp="1"/>
          </p:cNvSpPr>
          <p:nvPr>
            <p:ph type="subTitle" idx="19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335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Half, Three Half-Columns (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780288" y="1243584"/>
            <a:ext cx="10631424" cy="22494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/>
          </p:nvPr>
        </p:nvSpPr>
        <p:spPr>
          <a:xfrm>
            <a:off x="780288" y="3739896"/>
            <a:ext cx="3304032" cy="22494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8083296" y="3739896"/>
            <a:ext cx="3304032" cy="22494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14"/>
          </p:nvPr>
        </p:nvSpPr>
        <p:spPr>
          <a:xfrm>
            <a:off x="4437888" y="3739896"/>
            <a:ext cx="3304032" cy="22494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ubtitle 4"/>
          <p:cNvSpPr>
            <a:spLocks noGrp="1"/>
          </p:cNvSpPr>
          <p:nvPr>
            <p:ph type="subTitle" idx="15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875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8"/>
          <p:cNvSpPr>
            <a:spLocks noGrp="1"/>
          </p:cNvSpPr>
          <p:nvPr>
            <p:ph sz="quarter" idx="19"/>
          </p:nvPr>
        </p:nvSpPr>
        <p:spPr>
          <a:xfrm>
            <a:off x="3438144" y="1819656"/>
            <a:ext cx="2535936" cy="1673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3438144" y="1435608"/>
            <a:ext cx="2535936" cy="384048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 i="0" baseline="0"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Main Title</a:t>
            </a:r>
          </a:p>
        </p:txBody>
      </p:sp>
      <p:sp>
        <p:nvSpPr>
          <p:cNvPr id="17" name="Content Placeholder 8"/>
          <p:cNvSpPr>
            <a:spLocks noGrp="1"/>
          </p:cNvSpPr>
          <p:nvPr>
            <p:ph sz="quarter" idx="21"/>
          </p:nvPr>
        </p:nvSpPr>
        <p:spPr>
          <a:xfrm>
            <a:off x="780288" y="1819656"/>
            <a:ext cx="2535936" cy="1673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780288" y="1435608"/>
            <a:ext cx="2535936" cy="384048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 i="0" baseline="0"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Main Title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23"/>
          </p:nvPr>
        </p:nvSpPr>
        <p:spPr>
          <a:xfrm>
            <a:off x="8887968" y="1819656"/>
            <a:ext cx="2535936" cy="1673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8887968" y="1435608"/>
            <a:ext cx="2535936" cy="384048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 i="0" baseline="0"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Main Title</a:t>
            </a:r>
          </a:p>
        </p:txBody>
      </p:sp>
      <p:sp>
        <p:nvSpPr>
          <p:cNvPr id="21" name="Content Placeholder 8"/>
          <p:cNvSpPr>
            <a:spLocks noGrp="1"/>
          </p:cNvSpPr>
          <p:nvPr>
            <p:ph sz="quarter" idx="25"/>
          </p:nvPr>
        </p:nvSpPr>
        <p:spPr>
          <a:xfrm>
            <a:off x="6266688" y="1819656"/>
            <a:ext cx="2535936" cy="1673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6266688" y="1435608"/>
            <a:ext cx="2535936" cy="384048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 i="0" baseline="0"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Main Title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0287" y="1243584"/>
            <a:ext cx="5145024" cy="1384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900" b="1" cap="all" dirty="0">
                <a:solidFill>
                  <a:srgbClr val="02AED9"/>
                </a:solidFill>
                <a:latin typeface="Arial"/>
              </a:rPr>
              <a:t>Strengths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0287" y="3739896"/>
            <a:ext cx="5145024" cy="1384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900" b="1" cap="all" dirty="0">
                <a:solidFill>
                  <a:srgbClr val="02AED9"/>
                </a:solidFill>
                <a:latin typeface="Arial"/>
              </a:rPr>
              <a:t>Opportunities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66687" y="1243584"/>
            <a:ext cx="5145024" cy="1384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900" b="1" cap="all" dirty="0">
                <a:solidFill>
                  <a:srgbClr val="BD4F5C"/>
                </a:solidFill>
                <a:latin typeface="Arial"/>
              </a:rPr>
              <a:t>Weaknesses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66687" y="3739896"/>
            <a:ext cx="5145024" cy="1384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900" b="1" cap="all" dirty="0">
                <a:solidFill>
                  <a:srgbClr val="BD4F5C"/>
                </a:solidFill>
                <a:latin typeface="Arial"/>
              </a:rPr>
              <a:t>Threats</a:t>
            </a:r>
          </a:p>
        </p:txBody>
      </p:sp>
      <p:sp>
        <p:nvSpPr>
          <p:cNvPr id="35" name="Content Placeholder 8"/>
          <p:cNvSpPr>
            <a:spLocks noGrp="1"/>
          </p:cNvSpPr>
          <p:nvPr>
            <p:ph sz="quarter" idx="27"/>
          </p:nvPr>
        </p:nvSpPr>
        <p:spPr>
          <a:xfrm>
            <a:off x="3438144" y="4315968"/>
            <a:ext cx="2535936" cy="1673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3438144" y="3931920"/>
            <a:ext cx="2535936" cy="384048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 i="0" baseline="0"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Main Title</a:t>
            </a:r>
          </a:p>
        </p:txBody>
      </p:sp>
      <p:sp>
        <p:nvSpPr>
          <p:cNvPr id="37" name="Content Placeholder 8"/>
          <p:cNvSpPr>
            <a:spLocks noGrp="1"/>
          </p:cNvSpPr>
          <p:nvPr>
            <p:ph sz="quarter" idx="29"/>
          </p:nvPr>
        </p:nvSpPr>
        <p:spPr>
          <a:xfrm>
            <a:off x="780288" y="4315968"/>
            <a:ext cx="2535936" cy="1673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780288" y="3931920"/>
            <a:ext cx="2535936" cy="384048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 i="0" baseline="0"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Main Title</a:t>
            </a:r>
          </a:p>
        </p:txBody>
      </p:sp>
      <p:sp>
        <p:nvSpPr>
          <p:cNvPr id="39" name="Content Placeholder 8"/>
          <p:cNvSpPr>
            <a:spLocks noGrp="1"/>
          </p:cNvSpPr>
          <p:nvPr>
            <p:ph sz="quarter" idx="31"/>
          </p:nvPr>
        </p:nvSpPr>
        <p:spPr>
          <a:xfrm>
            <a:off x="8887968" y="4315968"/>
            <a:ext cx="2535936" cy="1673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8887968" y="3931920"/>
            <a:ext cx="2535936" cy="384048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 i="0" baseline="0"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Main Title</a:t>
            </a:r>
          </a:p>
        </p:txBody>
      </p:sp>
      <p:sp>
        <p:nvSpPr>
          <p:cNvPr id="41" name="Content Placeholder 8"/>
          <p:cNvSpPr>
            <a:spLocks noGrp="1"/>
          </p:cNvSpPr>
          <p:nvPr>
            <p:ph sz="quarter" idx="33"/>
          </p:nvPr>
        </p:nvSpPr>
        <p:spPr>
          <a:xfrm>
            <a:off x="6266688" y="4315968"/>
            <a:ext cx="2535936" cy="1673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6266688" y="3931920"/>
            <a:ext cx="2535936" cy="384048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 i="0" baseline="0"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Main Title</a:t>
            </a:r>
          </a:p>
        </p:txBody>
      </p:sp>
      <p:sp>
        <p:nvSpPr>
          <p:cNvPr id="28" name="Subtitle 4"/>
          <p:cNvSpPr>
            <a:spLocks noGrp="1"/>
          </p:cNvSpPr>
          <p:nvPr>
            <p:ph type="subTitle" idx="15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561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nners and Loser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094859" y="1245107"/>
            <a:ext cx="692021" cy="2267713"/>
            <a:chOff x="2938562" y="1247012"/>
            <a:chExt cx="519016" cy="2267713"/>
          </a:xfrm>
        </p:grpSpPr>
        <p:sp>
          <p:nvSpPr>
            <p:cNvPr id="13" name="AutoShape 6"/>
            <p:cNvSpPr>
              <a:spLocks noChangeAspect="1" noChangeArrowheads="1"/>
            </p:cNvSpPr>
            <p:nvPr userDrawn="1"/>
          </p:nvSpPr>
          <p:spPr bwMode="auto">
            <a:xfrm rot="16200000">
              <a:off x="2064595" y="2121742"/>
              <a:ext cx="2266950" cy="519016"/>
            </a:xfrm>
            <a:custGeom>
              <a:avLst/>
              <a:gdLst>
                <a:gd name="T0" fmla="*/ 594122 w 21600"/>
                <a:gd name="T1" fmla="*/ 0 h 21600"/>
                <a:gd name="T2" fmla="*/ 0 w 21600"/>
                <a:gd name="T3" fmla="*/ 323850 h 21600"/>
                <a:gd name="T4" fmla="*/ 594122 w 21600"/>
                <a:gd name="T5" fmla="*/ 647700 h 21600"/>
                <a:gd name="T6" fmla="*/ 792163 w 21600"/>
                <a:gd name="T7" fmla="*/ 32385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3"/>
            </a:solidFill>
            <a:ln w="28575" algn="ctr">
              <a:noFill/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19" name="TextBox 18"/>
            <p:cNvSpPr txBox="1"/>
            <p:nvPr userDrawn="1"/>
          </p:nvSpPr>
          <p:spPr>
            <a:xfrm rot="16200000">
              <a:off x="2064213" y="2328931"/>
              <a:ext cx="2267712" cy="10387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sz="900" cap="all" spc="200" dirty="0">
                  <a:solidFill>
                    <a:srgbClr val="FFFFFF"/>
                  </a:solidFill>
                  <a:latin typeface="Arial"/>
                </a:rPr>
                <a:t>Winners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92323" y="3743325"/>
            <a:ext cx="692021" cy="2250472"/>
            <a:chOff x="2938562" y="3743325"/>
            <a:chExt cx="519016" cy="2250472"/>
          </a:xfrm>
        </p:grpSpPr>
        <p:sp>
          <p:nvSpPr>
            <p:cNvPr id="23" name="AutoShape 6"/>
            <p:cNvSpPr>
              <a:spLocks noChangeAspect="1" noChangeArrowheads="1"/>
            </p:cNvSpPr>
            <p:nvPr userDrawn="1"/>
          </p:nvSpPr>
          <p:spPr bwMode="auto">
            <a:xfrm rot="5400000">
              <a:off x="2072834" y="4609053"/>
              <a:ext cx="2250472" cy="519016"/>
            </a:xfrm>
            <a:custGeom>
              <a:avLst/>
              <a:gdLst>
                <a:gd name="T0" fmla="*/ 594122 w 21600"/>
                <a:gd name="T1" fmla="*/ 0 h 21600"/>
                <a:gd name="T2" fmla="*/ 0 w 21600"/>
                <a:gd name="T3" fmla="*/ 323850 h 21600"/>
                <a:gd name="T4" fmla="*/ 594122 w 21600"/>
                <a:gd name="T5" fmla="*/ 647700 h 21600"/>
                <a:gd name="T6" fmla="*/ 792163 w 21600"/>
                <a:gd name="T7" fmla="*/ 32385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6"/>
            </a:solidFill>
            <a:ln w="28575" algn="ctr">
              <a:noFill/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24" name="TextBox 23"/>
            <p:cNvSpPr txBox="1"/>
            <p:nvPr userDrawn="1"/>
          </p:nvSpPr>
          <p:spPr>
            <a:xfrm rot="16200000">
              <a:off x="2075880" y="4816946"/>
              <a:ext cx="2249424" cy="10387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spAutoFit/>
            </a:bodyPr>
            <a:lstStyle/>
            <a:p>
              <a:pPr algn="ctr"/>
              <a:r>
                <a:rPr lang="en-US" sz="900" cap="all" spc="200" dirty="0">
                  <a:solidFill>
                    <a:srgbClr val="FFFFFF"/>
                  </a:solidFill>
                  <a:latin typeface="Arial"/>
                </a:rPr>
                <a:t>Losers</a:t>
              </a:r>
            </a:p>
          </p:txBody>
        </p:sp>
      </p:grp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780288" y="1243584"/>
            <a:ext cx="5145024" cy="4745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6266688" y="1243584"/>
            <a:ext cx="5145024" cy="384048"/>
          </a:xfrm>
          <a:noFill/>
        </p:spPr>
        <p:txBody>
          <a:bodyPr vert="horz" lIns="411480" tIns="0" rIns="0" bIns="0" spcCol="274320" rtlCol="0" anchor="ctr" anchorCtr="0">
            <a:noAutofit/>
          </a:bodyPr>
          <a:lstStyle>
            <a:lvl1pPr algn="l">
              <a:buNone/>
              <a:defRPr lang="en-US" sz="1300" b="1" i="0" kern="0" baseline="0" dirty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266688" y="3739896"/>
            <a:ext cx="5145024" cy="384048"/>
          </a:xfrm>
          <a:noFill/>
        </p:spPr>
        <p:txBody>
          <a:bodyPr vert="horz" lIns="411480" tIns="0" rIns="0" bIns="0" spcCol="274320" rtlCol="0" anchor="ctr" anchorCtr="0">
            <a:noAutofit/>
          </a:bodyPr>
          <a:lstStyle>
            <a:lvl1pPr algn="l">
              <a:buNone/>
              <a:defRPr lang="en-US" sz="1300" b="1" i="0" kern="0" baseline="0" dirty="0">
                <a:solidFill>
                  <a:schemeClr val="accent6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6266688" y="1627632"/>
            <a:ext cx="5145024" cy="1865376"/>
          </a:xfrm>
        </p:spPr>
        <p:txBody>
          <a:bodyPr lIns="4114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6266688" y="4123944"/>
            <a:ext cx="5145024" cy="1865376"/>
          </a:xfrm>
        </p:spPr>
        <p:txBody>
          <a:bodyPr lIns="4114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ubtitle 4"/>
          <p:cNvSpPr>
            <a:spLocks noGrp="1"/>
          </p:cNvSpPr>
          <p:nvPr>
            <p:ph type="subTitle" idx="17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00834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nners and Loser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4437888" y="1243584"/>
            <a:ext cx="6973824" cy="987552"/>
          </a:xfrm>
        </p:spPr>
        <p:txBody>
          <a:bodyPr lIns="18288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Analysis Highlight</a:t>
            </a: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4437888" y="2514600"/>
            <a:ext cx="6973824" cy="987552"/>
          </a:xfrm>
        </p:spPr>
        <p:txBody>
          <a:bodyPr lIns="18288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Analysis Highlight</a:t>
            </a:r>
          </a:p>
        </p:txBody>
      </p:sp>
      <p:sp>
        <p:nvSpPr>
          <p:cNvPr id="34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4437888" y="3739896"/>
            <a:ext cx="6973824" cy="987552"/>
          </a:xfrm>
        </p:spPr>
        <p:txBody>
          <a:bodyPr lIns="18288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Analysis Highlight</a:t>
            </a:r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437888" y="5001768"/>
            <a:ext cx="6973824" cy="987552"/>
          </a:xfrm>
        </p:spPr>
        <p:txBody>
          <a:bodyPr lIns="18288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Analysis Highlight</a:t>
            </a:r>
          </a:p>
        </p:txBody>
      </p:sp>
      <p:sp>
        <p:nvSpPr>
          <p:cNvPr id="20" name="Subtitle 4"/>
          <p:cNvSpPr>
            <a:spLocks noGrp="1"/>
          </p:cNvSpPr>
          <p:nvPr>
            <p:ph type="subTitle" idx="19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780288" y="1243584"/>
            <a:ext cx="3304032" cy="987552"/>
          </a:xfrm>
        </p:spPr>
        <p:txBody>
          <a:bodyPr rIns="182880" anchor="t" anchorCtr="0"/>
          <a:lstStyle>
            <a:lvl1pPr marL="0" indent="0" algn="r">
              <a:buNone/>
              <a:defRPr b="1" i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Highlight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780288" y="2514600"/>
            <a:ext cx="3304032" cy="987552"/>
          </a:xfrm>
        </p:spPr>
        <p:txBody>
          <a:bodyPr rIns="182880" anchor="t" anchorCtr="0"/>
          <a:lstStyle>
            <a:lvl1pPr marL="0" indent="0" algn="r">
              <a:buNone/>
              <a:defRPr b="1" i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Highlight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780288" y="3739896"/>
            <a:ext cx="3304032" cy="987552"/>
          </a:xfrm>
        </p:spPr>
        <p:txBody>
          <a:bodyPr rIns="182880" anchor="t" anchorCtr="0"/>
          <a:lstStyle>
            <a:lvl1pPr marL="0" indent="0" algn="r">
              <a:buNone/>
              <a:defRPr b="1" i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Highlight</a:t>
            </a:r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780288" y="5001768"/>
            <a:ext cx="3304032" cy="987552"/>
          </a:xfrm>
        </p:spPr>
        <p:txBody>
          <a:bodyPr rIns="182880" anchor="t" anchorCtr="0"/>
          <a:lstStyle>
            <a:lvl1pPr marL="0" indent="0" algn="r">
              <a:buNone/>
              <a:defRPr b="1" i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Highlight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918083" y="1247012"/>
            <a:ext cx="692021" cy="2267713"/>
            <a:chOff x="2938562" y="1247012"/>
            <a:chExt cx="519016" cy="2267713"/>
          </a:xfrm>
        </p:grpSpPr>
        <p:sp>
          <p:nvSpPr>
            <p:cNvPr id="27" name="AutoShape 6"/>
            <p:cNvSpPr>
              <a:spLocks noChangeAspect="1" noChangeArrowheads="1"/>
            </p:cNvSpPr>
            <p:nvPr userDrawn="1"/>
          </p:nvSpPr>
          <p:spPr bwMode="auto">
            <a:xfrm rot="16200000">
              <a:off x="2064595" y="2121742"/>
              <a:ext cx="2266950" cy="519016"/>
            </a:xfrm>
            <a:custGeom>
              <a:avLst/>
              <a:gdLst>
                <a:gd name="T0" fmla="*/ 594122 w 21600"/>
                <a:gd name="T1" fmla="*/ 0 h 21600"/>
                <a:gd name="T2" fmla="*/ 0 w 21600"/>
                <a:gd name="T3" fmla="*/ 323850 h 21600"/>
                <a:gd name="T4" fmla="*/ 594122 w 21600"/>
                <a:gd name="T5" fmla="*/ 647700 h 21600"/>
                <a:gd name="T6" fmla="*/ 792163 w 21600"/>
                <a:gd name="T7" fmla="*/ 32385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3"/>
            </a:solidFill>
            <a:ln w="28575" algn="ctr">
              <a:noFill/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18" name="TextBox 17"/>
            <p:cNvSpPr txBox="1"/>
            <p:nvPr userDrawn="1"/>
          </p:nvSpPr>
          <p:spPr>
            <a:xfrm rot="16200000">
              <a:off x="2064213" y="2328931"/>
              <a:ext cx="2267712" cy="10387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sz="900" cap="all" spc="200" dirty="0">
                  <a:solidFill>
                    <a:srgbClr val="FFFFFF"/>
                  </a:solidFill>
                  <a:latin typeface="Arial"/>
                </a:rPr>
                <a:t>Winners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918083" y="3743325"/>
            <a:ext cx="692021" cy="2250472"/>
            <a:chOff x="2938562" y="3743325"/>
            <a:chExt cx="519016" cy="2250472"/>
          </a:xfrm>
        </p:grpSpPr>
        <p:sp>
          <p:nvSpPr>
            <p:cNvPr id="28" name="AutoShape 6"/>
            <p:cNvSpPr>
              <a:spLocks noChangeAspect="1" noChangeArrowheads="1"/>
            </p:cNvSpPr>
            <p:nvPr userDrawn="1"/>
          </p:nvSpPr>
          <p:spPr bwMode="auto">
            <a:xfrm rot="5400000">
              <a:off x="2072834" y="4609053"/>
              <a:ext cx="2250472" cy="519016"/>
            </a:xfrm>
            <a:custGeom>
              <a:avLst/>
              <a:gdLst>
                <a:gd name="T0" fmla="*/ 594122 w 21600"/>
                <a:gd name="T1" fmla="*/ 0 h 21600"/>
                <a:gd name="T2" fmla="*/ 0 w 21600"/>
                <a:gd name="T3" fmla="*/ 323850 h 21600"/>
                <a:gd name="T4" fmla="*/ 594122 w 21600"/>
                <a:gd name="T5" fmla="*/ 647700 h 21600"/>
                <a:gd name="T6" fmla="*/ 792163 w 21600"/>
                <a:gd name="T7" fmla="*/ 32385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6"/>
            </a:solidFill>
            <a:ln w="28575" algn="ctr">
              <a:noFill/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19" name="TextBox 18"/>
            <p:cNvSpPr txBox="1"/>
            <p:nvPr userDrawn="1"/>
          </p:nvSpPr>
          <p:spPr>
            <a:xfrm rot="16200000">
              <a:off x="2075880" y="4816946"/>
              <a:ext cx="2249424" cy="10387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spAutoFit/>
            </a:bodyPr>
            <a:lstStyle/>
            <a:p>
              <a:pPr algn="ctr"/>
              <a:r>
                <a:rPr lang="en-US" sz="900" cap="all" spc="200" dirty="0">
                  <a:solidFill>
                    <a:srgbClr val="FFFFFF"/>
                  </a:solidFill>
                  <a:latin typeface="Arial"/>
                </a:rPr>
                <a:t>Losers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0165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title 4"/>
          <p:cNvSpPr>
            <a:spLocks noGrp="1"/>
          </p:cNvSpPr>
          <p:nvPr>
            <p:ph type="subTitle" idx="28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74702" y="1247771"/>
          <a:ext cx="10642599" cy="474651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92084"/>
                <a:gridCol w="2292084"/>
                <a:gridCol w="3156401"/>
                <a:gridCol w="1575465"/>
                <a:gridCol w="1326564"/>
              </a:tblGrid>
              <a:tr h="254999"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sz="1300" b="0" baseline="0" dirty="0" smtClean="0">
                          <a:solidFill>
                            <a:schemeClr val="tx2"/>
                          </a:solidFill>
                        </a:rPr>
                        <a:t>Insert title</a:t>
                      </a:r>
                      <a:endParaRPr lang="en-US" sz="1300" b="0" i="0" baseline="0" dirty="0">
                        <a:solidFill>
                          <a:schemeClr val="tx2"/>
                        </a:solidFill>
                      </a:endParaRP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sz="1300" b="0" baseline="0" dirty="0" smtClean="0">
                          <a:solidFill>
                            <a:schemeClr val="tx2"/>
                          </a:solidFill>
                        </a:rPr>
                        <a:t>Insert title</a:t>
                      </a:r>
                      <a:endParaRPr lang="en-US" sz="1300" b="0" i="0" baseline="0" dirty="0">
                        <a:solidFill>
                          <a:schemeClr val="tx2"/>
                        </a:solidFill>
                      </a:endParaRP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sz="1300" b="0" baseline="0" dirty="0" smtClean="0">
                          <a:solidFill>
                            <a:schemeClr val="tx2"/>
                          </a:solidFill>
                        </a:rPr>
                        <a:t>Insert title</a:t>
                      </a:r>
                      <a:endParaRPr lang="en-US" sz="1300" b="0" i="0" baseline="0" dirty="0">
                        <a:solidFill>
                          <a:schemeClr val="tx2"/>
                        </a:solidFill>
                      </a:endParaRP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sz="1300" b="0" baseline="0" dirty="0" smtClean="0">
                          <a:solidFill>
                            <a:schemeClr val="tx2"/>
                          </a:solidFill>
                        </a:rPr>
                        <a:t>Impact 2009</a:t>
                      </a:r>
                      <a:endParaRPr lang="en-US" sz="1300" b="0" i="0" baseline="0" dirty="0">
                        <a:solidFill>
                          <a:schemeClr val="tx2"/>
                        </a:solidFill>
                      </a:endParaRP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sz="1300" b="0" baseline="0" dirty="0" smtClean="0">
                          <a:solidFill>
                            <a:schemeClr val="tx2"/>
                          </a:solidFill>
                        </a:rPr>
                        <a:t>Impact 2010</a:t>
                      </a:r>
                      <a:endParaRPr lang="en-US" sz="1300" b="0" i="0" baseline="0" dirty="0">
                        <a:solidFill>
                          <a:schemeClr val="tx2"/>
                        </a:solidFill>
                      </a:endParaRP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7691"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3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3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300" b="0" i="0" baseline="0">
                        <a:solidFill>
                          <a:schemeClr val="tx1"/>
                        </a:solidFill>
                      </a:endParaRP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3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3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7691"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300" b="0" i="0" baseline="0">
                        <a:solidFill>
                          <a:schemeClr val="tx1"/>
                        </a:solidFill>
                      </a:endParaRP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3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3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300" b="0" i="0" baseline="0">
                        <a:solidFill>
                          <a:schemeClr val="tx1"/>
                        </a:solidFill>
                      </a:endParaRP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3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7691"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3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300" b="0" i="0" baseline="0">
                        <a:solidFill>
                          <a:schemeClr val="tx1"/>
                        </a:solidFill>
                      </a:endParaRP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3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3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3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7691"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3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3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3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3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3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7691"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3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3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3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3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3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62564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438145" y="1243584"/>
            <a:ext cx="7979156" cy="1408176"/>
          </a:xfrm>
          <a:solidFill>
            <a:schemeClr val="tx1">
              <a:lumMod val="20000"/>
              <a:lumOff val="80000"/>
            </a:schemeClr>
          </a:solidFill>
        </p:spPr>
        <p:txBody>
          <a:bodyPr vert="horz" lIns="27432" tIns="27432" rIns="27432" bIns="27432" spcCol="274320" rtlCol="0">
            <a:noAutofit/>
          </a:bodyPr>
          <a:lstStyle>
            <a:lvl1pPr>
              <a:buNone/>
              <a:defRPr lang="en-US" sz="1300" i="0" kern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17145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80288" y="2907792"/>
            <a:ext cx="10631424" cy="1408176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80288" y="4572000"/>
            <a:ext cx="5145024" cy="1408176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780288" y="1243584"/>
            <a:ext cx="2535936" cy="140817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4" name="Table Placeholder 13"/>
          <p:cNvSpPr>
            <a:spLocks noGrp="1"/>
          </p:cNvSpPr>
          <p:nvPr>
            <p:ph type="tbl" sz="quarter" idx="18"/>
          </p:nvPr>
        </p:nvSpPr>
        <p:spPr>
          <a:xfrm>
            <a:off x="6266688" y="4572000"/>
            <a:ext cx="5145024" cy="1408176"/>
          </a:xfr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GB"/>
          </a:p>
        </p:txBody>
      </p:sp>
      <p:sp>
        <p:nvSpPr>
          <p:cNvPr id="13" name="Subtitle 4"/>
          <p:cNvSpPr>
            <a:spLocks noGrp="1"/>
          </p:cNvSpPr>
          <p:nvPr>
            <p:ph type="subTitle" idx="19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49900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er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30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1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40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ummary UPPER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6266688" y="1243584"/>
            <a:ext cx="5145024" cy="4745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3"/>
          </p:nvPr>
        </p:nvSpPr>
        <p:spPr>
          <a:xfrm>
            <a:off x="780288" y="3739896"/>
            <a:ext cx="5145024" cy="22494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780288" y="1380744"/>
            <a:ext cx="5145024" cy="2112264"/>
          </a:xfrm>
        </p:spPr>
        <p:txBody>
          <a:bodyPr tIns="18288"/>
          <a:lstStyle>
            <a:lvl1pPr marL="0" indent="0" defTabSz="171450">
              <a:buFontTx/>
              <a:buNone/>
              <a:defRPr i="0"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Summary Text (No Bullets)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0288" y="1243584"/>
            <a:ext cx="5145024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cap="all" dirty="0">
                <a:solidFill>
                  <a:srgbClr val="F27C21"/>
                </a:solidFill>
                <a:latin typeface="Arial"/>
              </a:rPr>
              <a:t>Section Summary</a:t>
            </a:r>
          </a:p>
        </p:txBody>
      </p:sp>
      <p:sp>
        <p:nvSpPr>
          <p:cNvPr id="10" name="Subtitle 4"/>
          <p:cNvSpPr>
            <a:spLocks noGrp="1"/>
          </p:cNvSpPr>
          <p:nvPr>
            <p:ph type="subTitle" idx="15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3321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ummary LOWER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780288" y="1243584"/>
            <a:ext cx="5145024" cy="4745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6266688" y="1243584"/>
            <a:ext cx="5145024" cy="22494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6266688" y="3877056"/>
            <a:ext cx="5145024" cy="2112264"/>
          </a:xfrm>
        </p:spPr>
        <p:txBody>
          <a:bodyPr tIns="18288"/>
          <a:lstStyle>
            <a:lvl1pPr marL="0" indent="0" defTabSz="171450">
              <a:buFontTx/>
              <a:buNone/>
              <a:defRPr i="0"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Summary Text (No Bullets)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66688" y="3739897"/>
            <a:ext cx="51450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900" b="1" cap="all" dirty="0">
                <a:solidFill>
                  <a:srgbClr val="F27C21"/>
                </a:solidFill>
                <a:latin typeface="Arial"/>
              </a:rPr>
              <a:t>Section Summary</a:t>
            </a:r>
          </a:p>
        </p:txBody>
      </p:sp>
      <p:sp>
        <p:nvSpPr>
          <p:cNvPr id="9" name="Subtitle 4"/>
          <p:cNvSpPr>
            <a:spLocks noGrp="1"/>
          </p:cNvSpPr>
          <p:nvPr>
            <p:ph type="subTitle" idx="15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6610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1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7399" y="1247776"/>
          <a:ext cx="10629900" cy="474344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00101"/>
                <a:gridCol w="9829799"/>
              </a:tblGrid>
              <a:tr h="592931">
                <a:tc>
                  <a:txBody>
                    <a:bodyPr/>
                    <a:lstStyle/>
                    <a:p>
                      <a:pPr marL="0" indent="-137160">
                        <a:buClr>
                          <a:schemeClr val="accent1"/>
                        </a:buClr>
                        <a:buSzPct val="200000"/>
                        <a:buFont typeface="Arial" pitchFamily="34" charset="0"/>
                        <a:buChar char="•"/>
                      </a:pPr>
                      <a:r>
                        <a:rPr lang="en-US" sz="1300" dirty="0" smtClean="0">
                          <a:solidFill>
                            <a:schemeClr val="accent1"/>
                          </a:solidFill>
                        </a:rPr>
                        <a:t>2000</a:t>
                      </a:r>
                      <a:endParaRPr lang="en-US" sz="13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27432" marB="27432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 smtClean="0"/>
                        <a:t>Stretch</a:t>
                      </a:r>
                      <a:r>
                        <a:rPr lang="it-IT" sz="1300" baseline="0" dirty="0" smtClean="0"/>
                        <a:t> the rows to aproximate time between dates.</a:t>
                      </a:r>
                      <a:endParaRPr lang="en-US" sz="1300" dirty="0"/>
                    </a:p>
                  </a:txBody>
                  <a:tcPr marL="36576" marR="0" marT="27432" marB="27432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2931">
                <a:tc>
                  <a:txBody>
                    <a:bodyPr/>
                    <a:lstStyle/>
                    <a:p>
                      <a:pPr marL="0" indent="-137160">
                        <a:buClr>
                          <a:schemeClr val="accent1"/>
                        </a:buClr>
                        <a:buSzPct val="200000"/>
                        <a:buFont typeface="Arial" pitchFamily="34" charset="0"/>
                        <a:buChar char="•"/>
                      </a:pPr>
                      <a:r>
                        <a:rPr lang="en-US" sz="1300" dirty="0" smtClean="0">
                          <a:solidFill>
                            <a:schemeClr val="accent1"/>
                          </a:solidFill>
                        </a:rPr>
                        <a:t>2000</a:t>
                      </a:r>
                      <a:endParaRPr lang="en-US" sz="13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 smtClean="0"/>
                        <a:t>Stretch columns too fit</a:t>
                      </a:r>
                      <a:r>
                        <a:rPr lang="it-IT" sz="1300" baseline="0" dirty="0" smtClean="0"/>
                        <a:t> specific dates.</a:t>
                      </a:r>
                      <a:endParaRPr lang="en-US" sz="1300" dirty="0"/>
                    </a:p>
                  </a:txBody>
                  <a:tcPr marL="36576" marR="0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2931">
                <a:tc>
                  <a:txBody>
                    <a:bodyPr/>
                    <a:lstStyle/>
                    <a:p>
                      <a:pPr marL="0" indent="-137160">
                        <a:buClr>
                          <a:schemeClr val="accent1"/>
                        </a:buClr>
                        <a:buSzPct val="200000"/>
                        <a:buFont typeface="Arial" pitchFamily="34" charset="0"/>
                        <a:buChar char="•"/>
                      </a:pPr>
                      <a:r>
                        <a:rPr lang="en-US" sz="1300" dirty="0" smtClean="0">
                          <a:solidFill>
                            <a:schemeClr val="accent1"/>
                          </a:solidFill>
                        </a:rPr>
                        <a:t>2000</a:t>
                      </a:r>
                      <a:endParaRPr lang="en-US" sz="13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 smtClean="0"/>
                        <a:t>Shrink</a:t>
                      </a:r>
                      <a:r>
                        <a:rPr lang="it-IT" sz="1300" baseline="0" dirty="0" smtClean="0"/>
                        <a:t> the table to fit in the Green Box.</a:t>
                      </a:r>
                      <a:endParaRPr lang="en-US" sz="1300" dirty="0"/>
                    </a:p>
                  </a:txBody>
                  <a:tcPr marL="36576" marR="0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2931">
                <a:tc>
                  <a:txBody>
                    <a:bodyPr/>
                    <a:lstStyle/>
                    <a:p>
                      <a:pPr marL="0" indent="-137160">
                        <a:buClr>
                          <a:schemeClr val="accent1"/>
                        </a:buClr>
                        <a:buSzPct val="200000"/>
                        <a:buFont typeface="Arial" pitchFamily="34" charset="0"/>
                        <a:buChar char="•"/>
                      </a:pPr>
                      <a:r>
                        <a:rPr lang="en-US" sz="1300" dirty="0" smtClean="0">
                          <a:solidFill>
                            <a:schemeClr val="accent1"/>
                          </a:solidFill>
                        </a:rPr>
                        <a:t>2000</a:t>
                      </a:r>
                      <a:endParaRPr lang="en-US" sz="13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 smtClean="0"/>
                        <a:t>Add and</a:t>
                      </a:r>
                      <a:r>
                        <a:rPr lang="it-IT" sz="1300" baseline="0" dirty="0" smtClean="0"/>
                        <a:t> remove rows as needed.</a:t>
                      </a:r>
                      <a:endParaRPr lang="en-US" sz="1300" dirty="0"/>
                    </a:p>
                  </a:txBody>
                  <a:tcPr marL="36576" marR="0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2931">
                <a:tc>
                  <a:txBody>
                    <a:bodyPr/>
                    <a:lstStyle/>
                    <a:p>
                      <a:pPr marL="0" indent="-137160">
                        <a:buClr>
                          <a:schemeClr val="accent1"/>
                        </a:buClr>
                        <a:buSzPct val="200000"/>
                        <a:buFont typeface="Arial" pitchFamily="34" charset="0"/>
                        <a:buChar char="•"/>
                      </a:pPr>
                      <a:r>
                        <a:rPr lang="en-US" sz="1300" dirty="0" smtClean="0">
                          <a:solidFill>
                            <a:schemeClr val="accent1"/>
                          </a:solidFill>
                        </a:rPr>
                        <a:t>2000</a:t>
                      </a:r>
                      <a:endParaRPr lang="en-US" sz="13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 smtClean="0"/>
                        <a:t>Timeline event</a:t>
                      </a:r>
                      <a:endParaRPr lang="en-US" sz="1300" dirty="0"/>
                    </a:p>
                  </a:txBody>
                  <a:tcPr marL="36576" marR="0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2931">
                <a:tc>
                  <a:txBody>
                    <a:bodyPr/>
                    <a:lstStyle/>
                    <a:p>
                      <a:pPr marL="0" indent="-137160">
                        <a:buClr>
                          <a:schemeClr val="accent1"/>
                        </a:buClr>
                        <a:buSzPct val="200000"/>
                        <a:buFont typeface="Arial" pitchFamily="34" charset="0"/>
                        <a:buChar char="•"/>
                      </a:pPr>
                      <a:r>
                        <a:rPr lang="en-US" sz="1300" dirty="0" smtClean="0">
                          <a:solidFill>
                            <a:schemeClr val="accent1"/>
                          </a:solidFill>
                        </a:rPr>
                        <a:t>2000</a:t>
                      </a:r>
                      <a:endParaRPr lang="en-US" sz="13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 smtClean="0"/>
                        <a:t>Timeline event</a:t>
                      </a:r>
                      <a:endParaRPr lang="en-US" sz="1300" dirty="0"/>
                    </a:p>
                  </a:txBody>
                  <a:tcPr marL="36576" marR="0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2931">
                <a:tc>
                  <a:txBody>
                    <a:bodyPr/>
                    <a:lstStyle/>
                    <a:p>
                      <a:pPr marL="0" indent="-137160">
                        <a:buClr>
                          <a:schemeClr val="accent1"/>
                        </a:buClr>
                        <a:buSzPct val="200000"/>
                        <a:buFont typeface="Arial" pitchFamily="34" charset="0"/>
                        <a:buChar char="•"/>
                      </a:pPr>
                      <a:r>
                        <a:rPr lang="en-US" sz="1300" dirty="0" smtClean="0">
                          <a:solidFill>
                            <a:schemeClr val="accent1"/>
                          </a:solidFill>
                        </a:rPr>
                        <a:t>2000</a:t>
                      </a:r>
                      <a:endParaRPr lang="en-US" sz="13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 smtClean="0"/>
                        <a:t>Timeline event</a:t>
                      </a:r>
                      <a:endParaRPr lang="en-US" sz="1300" dirty="0"/>
                    </a:p>
                  </a:txBody>
                  <a:tcPr marL="36576" marR="0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2931">
                <a:tc>
                  <a:txBody>
                    <a:bodyPr/>
                    <a:lstStyle/>
                    <a:p>
                      <a:pPr marL="0" indent="-137160">
                        <a:buClr>
                          <a:schemeClr val="accent1"/>
                        </a:buClr>
                        <a:buSzPct val="200000"/>
                        <a:buFont typeface="Arial" pitchFamily="34" charset="0"/>
                        <a:buChar char="•"/>
                      </a:pPr>
                      <a:r>
                        <a:rPr lang="en-US" sz="1300" dirty="0" smtClean="0">
                          <a:solidFill>
                            <a:schemeClr val="accent1"/>
                          </a:solidFill>
                        </a:rPr>
                        <a:t>2000</a:t>
                      </a:r>
                      <a:endParaRPr lang="en-US" sz="13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 smtClean="0"/>
                        <a:t>Timeline event</a:t>
                      </a:r>
                      <a:endParaRPr lang="en-US" sz="1300" dirty="0"/>
                    </a:p>
                  </a:txBody>
                  <a:tcPr marL="36576" marR="0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rot="5400000">
            <a:off x="-1510665" y="3619236"/>
            <a:ext cx="4743450" cy="2117"/>
          </a:xfrm>
          <a:prstGeom prst="line">
            <a:avLst/>
          </a:prstGeom>
          <a:ln w="31750" cap="rnd" cmpd="sng">
            <a:prstDash val="solid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2626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se Study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43584"/>
            <a:ext cx="8290560" cy="4743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780288" y="1243584"/>
            <a:ext cx="7412736" cy="4745736"/>
          </a:xfrm>
        </p:spPr>
        <p:txBody>
          <a:bodyPr vert="horz" wrap="square" lIns="0" tIns="27432" rIns="0" bIns="27432" numCol="1" spcCol="274320" rtlCol="0" anchor="ctr" anchorCtr="0">
            <a:noAutofit/>
          </a:bodyPr>
          <a:lstStyle>
            <a:lvl1pPr marL="0" indent="0">
              <a:lnSpc>
                <a:spcPct val="150000"/>
              </a:lnSpc>
              <a:buNone/>
              <a:defRPr lang="en-US" sz="2100" b="0" i="0" kern="1200" baseline="0" dirty="0" smtClean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44" hasCustomPrompt="1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CASE STUDY: Click to edit Master subtitle style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0070592" y="6345936"/>
            <a:ext cx="1328928" cy="512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/>
          <a:p>
            <a:pPr algn="r">
              <a:defRPr/>
            </a:pPr>
            <a:fld id="{DDEFB6C2-3563-4BFF-8956-CDEFB4CC6E83}" type="slidenum">
              <a:rPr lang="en-US" sz="900" cap="all">
                <a:solidFill>
                  <a:srgbClr val="595959">
                    <a:lumMod val="40000"/>
                    <a:lumOff val="60000"/>
                  </a:srgbClr>
                </a:solidFill>
                <a:latin typeface="Arial" charset="0"/>
              </a:rPr>
              <a:pPr algn="r">
                <a:defRPr/>
              </a:pPr>
              <a:t>‹#›</a:t>
            </a:fld>
            <a:endParaRPr lang="en-US" sz="900" cap="all" dirty="0">
              <a:solidFill>
                <a:srgbClr val="595959">
                  <a:lumMod val="40000"/>
                  <a:lumOff val="60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6177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se Study Outr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197600" y="1243584"/>
            <a:ext cx="5994401" cy="384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3739896"/>
            <a:ext cx="5994400" cy="384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" y="1243584"/>
            <a:ext cx="5994399" cy="384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97600" y="3739896"/>
            <a:ext cx="5994400" cy="384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Content Placeholder 8"/>
          <p:cNvSpPr>
            <a:spLocks noGrp="1"/>
          </p:cNvSpPr>
          <p:nvPr>
            <p:ph sz="quarter" idx="12"/>
          </p:nvPr>
        </p:nvSpPr>
        <p:spPr>
          <a:xfrm>
            <a:off x="6266688" y="4123944"/>
            <a:ext cx="5145024" cy="18653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Content Placeholder 8"/>
          <p:cNvSpPr>
            <a:spLocks noGrp="1"/>
          </p:cNvSpPr>
          <p:nvPr>
            <p:ph sz="quarter" idx="13"/>
          </p:nvPr>
        </p:nvSpPr>
        <p:spPr>
          <a:xfrm>
            <a:off x="780288" y="4123944"/>
            <a:ext cx="5145024" cy="18653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8"/>
          <p:cNvSpPr>
            <a:spLocks noGrp="1"/>
          </p:cNvSpPr>
          <p:nvPr>
            <p:ph sz="quarter" idx="14"/>
          </p:nvPr>
        </p:nvSpPr>
        <p:spPr>
          <a:xfrm>
            <a:off x="780288" y="1627632"/>
            <a:ext cx="5145024" cy="18653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Content Placeholder 8"/>
          <p:cNvSpPr>
            <a:spLocks noGrp="1"/>
          </p:cNvSpPr>
          <p:nvPr>
            <p:ph sz="quarter" idx="15"/>
          </p:nvPr>
        </p:nvSpPr>
        <p:spPr>
          <a:xfrm>
            <a:off x="6266688" y="1627632"/>
            <a:ext cx="5145024" cy="18653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780288" y="1243584"/>
            <a:ext cx="5145024" cy="384048"/>
          </a:xfrm>
        </p:spPr>
        <p:txBody>
          <a:bodyPr vert="horz" wrap="square" lIns="0" tIns="0" rIns="0" bIns="0" numCol="1" spcCol="274320" rtlCol="0" anchor="ctr" anchorCtr="0">
            <a:noAutofit/>
          </a:bodyPr>
          <a:lstStyle>
            <a:lvl1pPr marL="0" indent="0">
              <a:buNone/>
              <a:defRPr lang="en-US" sz="1300" b="0" i="0" kern="1200" baseline="0" dirty="0" smtClean="0">
                <a:solidFill>
                  <a:schemeClr val="bg2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6"/>
          </p:nvPr>
        </p:nvSpPr>
        <p:spPr>
          <a:xfrm>
            <a:off x="6266688" y="1243584"/>
            <a:ext cx="5145024" cy="384048"/>
          </a:xfrm>
        </p:spPr>
        <p:txBody>
          <a:bodyPr vert="horz" wrap="square" lIns="0" tIns="0" rIns="0" bIns="0" numCol="1" spcCol="274320" rtlCol="0" anchor="ctr" anchorCtr="0">
            <a:noAutofit/>
          </a:bodyPr>
          <a:lstStyle>
            <a:lvl1pPr marL="0" indent="0">
              <a:buNone/>
              <a:defRPr lang="en-US" sz="1300" b="0" i="0" kern="1200" baseline="0" dirty="0" smtClean="0">
                <a:solidFill>
                  <a:schemeClr val="bg2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7"/>
          </p:nvPr>
        </p:nvSpPr>
        <p:spPr>
          <a:xfrm>
            <a:off x="780288" y="3739896"/>
            <a:ext cx="5145024" cy="384048"/>
          </a:xfrm>
        </p:spPr>
        <p:txBody>
          <a:bodyPr vert="horz" wrap="square" lIns="0" tIns="0" rIns="0" bIns="0" numCol="1" spcCol="274320" rtlCol="0" anchor="ctr" anchorCtr="0">
            <a:noAutofit/>
          </a:bodyPr>
          <a:lstStyle>
            <a:lvl1pPr marL="0" indent="0">
              <a:buNone/>
              <a:defRPr lang="en-US" sz="1300" b="0" i="0" kern="1200" baseline="0" dirty="0" smtClean="0">
                <a:solidFill>
                  <a:schemeClr val="bg2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8"/>
          </p:nvPr>
        </p:nvSpPr>
        <p:spPr>
          <a:xfrm>
            <a:off x="6266688" y="3739896"/>
            <a:ext cx="5145024" cy="384048"/>
          </a:xfrm>
        </p:spPr>
        <p:txBody>
          <a:bodyPr vert="horz" wrap="square" lIns="0" tIns="0" rIns="0" bIns="0" numCol="1" spcCol="274320" rtlCol="0" anchor="ctr" anchorCtr="0">
            <a:noAutofit/>
          </a:bodyPr>
          <a:lstStyle>
            <a:lvl1pPr marL="0" indent="0">
              <a:buNone/>
              <a:defRPr lang="en-US" sz="1300" b="0" i="0" kern="1200" baseline="0" dirty="0" smtClean="0">
                <a:solidFill>
                  <a:schemeClr val="bg2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3" name="Subtitle 4"/>
          <p:cNvSpPr>
            <a:spLocks noGrp="1"/>
          </p:cNvSpPr>
          <p:nvPr>
            <p:ph type="subTitle" idx="19" hasCustomPrompt="1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CASE STUDY: Click to edit Master subtitle style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10070592" y="6345936"/>
            <a:ext cx="1328928" cy="512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/>
          <a:p>
            <a:pPr algn="r">
              <a:defRPr/>
            </a:pPr>
            <a:fld id="{DDEFB6C2-3563-4BFF-8956-CDEFB4CC6E83}" type="slidenum">
              <a:rPr lang="en-US" sz="900" cap="all">
                <a:solidFill>
                  <a:srgbClr val="595959">
                    <a:lumMod val="40000"/>
                    <a:lumOff val="60000"/>
                  </a:srgbClr>
                </a:solidFill>
                <a:latin typeface="Arial" charset="0"/>
              </a:rPr>
              <a:pPr algn="r">
                <a:defRPr/>
              </a:pPr>
              <a:t>‹#›</a:t>
            </a:fld>
            <a:endParaRPr lang="en-US" sz="900" cap="all" dirty="0">
              <a:solidFill>
                <a:srgbClr val="595959">
                  <a:lumMod val="40000"/>
                  <a:lumOff val="60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0022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se Study Outr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368799" y="1243584"/>
            <a:ext cx="3441700" cy="384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13699" y="1243584"/>
            <a:ext cx="4178300" cy="384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" y="1243584"/>
            <a:ext cx="4152900" cy="384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780288" y="1627632"/>
            <a:ext cx="3304032" cy="4361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80288" y="1243584"/>
            <a:ext cx="3304032" cy="384048"/>
          </a:xfrm>
        </p:spPr>
        <p:txBody>
          <a:bodyPr vert="horz" wrap="square" lIns="0" tIns="0" rIns="0" bIns="0" numCol="1" spcCol="274320" rtlCol="0"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300" b="0" i="0" kern="1200" baseline="0" dirty="0" smtClean="0">
                <a:solidFill>
                  <a:schemeClr val="bg2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1"/>
          </p:nvPr>
        </p:nvSpPr>
        <p:spPr>
          <a:xfrm>
            <a:off x="8083296" y="1627632"/>
            <a:ext cx="3304032" cy="4361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2"/>
          </p:nvPr>
        </p:nvSpPr>
        <p:spPr>
          <a:xfrm>
            <a:off x="8083296" y="1243584"/>
            <a:ext cx="3304032" cy="384048"/>
          </a:xfrm>
        </p:spPr>
        <p:txBody>
          <a:bodyPr vert="horz" wrap="square" lIns="0" tIns="0" rIns="0" bIns="0" numCol="1" spcCol="274320" rtlCol="0"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300" b="0" i="0" kern="1200" baseline="0" dirty="0" smtClean="0">
                <a:solidFill>
                  <a:schemeClr val="bg2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/>
          </p:nvPr>
        </p:nvSpPr>
        <p:spPr>
          <a:xfrm>
            <a:off x="4437888" y="1627632"/>
            <a:ext cx="3304032" cy="4361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ubtitle 4"/>
          <p:cNvSpPr>
            <a:spLocks noGrp="1"/>
          </p:cNvSpPr>
          <p:nvPr>
            <p:ph type="subTitle" idx="15" hasCustomPrompt="1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CASE STUDY: Click to edit Master subtitle style</a:t>
            </a:r>
            <a:endParaRPr lang="en-GB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4437888" y="1243584"/>
            <a:ext cx="3304032" cy="384048"/>
          </a:xfrm>
        </p:spPr>
        <p:txBody>
          <a:bodyPr vert="horz" wrap="square" lIns="0" tIns="0" rIns="0" bIns="0" numCol="1" spcCol="274320" rtlCol="0"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300" b="0" i="0" kern="1200" baseline="0" dirty="0" smtClean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0070592" y="6345936"/>
            <a:ext cx="1328928" cy="512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/>
          <a:p>
            <a:pPr algn="r">
              <a:defRPr/>
            </a:pPr>
            <a:fld id="{DDEFB6C2-3563-4BFF-8956-CDEFB4CC6E83}" type="slidenum">
              <a:rPr lang="en-US" sz="900" cap="all">
                <a:solidFill>
                  <a:srgbClr val="595959">
                    <a:lumMod val="40000"/>
                    <a:lumOff val="60000"/>
                  </a:srgbClr>
                </a:solidFill>
                <a:latin typeface="Arial" charset="0"/>
              </a:rPr>
              <a:pPr algn="r">
                <a:defRPr/>
              </a:pPr>
              <a:t>‹#›</a:t>
            </a:fld>
            <a:endParaRPr lang="en-US" sz="900" cap="all" dirty="0">
              <a:solidFill>
                <a:srgbClr val="595959">
                  <a:lumMod val="40000"/>
                  <a:lumOff val="60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681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se Study Outr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197600" y="1243584"/>
            <a:ext cx="5994401" cy="384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" y="1243584"/>
            <a:ext cx="5994399" cy="384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80288" y="1243584"/>
            <a:ext cx="5145024" cy="384048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 i="0" kern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6266688" y="1243584"/>
            <a:ext cx="5145024" cy="384048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 i="0" kern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780288" y="1627632"/>
            <a:ext cx="5145024" cy="4361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5"/>
          </p:nvPr>
        </p:nvSpPr>
        <p:spPr>
          <a:xfrm>
            <a:off x="6266688" y="1627632"/>
            <a:ext cx="5145024" cy="4361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ubtitle 4"/>
          <p:cNvSpPr>
            <a:spLocks noGrp="1"/>
          </p:cNvSpPr>
          <p:nvPr>
            <p:ph type="subTitle" idx="12" hasCustomPrompt="1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CASE STUDY: 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10070592" y="6345936"/>
            <a:ext cx="1328928" cy="512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/>
          <a:p>
            <a:pPr algn="r">
              <a:defRPr/>
            </a:pPr>
            <a:fld id="{DDEFB6C2-3563-4BFF-8956-CDEFB4CC6E83}" type="slidenum">
              <a:rPr lang="en-US" sz="900" cap="all">
                <a:solidFill>
                  <a:srgbClr val="595959">
                    <a:lumMod val="40000"/>
                    <a:lumOff val="60000"/>
                  </a:srgbClr>
                </a:solidFill>
                <a:latin typeface="Arial" charset="0"/>
              </a:rPr>
              <a:pPr algn="r">
                <a:defRPr/>
              </a:pPr>
              <a:t>‹#›</a:t>
            </a:fld>
            <a:endParaRPr lang="en-US" sz="900" cap="all" dirty="0">
              <a:solidFill>
                <a:srgbClr val="595959">
                  <a:lumMod val="40000"/>
                  <a:lumOff val="60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5204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ory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1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243005"/>
            <a:ext cx="12192000" cy="376294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792480" y="5010912"/>
            <a:ext cx="3304032" cy="1064424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792480" y="6083301"/>
            <a:ext cx="3304032" cy="333375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437888" y="5010912"/>
            <a:ext cx="3304032" cy="1064424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4437888" y="6080761"/>
            <a:ext cx="3304032" cy="333375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8083296" y="5010912"/>
            <a:ext cx="3304032" cy="1064424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8083296" y="6080761"/>
            <a:ext cx="3304032" cy="333375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43613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ory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71728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9058656" y="347472"/>
            <a:ext cx="2962656" cy="1064424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9058656" y="1417321"/>
            <a:ext cx="2962656" cy="333375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9058656" y="2706624"/>
            <a:ext cx="2962656" cy="1064424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9058656" y="3776473"/>
            <a:ext cx="2962656" cy="333375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9058656" y="5010912"/>
            <a:ext cx="2962656" cy="1064424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9058656" y="6080761"/>
            <a:ext cx="2962656" cy="333375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20023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000251" y="2581275"/>
            <a:ext cx="8191500" cy="2895600"/>
          </a:xfrm>
        </p:spPr>
        <p:txBody>
          <a:bodyPr numCol="1"/>
          <a:lstStyle>
            <a:lvl1pPr marL="0" indent="0">
              <a:buNone/>
              <a:defRPr>
                <a:latin typeface="Georgia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Contact Information 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0251" y="2257425"/>
            <a:ext cx="8191500" cy="2476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cap="all" spc="100" dirty="0">
                <a:solidFill>
                  <a:srgbClr val="F27C21"/>
                </a:solidFill>
                <a:latin typeface="Arial" pitchFamily="34" charset="0"/>
              </a:rPr>
              <a:t>Contact details</a:t>
            </a:r>
          </a:p>
        </p:txBody>
      </p:sp>
      <p:pic>
        <p:nvPicPr>
          <p:cNvPr id="8" name="Picture 7" descr="eHorRgb-forPPT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1645920"/>
            <a:ext cx="3429000" cy="387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" y="2276475"/>
            <a:ext cx="1920873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7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Key Fi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title 4"/>
          <p:cNvSpPr>
            <a:spLocks noGrp="1"/>
          </p:cNvSpPr>
          <p:nvPr>
            <p:ph type="subTitle" idx="44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87401" y="1247778"/>
          <a:ext cx="10629900" cy="4743449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849927"/>
                <a:gridCol w="7779973"/>
              </a:tblGrid>
              <a:tr h="606408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300" baseline="0" dirty="0" smtClean="0">
                          <a:solidFill>
                            <a:schemeClr val="tx2"/>
                          </a:solidFill>
                          <a:latin typeface="+mj-lt"/>
                        </a:rPr>
                        <a:t>Key Finding No1</a:t>
                      </a: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300" baseline="0" dirty="0" smtClean="0">
                          <a:latin typeface="Georgia" pitchFamily="18" charset="0"/>
                        </a:rPr>
                        <a:t>Key Finding</a:t>
                      </a: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64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 smtClean="0">
                          <a:solidFill>
                            <a:schemeClr val="tx2"/>
                          </a:solidFill>
                          <a:latin typeface="+mj-lt"/>
                        </a:rPr>
                        <a:t>Key Finding No2</a:t>
                      </a: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 smtClean="0">
                          <a:latin typeface="Georgia" pitchFamily="18" charset="0"/>
                        </a:rPr>
                        <a:t>Key Finding</a:t>
                      </a: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64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 smtClean="0">
                          <a:solidFill>
                            <a:schemeClr val="tx2"/>
                          </a:solidFill>
                          <a:latin typeface="+mj-lt"/>
                        </a:rPr>
                        <a:t>Key Finding No3</a:t>
                      </a: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 smtClean="0">
                          <a:latin typeface="Georgia" pitchFamily="18" charset="0"/>
                        </a:rPr>
                        <a:t>Key Finding</a:t>
                      </a: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8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 smtClean="0">
                          <a:solidFill>
                            <a:schemeClr val="tx2"/>
                          </a:solidFill>
                          <a:latin typeface="+mj-lt"/>
                        </a:rPr>
                        <a:t>Key Finding No4</a:t>
                      </a: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 smtClean="0">
                          <a:latin typeface="Georgia" pitchFamily="18" charset="0"/>
                        </a:rPr>
                        <a:t>Key Finding</a:t>
                      </a: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8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 smtClean="0">
                          <a:solidFill>
                            <a:schemeClr val="tx2"/>
                          </a:solidFill>
                          <a:latin typeface="+mj-lt"/>
                        </a:rPr>
                        <a:t>Key Finding No5</a:t>
                      </a: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 smtClean="0">
                          <a:latin typeface="Georgia" pitchFamily="18" charset="0"/>
                        </a:rPr>
                        <a:t>Key Finding</a:t>
                      </a: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8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 smtClean="0">
                          <a:solidFill>
                            <a:schemeClr val="tx2"/>
                          </a:solidFill>
                          <a:latin typeface="+mj-lt"/>
                        </a:rPr>
                        <a:t>Key Finding No6</a:t>
                      </a: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 smtClean="0">
                          <a:latin typeface="Georgia" pitchFamily="18" charset="0"/>
                        </a:rPr>
                        <a:t>Key Finding</a:t>
                      </a: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8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 smtClean="0">
                          <a:solidFill>
                            <a:schemeClr val="tx2"/>
                          </a:solidFill>
                          <a:latin typeface="+mj-lt"/>
                        </a:rPr>
                        <a:t>Key Finding No7</a:t>
                      </a: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 smtClean="0">
                          <a:latin typeface="Georgia" pitchFamily="18" charset="0"/>
                        </a:rPr>
                        <a:t>Key Finding</a:t>
                      </a: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8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 smtClean="0">
                          <a:solidFill>
                            <a:schemeClr val="tx2"/>
                          </a:solidFill>
                          <a:latin typeface="+mj-lt"/>
                        </a:rPr>
                        <a:t>Key Finding No8</a:t>
                      </a:r>
                    </a:p>
                    <a:p>
                      <a:pPr>
                        <a:lnSpc>
                          <a:spcPts val="1600"/>
                        </a:lnSpc>
                      </a:pPr>
                      <a:endParaRPr lang="en-US" sz="1300" baseline="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 smtClean="0">
                          <a:latin typeface="Georgia" pitchFamily="18" charset="0"/>
                        </a:rPr>
                        <a:t>Key Finding</a:t>
                      </a:r>
                    </a:p>
                  </a:txBody>
                  <a:tcPr marL="36576" marR="36576" marT="27432" marB="274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667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 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1999488" y="2240280"/>
            <a:ext cx="9412224" cy="521208"/>
          </a:xfrm>
          <a:prstGeom prst="rect">
            <a:avLst/>
          </a:prstGeom>
        </p:spPr>
        <p:txBody>
          <a:bodyPr lIns="0" anchor="t" anchorCtr="0"/>
          <a:lstStyle>
            <a:lvl1pPr algn="l">
              <a:lnSpc>
                <a:spcPts val="2300"/>
              </a:lnSpc>
              <a:defRPr sz="2100" b="1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000251" y="3392424"/>
            <a:ext cx="9410741" cy="257176"/>
          </a:xfrm>
        </p:spPr>
        <p:txBody>
          <a:bodyPr numCol="1">
            <a:noAutofit/>
          </a:bodyPr>
          <a:lstStyle>
            <a:lvl1pPr marL="0" indent="0">
              <a:buNone/>
              <a:defRPr kumimoji="0" lang="en-US" sz="13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999488" y="2825496"/>
            <a:ext cx="9412224" cy="512064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l">
              <a:lnSpc>
                <a:spcPts val="2300"/>
              </a:lnSpc>
              <a:buFont typeface="Symbol" pitchFamily="18" charset="2"/>
              <a:buNone/>
              <a:defRPr sz="21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0" lang="en-US" sz="2100" b="0" i="0" u="none" strike="noStrike" kern="0" cap="all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</a:rPr>
              <a:t>Click to edit Master subtitle style</a:t>
            </a:r>
            <a:endParaRPr kumimoji="0" lang="en-GB" sz="2100" b="0" i="0" u="none" strike="noStrike" kern="0" cap="all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9" name="Picture 2" descr="\\eurochicagofs1\research\Client Development\04 Product Design\01 Development\Branding (Corporate Design &amp; Graphics)\Branding v2\Templates\PowerPoint\development\images\pHorPmsC3.e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134" y="1404938"/>
            <a:ext cx="4224239" cy="6583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7350876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 Presentation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000251" y="2581275"/>
            <a:ext cx="8191500" cy="2895600"/>
          </a:xfrm>
        </p:spPr>
        <p:txBody>
          <a:bodyPr numCol="1"/>
          <a:lstStyle>
            <a:lvl1pPr marL="0" indent="0"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Contact Information 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0251" y="2257425"/>
            <a:ext cx="8191500" cy="2476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cap="all" spc="100" dirty="0">
                <a:solidFill>
                  <a:srgbClr val="02AED9"/>
                </a:solidFill>
                <a:latin typeface="Arial" pitchFamily="34" charset="0"/>
              </a:rPr>
              <a:t>Thank you for listening</a:t>
            </a:r>
          </a:p>
        </p:txBody>
      </p:sp>
      <p:pic>
        <p:nvPicPr>
          <p:cNvPr id="8" name="Picture 2" descr="\\eurochicagofs1\research\Client Development\04 Product Design\01 Development\Branding (Corporate Design &amp; Graphics)\Branding v2\Templates\PowerPoint\development\images\pHorPmsC3.e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134" y="1404938"/>
            <a:ext cx="4224239" cy="6583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594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eak Slide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781029" y="600065"/>
            <a:ext cx="7854971" cy="5389575"/>
          </a:xfrm>
        </p:spPr>
        <p:txBody>
          <a:bodyPr numCol="1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77787B"/>
              </a:buClr>
              <a:buSzPct val="100000"/>
              <a:buFontTx/>
              <a:buNone/>
              <a:tabLst/>
              <a:defRPr sz="2100" kern="0" cap="all" baseline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defRPr>
            </a:lvl1pPr>
            <a:lvl2pPr indent="0">
              <a:buFontTx/>
              <a:buNone/>
              <a:defRPr/>
            </a:lvl2pPr>
            <a:lvl3pPr indent="0">
              <a:buFontTx/>
              <a:buNone/>
              <a:defRPr/>
            </a:lvl3pPr>
            <a:lvl4pPr indent="0">
              <a:buFontTx/>
              <a:buNone/>
              <a:defRPr/>
            </a:lvl4pPr>
            <a:lvl5pPr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991600" y="0"/>
            <a:ext cx="32004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5" name="Picture 4" descr="eHorRgb-forPPT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651" y="312420"/>
            <a:ext cx="1450860" cy="1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94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780288" y="1243584"/>
            <a:ext cx="10631424" cy="4745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44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661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780288" y="1243584"/>
            <a:ext cx="5145024" cy="4745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6266688" y="1243584"/>
            <a:ext cx="5145024" cy="4745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2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9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Block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80288" y="1243584"/>
            <a:ext cx="5145024" cy="384048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1" i="0" kern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6266688" y="1243584"/>
            <a:ext cx="5145024" cy="384048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1" i="0" kern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780288" y="1627632"/>
            <a:ext cx="5145024" cy="4361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5"/>
          </p:nvPr>
        </p:nvSpPr>
        <p:spPr>
          <a:xfrm>
            <a:off x="6266688" y="1627632"/>
            <a:ext cx="5145024" cy="4361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ubtitle 4"/>
          <p:cNvSpPr>
            <a:spLocks noGrp="1"/>
          </p:cNvSpPr>
          <p:nvPr>
            <p:ph type="subTitle" idx="12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67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780288" y="1243584"/>
            <a:ext cx="3304032" cy="4745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9"/>
          <p:cNvSpPr>
            <a:spLocks noGrp="1"/>
          </p:cNvSpPr>
          <p:nvPr>
            <p:ph sz="quarter" idx="11"/>
          </p:nvPr>
        </p:nvSpPr>
        <p:spPr>
          <a:xfrm>
            <a:off x="8083296" y="1243584"/>
            <a:ext cx="3304032" cy="4745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9"/>
          <p:cNvSpPr>
            <a:spLocks noGrp="1"/>
          </p:cNvSpPr>
          <p:nvPr>
            <p:ph sz="quarter" idx="12"/>
          </p:nvPr>
        </p:nvSpPr>
        <p:spPr>
          <a:xfrm>
            <a:off x="4437888" y="1243584"/>
            <a:ext cx="3304032" cy="4745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ubtitle 4"/>
          <p:cNvSpPr>
            <a:spLocks noGrp="1"/>
          </p:cNvSpPr>
          <p:nvPr>
            <p:ph type="subTitle" idx="14"/>
          </p:nvPr>
        </p:nvSpPr>
        <p:spPr>
          <a:xfrm>
            <a:off x="780288" y="603504"/>
            <a:ext cx="10631424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0288" y="402336"/>
            <a:ext cx="10631424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05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hyperlink" Target="http://www.euromonitor.com/" TargetMode="Externa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0288" y="1243584"/>
            <a:ext cx="10631424" cy="4745736"/>
          </a:xfrm>
          <a:prstGeom prst="rect">
            <a:avLst/>
          </a:prstGeom>
        </p:spPr>
        <p:txBody>
          <a:bodyPr vert="horz" lIns="0" tIns="0" rIns="0" bIns="0" spcCol="274320" rtlCol="0">
            <a:noAutofit/>
          </a:bodyPr>
          <a:lstStyle/>
          <a:p>
            <a:pPr marL="91440" marR="0" lvl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91440" marR="0" lvl="1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91440" marR="0" lvl="2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91440" marR="0" lvl="3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91440" marR="0" lvl="4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" name="Text Box 20">
            <a:hlinkClick r:id="rId43"/>
          </p:cNvPr>
          <p:cNvSpPr txBox="1">
            <a:spLocks noChangeArrowheads="1"/>
          </p:cNvSpPr>
          <p:nvPr/>
        </p:nvSpPr>
        <p:spPr bwMode="auto">
          <a:xfrm>
            <a:off x="780288" y="6345936"/>
            <a:ext cx="1914144" cy="512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ctr">
              <a:defRPr/>
            </a:pPr>
            <a:r>
              <a:rPr lang="en-US" sz="900" dirty="0">
                <a:solidFill>
                  <a:srgbClr val="595959">
                    <a:lumMod val="40000"/>
                    <a:lumOff val="60000"/>
                  </a:srgbClr>
                </a:solidFill>
                <a:latin typeface="Arial" charset="0"/>
                <a:cs typeface="Arial" charset="0"/>
              </a:rPr>
              <a:t>© </a:t>
            </a:r>
            <a:r>
              <a:rPr lang="en-US" sz="900" kern="0" dirty="0">
                <a:solidFill>
                  <a:srgbClr val="595959">
                    <a:lumMod val="40000"/>
                    <a:lumOff val="60000"/>
                  </a:srgbClr>
                </a:solidFill>
                <a:latin typeface="Arial" charset="0"/>
                <a:cs typeface="Arial" charset="0"/>
              </a:rPr>
              <a:t>Euromonitor</a:t>
            </a:r>
            <a:r>
              <a:rPr lang="en-US" sz="900" dirty="0">
                <a:solidFill>
                  <a:srgbClr val="595959">
                    <a:lumMod val="40000"/>
                    <a:lumOff val="60000"/>
                  </a:srgbClr>
                </a:solidFill>
                <a:latin typeface="Arial" charset="0"/>
                <a:cs typeface="Arial" charset="0"/>
              </a:rPr>
              <a:t> Internation</a:t>
            </a:r>
            <a:r>
              <a:rPr lang="en-US" sz="900" dirty="0">
                <a:solidFill>
                  <a:srgbClr val="595959">
                    <a:lumMod val="40000"/>
                    <a:lumOff val="60000"/>
                  </a:srgbClr>
                </a:solidFill>
                <a:latin typeface="Arial" charset="0"/>
                <a:cs typeface="Tahoma" pitchFamily="34" charset="0"/>
              </a:rPr>
              <a:t>al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0070592" y="402336"/>
            <a:ext cx="1328928" cy="1554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/>
          <a:p>
            <a:pPr algn="r">
              <a:defRPr/>
            </a:pPr>
            <a:fld id="{DDEFB6C2-3563-4BFF-8956-CDEFB4CC6E83}" type="slidenum">
              <a:rPr lang="en-US" sz="900" cap="all">
                <a:solidFill>
                  <a:srgbClr val="595959">
                    <a:lumMod val="40000"/>
                    <a:lumOff val="60000"/>
                  </a:srgbClr>
                </a:solidFill>
                <a:latin typeface="Arial" charset="0"/>
              </a:rPr>
              <a:pPr algn="r">
                <a:defRPr/>
              </a:pPr>
              <a:t>‹#›</a:t>
            </a:fld>
            <a:endParaRPr lang="en-US" sz="900" cap="all" dirty="0">
              <a:solidFill>
                <a:srgbClr val="595959">
                  <a:lumMod val="40000"/>
                  <a:lumOff val="60000"/>
                </a:srgbClr>
              </a:solidFill>
              <a:latin typeface="Arial" charset="0"/>
            </a:endParaRPr>
          </a:p>
        </p:txBody>
      </p: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780288" y="603504"/>
            <a:ext cx="10631424" cy="3931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" y="433950"/>
            <a:ext cx="650873" cy="827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4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300"/>
        </a:lnSpc>
        <a:spcBef>
          <a:spcPct val="0"/>
        </a:spcBef>
        <a:buNone/>
        <a:defRPr sz="2100" kern="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91440" marR="0" indent="-109728" algn="l" defTabSz="914400" rtl="0" eaLnBrk="1" fontAlgn="auto" latinLnBrk="0" hangingPunct="1">
        <a:lnSpc>
          <a:spcPts val="1600"/>
        </a:lnSpc>
        <a:spcBef>
          <a:spcPts val="150"/>
        </a:spcBef>
        <a:spcAft>
          <a:spcPts val="150"/>
        </a:spcAft>
        <a:buClr>
          <a:srgbClr val="77787B"/>
        </a:buClr>
        <a:buSzPct val="100000"/>
        <a:buFont typeface="Wingdings" pitchFamily="2" charset="2"/>
        <a:buChar char="§"/>
        <a:tabLst/>
        <a:defRPr sz="1300" kern="0" baseline="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20" marR="0" indent="-109728" algn="l" defTabSz="914400" rtl="0" eaLnBrk="1" fontAlgn="auto" latinLnBrk="0" hangingPunct="1">
        <a:lnSpc>
          <a:spcPts val="1600"/>
        </a:lnSpc>
        <a:spcBef>
          <a:spcPts val="150"/>
        </a:spcBef>
        <a:spcAft>
          <a:spcPts val="150"/>
        </a:spcAft>
        <a:buClr>
          <a:srgbClr val="77787B"/>
        </a:buClr>
        <a:buSzPct val="100000"/>
        <a:buFont typeface="Wingdings" pitchFamily="2" charset="2"/>
        <a:buChar char="§"/>
        <a:tabLst/>
        <a:defRPr sz="1300" kern="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57200" marR="0" indent="-109728" algn="l" defTabSz="914400" rtl="0" eaLnBrk="1" fontAlgn="auto" latinLnBrk="0" hangingPunct="1">
        <a:lnSpc>
          <a:spcPts val="1600"/>
        </a:lnSpc>
        <a:spcBef>
          <a:spcPts val="150"/>
        </a:spcBef>
        <a:spcAft>
          <a:spcPts val="150"/>
        </a:spcAft>
        <a:buClr>
          <a:srgbClr val="77787B"/>
        </a:buClr>
        <a:buSzPct val="100000"/>
        <a:buFont typeface="Wingdings" pitchFamily="2" charset="2"/>
        <a:buChar char="§"/>
        <a:tabLst/>
        <a:defRPr sz="1300" kern="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40080" marR="0" indent="-109728" algn="l" defTabSz="914400" rtl="0" eaLnBrk="1" fontAlgn="auto" latinLnBrk="0" hangingPunct="1">
        <a:lnSpc>
          <a:spcPts val="1600"/>
        </a:lnSpc>
        <a:spcBef>
          <a:spcPts val="150"/>
        </a:spcBef>
        <a:spcAft>
          <a:spcPts val="150"/>
        </a:spcAft>
        <a:buClr>
          <a:srgbClr val="77787B"/>
        </a:buClr>
        <a:buSzPct val="100000"/>
        <a:buFont typeface="Wingdings" pitchFamily="2" charset="2"/>
        <a:buChar char="§"/>
        <a:tabLst/>
        <a:defRPr sz="1300" kern="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2960" marR="0" indent="-109728" algn="l" defTabSz="914400" rtl="0" eaLnBrk="1" fontAlgn="auto" latinLnBrk="0" hangingPunct="1">
        <a:lnSpc>
          <a:spcPts val="1600"/>
        </a:lnSpc>
        <a:spcBef>
          <a:spcPts val="150"/>
        </a:spcBef>
        <a:spcAft>
          <a:spcPts val="150"/>
        </a:spcAft>
        <a:buClr>
          <a:srgbClr val="77787B"/>
        </a:buClr>
        <a:buSzPct val="100000"/>
        <a:buFont typeface="Wingdings" pitchFamily="2" charset="2"/>
        <a:buChar char="§"/>
        <a:tabLst/>
        <a:defRPr sz="1300" kern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asynetq.com/" TargetMode="External"/><Relationship Id="rId2" Type="http://schemas.openxmlformats.org/officeDocument/2006/relationships/hyperlink" Target="https://www.nuget.org/packages/Daishi.AMQP/1.0.0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rabbitmq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RabbitMQ.Client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– Message broker					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17924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8048885" y="4134968"/>
            <a:ext cx="2140521" cy="67235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Connector 12"/>
          <p:cNvSpPr/>
          <p:nvPr/>
        </p:nvSpPr>
        <p:spPr>
          <a:xfrm>
            <a:off x="5450539" y="3232896"/>
            <a:ext cx="753035" cy="672352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P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11019374" y="3276438"/>
            <a:ext cx="753035" cy="672352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C</a:t>
            </a:r>
            <a:endParaRPr lang="en-IN" dirty="0">
              <a:solidFill>
                <a:schemeClr val="tx2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8330250" y="4133849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35050" y="4133849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948814" y="4133849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244650" y="4133849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540485" y="4133849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827356" y="4143933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565623" y="1757082"/>
            <a:ext cx="4075483" cy="3774141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8044717" y="5166072"/>
            <a:ext cx="1117293" cy="18466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Message</a:t>
            </a: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Broker</a:t>
            </a:r>
          </a:p>
        </p:txBody>
      </p:sp>
      <p:cxnSp>
        <p:nvCxnSpPr>
          <p:cNvPr id="27" name="Straight Arrow Connector 26"/>
          <p:cNvCxnSpPr>
            <a:stCxn id="32" idx="3"/>
            <a:endCxn id="14" idx="1"/>
          </p:cNvCxnSpPr>
          <p:nvPr/>
        </p:nvCxnSpPr>
        <p:spPr>
          <a:xfrm>
            <a:off x="10189406" y="2638981"/>
            <a:ext cx="940247" cy="73592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3412" y="110265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2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3412" y="1010326"/>
            <a:ext cx="65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>
              <a:spcBef>
                <a:spcPct val="0"/>
              </a:spcBef>
            </a:pPr>
            <a:endParaRPr kumimoji="0" lang="en-IN" sz="24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048885" y="2302805"/>
            <a:ext cx="2140521" cy="67235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/>
          <p:cNvCxnSpPr/>
          <p:nvPr/>
        </p:nvCxnSpPr>
        <p:spPr>
          <a:xfrm>
            <a:off x="8330250" y="2301686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635050" y="2301686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948814" y="2301686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244650" y="2301686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540485" y="2301686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827356" y="2311770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2" idx="1"/>
          </p:cNvCxnSpPr>
          <p:nvPr/>
        </p:nvCxnSpPr>
        <p:spPr>
          <a:xfrm flipV="1">
            <a:off x="6185802" y="2638981"/>
            <a:ext cx="1863083" cy="78665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2" idx="1"/>
          </p:cNvCxnSpPr>
          <p:nvPr/>
        </p:nvCxnSpPr>
        <p:spPr>
          <a:xfrm>
            <a:off x="6185802" y="3683373"/>
            <a:ext cx="1863083" cy="78777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466473" y="2086570"/>
            <a:ext cx="1074012" cy="18466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Request Queue</a:t>
            </a:r>
          </a:p>
        </p:txBody>
      </p:sp>
      <p:pic>
        <p:nvPicPr>
          <p:cNvPr id="46" name="Content Placeholder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689" y="3276438"/>
            <a:ext cx="591363" cy="58526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205112" y="3918733"/>
            <a:ext cx="1832233" cy="18466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Dynamic Response Queue</a:t>
            </a:r>
          </a:p>
        </p:txBody>
      </p:sp>
      <p:sp>
        <p:nvSpPr>
          <p:cNvPr id="48" name="Subtitle 14"/>
          <p:cNvSpPr txBox="1">
            <a:spLocks/>
          </p:cNvSpPr>
          <p:nvPr/>
        </p:nvSpPr>
        <p:spPr>
          <a:xfrm>
            <a:off x="160246" y="602712"/>
            <a:ext cx="10631424" cy="393192"/>
          </a:xfrm>
          <a:prstGeom prst="rect">
            <a:avLst/>
          </a:prstGeom>
        </p:spPr>
        <p:txBody>
          <a:bodyPr/>
          <a:lstStyle>
            <a:lvl1pPr marL="9144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7432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45720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64008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82296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000" kern="1200">
                <a:solidFill>
                  <a:srgbClr val="595959"/>
                </a:solidFill>
                <a:latin typeface="Arial" pitchFamily="34" charset="0"/>
              </a:rPr>
              <a:t>Remote Procedure Call (RPC)</a:t>
            </a:r>
            <a:endParaRPr lang="en-IN" dirty="0"/>
          </a:p>
        </p:txBody>
      </p:sp>
      <p:sp>
        <p:nvSpPr>
          <p:cNvPr id="49" name="Content Placeholder 35"/>
          <p:cNvSpPr>
            <a:spLocks noGrp="1"/>
          </p:cNvSpPr>
          <p:nvPr>
            <p:ph idx="1"/>
          </p:nvPr>
        </p:nvSpPr>
        <p:spPr>
          <a:xfrm>
            <a:off x="781030" y="1376313"/>
            <a:ext cx="4597790" cy="4864231"/>
          </a:xfrm>
        </p:spPr>
        <p:txBody>
          <a:bodyPr/>
          <a:lstStyle/>
          <a:p>
            <a:pPr algn="ctr"/>
            <a:r>
              <a:rPr lang="en-IN" dirty="0" smtClean="0"/>
              <a:t>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Overview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The sender will start listening on a response queue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Message is sent to a queue via the default exchange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IN" dirty="0" smtClean="0"/>
              <a:t>Message includes a response queue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The receiver gets the message and places a response message on the response queue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The sender gets the response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Characteristics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Exchange = The message is sent to default exchange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Exchange Type = N/A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Routing Key = is the queue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31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6.25E-7 -7.40741E-7 L 0.18164 -0.13866 L 0.35716 -0.13866 L 0.45612 0.00556 L 0.35716 0.13079 L 0.18164 0.1294 L -6.25E-7 -7.40741E-7 Z " pathEditMode="relative" ptsTypes="AAAAAAA">
                                      <p:cBhvr>
                                        <p:cTn id="27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8048885" y="4134968"/>
            <a:ext cx="2140521" cy="67235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Connector 12"/>
          <p:cNvSpPr/>
          <p:nvPr/>
        </p:nvSpPr>
        <p:spPr>
          <a:xfrm>
            <a:off x="5450539" y="3232896"/>
            <a:ext cx="753035" cy="672352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P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10919009" y="2311770"/>
            <a:ext cx="753035" cy="672352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C</a:t>
            </a:r>
            <a:endParaRPr lang="en-IN" dirty="0">
              <a:solidFill>
                <a:schemeClr val="tx2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8330250" y="4133849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35050" y="4133849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948814" y="4133849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244650" y="4133849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540485" y="4133849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827356" y="4143933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565623" y="1757082"/>
            <a:ext cx="4075483" cy="3774141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8044717" y="5166072"/>
            <a:ext cx="1117293" cy="18466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Message</a:t>
            </a: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Broker</a:t>
            </a:r>
          </a:p>
        </p:txBody>
      </p:sp>
      <p:cxnSp>
        <p:nvCxnSpPr>
          <p:cNvPr id="26" name="Straight Arrow Connector 25"/>
          <p:cNvCxnSpPr>
            <a:stCxn id="13" idx="6"/>
            <a:endCxn id="43" idx="2"/>
          </p:cNvCxnSpPr>
          <p:nvPr/>
        </p:nvCxnSpPr>
        <p:spPr>
          <a:xfrm>
            <a:off x="6203574" y="3569072"/>
            <a:ext cx="77112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2" idx="3"/>
            <a:endCxn id="14" idx="2"/>
          </p:cNvCxnSpPr>
          <p:nvPr/>
        </p:nvCxnSpPr>
        <p:spPr>
          <a:xfrm>
            <a:off x="10189406" y="2638981"/>
            <a:ext cx="729603" cy="89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3412" y="110265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2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22" name="Flowchart: Connector 21"/>
          <p:cNvSpPr/>
          <p:nvPr/>
        </p:nvSpPr>
        <p:spPr>
          <a:xfrm>
            <a:off x="10919010" y="4134968"/>
            <a:ext cx="753035" cy="672352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C</a:t>
            </a:r>
            <a:endParaRPr lang="en-IN" dirty="0">
              <a:solidFill>
                <a:schemeClr val="tx2"/>
              </a:solidFill>
            </a:endParaRPr>
          </a:p>
        </p:txBody>
      </p:sp>
      <p:cxnSp>
        <p:nvCxnSpPr>
          <p:cNvPr id="25" name="Straight Arrow Connector 24"/>
          <p:cNvCxnSpPr>
            <a:stCxn id="12" idx="3"/>
            <a:endCxn id="22" idx="2"/>
          </p:cNvCxnSpPr>
          <p:nvPr/>
        </p:nvCxnSpPr>
        <p:spPr>
          <a:xfrm>
            <a:off x="10189406" y="4471144"/>
            <a:ext cx="72960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8048885" y="2302805"/>
            <a:ext cx="2140521" cy="67235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/>
          <p:cNvCxnSpPr/>
          <p:nvPr/>
        </p:nvCxnSpPr>
        <p:spPr>
          <a:xfrm>
            <a:off x="8330250" y="2301686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635050" y="2301686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948814" y="2301686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244650" y="2301686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540485" y="2301686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827356" y="2311770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2"/>
          <p:cNvSpPr/>
          <p:nvPr/>
        </p:nvSpPr>
        <p:spPr>
          <a:xfrm>
            <a:off x="6974698" y="3232896"/>
            <a:ext cx="753035" cy="672352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E</a:t>
            </a:r>
            <a:endParaRPr lang="en-IN" dirty="0">
              <a:solidFill>
                <a:schemeClr val="tx2"/>
              </a:solidFill>
            </a:endParaRPr>
          </a:p>
        </p:txBody>
      </p:sp>
      <p:cxnSp>
        <p:nvCxnSpPr>
          <p:cNvPr id="44" name="Straight Arrow Connector 43"/>
          <p:cNvCxnSpPr>
            <a:stCxn id="43" idx="7"/>
          </p:cNvCxnSpPr>
          <p:nvPr/>
        </p:nvCxnSpPr>
        <p:spPr>
          <a:xfrm flipV="1">
            <a:off x="7617454" y="2974038"/>
            <a:ext cx="427263" cy="35732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2" idx="1"/>
          </p:cNvCxnSpPr>
          <p:nvPr/>
        </p:nvCxnSpPr>
        <p:spPr>
          <a:xfrm>
            <a:off x="7559126" y="3889402"/>
            <a:ext cx="489759" cy="58174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Content Placeholder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554" y="3276445"/>
            <a:ext cx="591363" cy="585267"/>
          </a:xfrm>
          <a:prstGeom prst="rect">
            <a:avLst/>
          </a:prstGeom>
        </p:spPr>
      </p:pic>
      <p:pic>
        <p:nvPicPr>
          <p:cNvPr id="47" name="Content Placeholder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2" y="3278008"/>
            <a:ext cx="591363" cy="585267"/>
          </a:xfrm>
          <a:prstGeom prst="rect">
            <a:avLst/>
          </a:prstGeom>
        </p:spPr>
      </p:pic>
      <p:sp>
        <p:nvSpPr>
          <p:cNvPr id="49" name="Subtitle 14"/>
          <p:cNvSpPr txBox="1">
            <a:spLocks/>
          </p:cNvSpPr>
          <p:nvPr/>
        </p:nvSpPr>
        <p:spPr>
          <a:xfrm>
            <a:off x="160246" y="602712"/>
            <a:ext cx="10631424" cy="393192"/>
          </a:xfrm>
          <a:prstGeom prst="rect">
            <a:avLst/>
          </a:prstGeom>
        </p:spPr>
        <p:txBody>
          <a:bodyPr/>
          <a:lstStyle>
            <a:lvl1pPr marL="9144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7432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45720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64008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82296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000" dirty="0" smtClean="0">
                <a:latin typeface="Arial" pitchFamily="34" charset="0"/>
              </a:rPr>
              <a:t>Routing</a:t>
            </a:r>
            <a:endParaRPr lang="en-IN" sz="2000" dirty="0"/>
          </a:p>
        </p:txBody>
      </p:sp>
      <p:sp>
        <p:nvSpPr>
          <p:cNvPr id="51" name="Content Placeholder 35"/>
          <p:cNvSpPr>
            <a:spLocks noGrp="1"/>
          </p:cNvSpPr>
          <p:nvPr>
            <p:ph idx="1"/>
          </p:nvPr>
        </p:nvSpPr>
        <p:spPr>
          <a:xfrm>
            <a:off x="781030" y="1376313"/>
            <a:ext cx="4597790" cy="4864231"/>
          </a:xfrm>
        </p:spPr>
        <p:txBody>
          <a:bodyPr/>
          <a:lstStyle/>
          <a:p>
            <a:pPr algn="ctr"/>
            <a:r>
              <a:rPr lang="en-IN" dirty="0" smtClean="0"/>
              <a:t>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Overview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Message sent to an exchange along with a routing key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A copy of message sent to queues which exactly match the routing key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Each queue will have a receiver processing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Characteristics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Exchange = The message is sent to the named exchange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Exchange Type = Direct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Routing Key = Piece of information which can direct message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Message only goes to queues which match the routing key</a:t>
            </a:r>
            <a:endParaRPr lang="en-IN" dirty="0"/>
          </a:p>
        </p:txBody>
      </p:sp>
      <p:cxnSp>
        <p:nvCxnSpPr>
          <p:cNvPr id="35" name="Straight Arrow Connector 34"/>
          <p:cNvCxnSpPr>
            <a:stCxn id="43" idx="7"/>
          </p:cNvCxnSpPr>
          <p:nvPr/>
        </p:nvCxnSpPr>
        <p:spPr>
          <a:xfrm flipV="1">
            <a:off x="7617454" y="2356192"/>
            <a:ext cx="434892" cy="97516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903037" y="3093511"/>
            <a:ext cx="511358" cy="18466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Orange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457755" y="2590751"/>
            <a:ext cx="391133" cy="18466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Apple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89038" y="3941337"/>
            <a:ext cx="511358" cy="18466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Orange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50539" y="3016017"/>
            <a:ext cx="878447" cy="18466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Routing Key: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631489" y="3983991"/>
            <a:ext cx="391133" cy="18466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Apple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89015" y="3991100"/>
            <a:ext cx="524907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Orange</a:t>
            </a:r>
          </a:p>
        </p:txBody>
      </p:sp>
      <p:pic>
        <p:nvPicPr>
          <p:cNvPr id="61" name="Content Placeholder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2" y="3278013"/>
            <a:ext cx="591363" cy="5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6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.00046 L 0.12826 0.00046 L 0.18555 -0.13819 L 0.36107 -0.13704 L 0.45156 -0.13819 " pathEditMode="relative" rAng="0" ptsTypes="AAAAA">
                                      <p:cBhvr>
                                        <p:cTn id="9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-694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7 -1.85185E-6 L 0.12904 -1.85185E-6 L 0.18477 0.13449 L 0.36107 0.1331 L 0.45156 0.13171 " pathEditMode="relative" rAng="0" ptsTypes="AAAAA">
                                      <p:cBhvr>
                                        <p:cTn id="24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671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7 0.00046 L 0.12826 0.00046 L 0.18555 -0.13819 L 0.36107 -0.13704 L 0.45156 -0.13819 " pathEditMode="relative" rAng="0" ptsTypes="AAAAA">
                                      <p:cBhvr>
                                        <p:cTn id="26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-694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lowchart: Connector 77"/>
          <p:cNvSpPr/>
          <p:nvPr/>
        </p:nvSpPr>
        <p:spPr>
          <a:xfrm>
            <a:off x="11087877" y="3226880"/>
            <a:ext cx="753035" cy="672352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C</a:t>
            </a:r>
            <a:endParaRPr lang="en-IN" dirty="0">
              <a:solidFill>
                <a:schemeClr val="tx2"/>
              </a:solidFill>
            </a:endParaRPr>
          </a:p>
        </p:txBody>
      </p:sp>
      <p:cxnSp>
        <p:nvCxnSpPr>
          <p:cNvPr id="79" name="Straight Arrow Connector 78"/>
          <p:cNvCxnSpPr>
            <a:stCxn id="80" idx="3"/>
            <a:endCxn id="78" idx="2"/>
          </p:cNvCxnSpPr>
          <p:nvPr/>
        </p:nvCxnSpPr>
        <p:spPr>
          <a:xfrm>
            <a:off x="10358274" y="3554091"/>
            <a:ext cx="729603" cy="89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8217753" y="3217915"/>
            <a:ext cx="2140521" cy="67235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1" name="Straight Connector 80"/>
          <p:cNvCxnSpPr/>
          <p:nvPr/>
        </p:nvCxnSpPr>
        <p:spPr>
          <a:xfrm>
            <a:off x="8499118" y="3216796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8803918" y="3216796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9117682" y="3216796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9413518" y="3216796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9709353" y="3216796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9996224" y="3226880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8217753" y="4093693"/>
            <a:ext cx="2140521" cy="67235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Connector 12"/>
          <p:cNvSpPr/>
          <p:nvPr/>
        </p:nvSpPr>
        <p:spPr>
          <a:xfrm>
            <a:off x="5450539" y="3232896"/>
            <a:ext cx="753035" cy="672352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P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11087877" y="2323509"/>
            <a:ext cx="753035" cy="672352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C</a:t>
            </a:r>
            <a:endParaRPr lang="en-IN" dirty="0">
              <a:solidFill>
                <a:schemeClr val="tx2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8499118" y="4092574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803918" y="4092574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117682" y="4092574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413518" y="4092574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709353" y="4092574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996224" y="4102658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565623" y="1757082"/>
            <a:ext cx="4075483" cy="3774141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8044717" y="5166072"/>
            <a:ext cx="1117293" cy="18466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Message</a:t>
            </a: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Broker</a:t>
            </a:r>
          </a:p>
        </p:txBody>
      </p:sp>
      <p:cxnSp>
        <p:nvCxnSpPr>
          <p:cNvPr id="26" name="Straight Arrow Connector 25"/>
          <p:cNvCxnSpPr>
            <a:stCxn id="13" idx="6"/>
            <a:endCxn id="43" idx="2"/>
          </p:cNvCxnSpPr>
          <p:nvPr/>
        </p:nvCxnSpPr>
        <p:spPr>
          <a:xfrm flipV="1">
            <a:off x="6203574" y="3563056"/>
            <a:ext cx="651273" cy="601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2" idx="3"/>
            <a:endCxn id="14" idx="2"/>
          </p:cNvCxnSpPr>
          <p:nvPr/>
        </p:nvCxnSpPr>
        <p:spPr>
          <a:xfrm>
            <a:off x="10358274" y="2650720"/>
            <a:ext cx="729603" cy="89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3412" y="110265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2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22" name="Flowchart: Connector 21"/>
          <p:cNvSpPr/>
          <p:nvPr/>
        </p:nvSpPr>
        <p:spPr>
          <a:xfrm>
            <a:off x="11087878" y="4093693"/>
            <a:ext cx="753035" cy="672352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C</a:t>
            </a:r>
            <a:endParaRPr lang="en-IN" dirty="0">
              <a:solidFill>
                <a:schemeClr val="tx2"/>
              </a:solidFill>
            </a:endParaRPr>
          </a:p>
        </p:txBody>
      </p:sp>
      <p:cxnSp>
        <p:nvCxnSpPr>
          <p:cNvPr id="25" name="Straight Arrow Connector 24"/>
          <p:cNvCxnSpPr>
            <a:stCxn id="12" idx="3"/>
            <a:endCxn id="22" idx="2"/>
          </p:cNvCxnSpPr>
          <p:nvPr/>
        </p:nvCxnSpPr>
        <p:spPr>
          <a:xfrm>
            <a:off x="10358274" y="4429869"/>
            <a:ext cx="72960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8217753" y="2314544"/>
            <a:ext cx="2140521" cy="67235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/>
          <p:cNvCxnSpPr/>
          <p:nvPr/>
        </p:nvCxnSpPr>
        <p:spPr>
          <a:xfrm>
            <a:off x="8499118" y="2313425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803918" y="2313425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117682" y="2313425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413518" y="2313425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709353" y="2313425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996224" y="2323509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2"/>
          <p:cNvSpPr/>
          <p:nvPr/>
        </p:nvSpPr>
        <p:spPr>
          <a:xfrm>
            <a:off x="6854847" y="3226880"/>
            <a:ext cx="753035" cy="672352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E</a:t>
            </a:r>
            <a:endParaRPr lang="en-IN" dirty="0">
              <a:solidFill>
                <a:schemeClr val="tx2"/>
              </a:solidFill>
            </a:endParaRPr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 flipV="1">
            <a:off x="7607882" y="3554091"/>
            <a:ext cx="609871" cy="89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5"/>
            <a:endCxn id="12" idx="1"/>
          </p:cNvCxnSpPr>
          <p:nvPr/>
        </p:nvCxnSpPr>
        <p:spPr>
          <a:xfrm>
            <a:off x="7497603" y="3800768"/>
            <a:ext cx="720150" cy="62910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Content Placeholder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262" y="3304729"/>
            <a:ext cx="591363" cy="585267"/>
          </a:xfrm>
          <a:prstGeom prst="rect">
            <a:avLst/>
          </a:prstGeom>
        </p:spPr>
      </p:pic>
      <p:pic>
        <p:nvPicPr>
          <p:cNvPr id="47" name="Content Placeholder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830" y="3302138"/>
            <a:ext cx="591363" cy="585267"/>
          </a:xfrm>
          <a:prstGeom prst="rect">
            <a:avLst/>
          </a:prstGeom>
        </p:spPr>
      </p:pic>
      <p:sp>
        <p:nvSpPr>
          <p:cNvPr id="49" name="Subtitle 14"/>
          <p:cNvSpPr txBox="1">
            <a:spLocks/>
          </p:cNvSpPr>
          <p:nvPr/>
        </p:nvSpPr>
        <p:spPr>
          <a:xfrm>
            <a:off x="160246" y="602712"/>
            <a:ext cx="10631424" cy="393192"/>
          </a:xfrm>
          <a:prstGeom prst="rect">
            <a:avLst/>
          </a:prstGeom>
        </p:spPr>
        <p:txBody>
          <a:bodyPr/>
          <a:lstStyle>
            <a:lvl1pPr marL="9144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7432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45720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64008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82296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000" dirty="0" smtClean="0">
                <a:latin typeface="Arial" pitchFamily="34" charset="0"/>
              </a:rPr>
              <a:t>Topic</a:t>
            </a:r>
            <a:endParaRPr lang="en-IN" sz="2000" dirty="0"/>
          </a:p>
        </p:txBody>
      </p:sp>
      <p:sp>
        <p:nvSpPr>
          <p:cNvPr id="51" name="Content Placeholder 35"/>
          <p:cNvSpPr>
            <a:spLocks noGrp="1"/>
          </p:cNvSpPr>
          <p:nvPr>
            <p:ph idx="1"/>
          </p:nvPr>
        </p:nvSpPr>
        <p:spPr>
          <a:xfrm>
            <a:off x="781030" y="1376313"/>
            <a:ext cx="4597790" cy="4864231"/>
          </a:xfrm>
        </p:spPr>
        <p:txBody>
          <a:bodyPr/>
          <a:lstStyle/>
          <a:p>
            <a:pPr algn="ctr"/>
            <a:r>
              <a:rPr lang="en-IN" dirty="0" smtClean="0"/>
              <a:t>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Overview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Message sent to an exchange along with a routing key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A copy of message sent to queues which match expressions against the routing key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Each queue will be processed by </a:t>
            </a:r>
            <a:r>
              <a:rPr lang="en-IN" dirty="0" err="1" smtClean="0"/>
              <a:t>recievers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Characteristics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Exchange = The message is sent to a named exchange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Exchange type = Topic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Routing Key = Piece of information which can direct messages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Routing key includes special characters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IN" dirty="0" smtClean="0"/>
              <a:t>* can replace one word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IN" dirty="0" smtClean="0"/>
              <a:t># can replace zero or more words</a:t>
            </a:r>
            <a:endParaRPr lang="en-IN" dirty="0"/>
          </a:p>
        </p:txBody>
      </p:sp>
      <p:cxnSp>
        <p:nvCxnSpPr>
          <p:cNvPr id="35" name="Straight Arrow Connector 34"/>
          <p:cNvCxnSpPr>
            <a:stCxn id="43" idx="7"/>
            <a:endCxn id="32" idx="1"/>
          </p:cNvCxnSpPr>
          <p:nvPr/>
        </p:nvCxnSpPr>
        <p:spPr>
          <a:xfrm flipV="1">
            <a:off x="7497603" y="2650720"/>
            <a:ext cx="720150" cy="67462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409240" y="2785687"/>
            <a:ext cx="493726" cy="18466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*.high.*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934921" y="4065275"/>
            <a:ext cx="750205" cy="18466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*.medium.*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50539" y="3016017"/>
            <a:ext cx="878447" cy="18466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Routing Key:</a:t>
            </a:r>
          </a:p>
        </p:txBody>
      </p:sp>
      <p:pic>
        <p:nvPicPr>
          <p:cNvPr id="61" name="Content Placeholder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830" y="3303469"/>
            <a:ext cx="591363" cy="585267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678350" y="3368866"/>
            <a:ext cx="843180" cy="18466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*.*.cupboard</a:t>
            </a:r>
          </a:p>
        </p:txBody>
      </p:sp>
      <p:cxnSp>
        <p:nvCxnSpPr>
          <p:cNvPr id="74" name="Straight Arrow Connector 73"/>
          <p:cNvCxnSpPr>
            <a:stCxn id="43" idx="5"/>
          </p:cNvCxnSpPr>
          <p:nvPr/>
        </p:nvCxnSpPr>
        <p:spPr>
          <a:xfrm>
            <a:off x="7497603" y="3800768"/>
            <a:ext cx="714645" cy="82570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101867" y="4324234"/>
            <a:ext cx="809517" cy="18466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Corporate.#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077310" y="3986440"/>
            <a:ext cx="1694375" cy="18466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Corporate.high.cupboard</a:t>
            </a:r>
            <a:endParaRPr kumimoji="0" lang="en-IN" sz="1200" b="0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230397" y="3997027"/>
            <a:ext cx="1388202" cy="18466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Corporate.high.table</a:t>
            </a:r>
            <a:endParaRPr kumimoji="0" lang="en-IN" sz="1200" b="0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pic>
        <p:nvPicPr>
          <p:cNvPr id="88" name="Content Placeholder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214" y="3301681"/>
            <a:ext cx="591363" cy="585267"/>
          </a:xfrm>
          <a:prstGeom prst="rect">
            <a:avLst/>
          </a:prstGeom>
        </p:spPr>
      </p:pic>
      <p:pic>
        <p:nvPicPr>
          <p:cNvPr id="89" name="Content Placeholder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782" y="3299090"/>
            <a:ext cx="591363" cy="5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6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79167E-6 0.00046 L 0.13112 0.00046 L 0.18971 -0.13681 L 0.36927 -0.13588 L 0.46197 -0.13681 " pathEditMode="relative" rAng="0" ptsTypes="AAAAA">
                                      <p:cBhvr>
                                        <p:cTn id="13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9" y="-687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58333E-6 -4.07407E-6 L 0.13216 -4.07407E-6 L 0.18919 0.13403 L 0.36979 0.13264 L 0.46263 0.13125 " pathEditMode="relative" rAng="0" ptsTypes="AAAAA">
                                      <p:cBhvr>
                                        <p:cTn id="15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669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58333E-6 0.00532 L 0.11315 0.00532 L 0.19687 0.00532 L 0.37343 0.00532 L 0.46263 -0.00139 " pathEditMode="relative" rAng="0" ptsTypes="AAAAA">
                                      <p:cBhvr>
                                        <p:cTn id="17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34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00047 L 0.13112 0.00047 L 0.18972 -0.1368 L 0.36928 -0.13588 L 0.46198 -0.1368 " pathEditMode="relative" rAng="0" ptsTypes="AAAAA">
                                      <p:cBhvr>
                                        <p:cTn id="33" dur="5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9" y="-687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13217 -1.11111E-6 L 0.1892 0.13403 L 0.3698 0.13264 L 0.46264 0.13125 " pathEditMode="relative" rAng="0" ptsTypes="AAAAA">
                                      <p:cBhvr>
                                        <p:cTn id="35" dur="5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669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7682667" y="4365728"/>
            <a:ext cx="2140521" cy="67235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Connector 12"/>
          <p:cNvSpPr/>
          <p:nvPr/>
        </p:nvSpPr>
        <p:spPr>
          <a:xfrm>
            <a:off x="5525718" y="2753282"/>
            <a:ext cx="753035" cy="672352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P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11083992" y="2214899"/>
            <a:ext cx="753035" cy="672352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C</a:t>
            </a:r>
            <a:endParaRPr lang="en-IN" dirty="0">
              <a:solidFill>
                <a:schemeClr val="tx2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964032" y="4364609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268832" y="4364609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582596" y="4364609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878432" y="4364609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174267" y="4364609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461138" y="4374693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565623" y="1757082"/>
            <a:ext cx="4075483" cy="3774141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8044717" y="5166072"/>
            <a:ext cx="1117293" cy="18466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Message</a:t>
            </a: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Broker</a:t>
            </a:r>
          </a:p>
        </p:txBody>
      </p:sp>
      <p:cxnSp>
        <p:nvCxnSpPr>
          <p:cNvPr id="27" name="Straight Arrow Connector 26"/>
          <p:cNvCxnSpPr>
            <a:stCxn id="32" idx="3"/>
            <a:endCxn id="14" idx="2"/>
          </p:cNvCxnSpPr>
          <p:nvPr/>
        </p:nvCxnSpPr>
        <p:spPr>
          <a:xfrm>
            <a:off x="10335356" y="2550985"/>
            <a:ext cx="748636" cy="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3412" y="110265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2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3412" y="1010326"/>
            <a:ext cx="65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>
              <a:spcBef>
                <a:spcPct val="0"/>
              </a:spcBef>
            </a:pPr>
            <a:endParaRPr kumimoji="0" lang="en-IN" sz="24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194835" y="2214809"/>
            <a:ext cx="2140521" cy="67235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/>
          <p:cNvCxnSpPr/>
          <p:nvPr/>
        </p:nvCxnSpPr>
        <p:spPr>
          <a:xfrm>
            <a:off x="8476200" y="2213690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781000" y="2213690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094764" y="2213690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390600" y="2213690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686435" y="2213690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973306" y="2223774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6"/>
            <a:endCxn id="55" idx="2"/>
          </p:cNvCxnSpPr>
          <p:nvPr/>
        </p:nvCxnSpPr>
        <p:spPr>
          <a:xfrm>
            <a:off x="6278753" y="3089458"/>
            <a:ext cx="56872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5"/>
            <a:endCxn id="12" idx="1"/>
          </p:cNvCxnSpPr>
          <p:nvPr/>
        </p:nvCxnSpPr>
        <p:spPr>
          <a:xfrm>
            <a:off x="6168474" y="3327170"/>
            <a:ext cx="1514193" cy="13747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612423" y="1998574"/>
            <a:ext cx="1074012" cy="18466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Request Queue</a:t>
            </a:r>
          </a:p>
        </p:txBody>
      </p:sp>
      <p:pic>
        <p:nvPicPr>
          <p:cNvPr id="46" name="Content Placeholder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208" y="2817101"/>
            <a:ext cx="591363" cy="58526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838894" y="4149493"/>
            <a:ext cx="1832233" cy="18466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Dynamic Response Queue</a:t>
            </a:r>
          </a:p>
        </p:txBody>
      </p:sp>
      <p:sp>
        <p:nvSpPr>
          <p:cNvPr id="48" name="Subtitle 14"/>
          <p:cNvSpPr txBox="1">
            <a:spLocks/>
          </p:cNvSpPr>
          <p:nvPr/>
        </p:nvSpPr>
        <p:spPr>
          <a:xfrm>
            <a:off x="160246" y="602712"/>
            <a:ext cx="10631424" cy="393192"/>
          </a:xfrm>
          <a:prstGeom prst="rect">
            <a:avLst/>
          </a:prstGeom>
        </p:spPr>
        <p:txBody>
          <a:bodyPr/>
          <a:lstStyle>
            <a:lvl1pPr marL="9144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7432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45720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64008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82296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000" kern="1200" dirty="0" smtClean="0">
                <a:solidFill>
                  <a:srgbClr val="595959"/>
                </a:solidFill>
                <a:latin typeface="Arial" pitchFamily="34" charset="0"/>
              </a:rPr>
              <a:t>Scatter Gather</a:t>
            </a:r>
            <a:endParaRPr lang="en-IN" dirty="0"/>
          </a:p>
        </p:txBody>
      </p:sp>
      <p:sp>
        <p:nvSpPr>
          <p:cNvPr id="49" name="Content Placeholder 35"/>
          <p:cNvSpPr>
            <a:spLocks noGrp="1"/>
          </p:cNvSpPr>
          <p:nvPr>
            <p:ph idx="1"/>
          </p:nvPr>
        </p:nvSpPr>
        <p:spPr>
          <a:xfrm>
            <a:off x="781030" y="1376313"/>
            <a:ext cx="4597790" cy="4864231"/>
          </a:xfrm>
        </p:spPr>
        <p:txBody>
          <a:bodyPr/>
          <a:lstStyle/>
          <a:p>
            <a:pPr algn="ctr"/>
            <a:r>
              <a:rPr lang="en-IN" dirty="0" smtClean="0"/>
              <a:t>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Overview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The sender will start polling a response queue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The sender will send a request message to an exchange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The message will be copied to queues with a matching binding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The receivers will process messages and send responses to the response queue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The sender will get its collection of responses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Characteristics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Exchange = This will be a names exchange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Exchange Type = Can be any type (</a:t>
            </a:r>
            <a:r>
              <a:rPr lang="en-IN" dirty="0" err="1" smtClean="0"/>
              <a:t>Fanout</a:t>
            </a:r>
            <a:r>
              <a:rPr lang="en-IN" dirty="0" smtClean="0"/>
              <a:t>, Direct, Headers, Topic)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Routing Key = is optional depending on exchange type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Response = A collection of messages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8190667" y="3014749"/>
            <a:ext cx="2140521" cy="67235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8472032" y="3013630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776832" y="3013630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090596" y="3013630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386432" y="3013630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682267" y="3013630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969138" y="3023714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Connector 52"/>
          <p:cNvSpPr/>
          <p:nvPr/>
        </p:nvSpPr>
        <p:spPr>
          <a:xfrm>
            <a:off x="11080479" y="3013449"/>
            <a:ext cx="753035" cy="672352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C</a:t>
            </a:r>
            <a:endParaRPr lang="en-IN" dirty="0">
              <a:solidFill>
                <a:schemeClr val="tx2"/>
              </a:solidFill>
            </a:endParaRPr>
          </a:p>
        </p:txBody>
      </p:sp>
      <p:cxnSp>
        <p:nvCxnSpPr>
          <p:cNvPr id="54" name="Straight Arrow Connector 53"/>
          <p:cNvCxnSpPr>
            <a:stCxn id="34" idx="3"/>
            <a:endCxn id="53" idx="2"/>
          </p:cNvCxnSpPr>
          <p:nvPr/>
        </p:nvCxnSpPr>
        <p:spPr>
          <a:xfrm flipV="1">
            <a:off x="10331188" y="3349625"/>
            <a:ext cx="749291" cy="1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Connector 54"/>
          <p:cNvSpPr/>
          <p:nvPr/>
        </p:nvSpPr>
        <p:spPr>
          <a:xfrm>
            <a:off x="6847482" y="2753282"/>
            <a:ext cx="753035" cy="672352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E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687385" y="2969105"/>
            <a:ext cx="477695" cy="18466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Fanout</a:t>
            </a:r>
            <a:endParaRPr kumimoji="0" lang="en-IN" sz="1200" b="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cxnSp>
        <p:nvCxnSpPr>
          <p:cNvPr id="57" name="Straight Arrow Connector 56"/>
          <p:cNvCxnSpPr>
            <a:stCxn id="55" idx="6"/>
            <a:endCxn id="32" idx="1"/>
          </p:cNvCxnSpPr>
          <p:nvPr/>
        </p:nvCxnSpPr>
        <p:spPr>
          <a:xfrm flipV="1">
            <a:off x="7600517" y="2550985"/>
            <a:ext cx="594318" cy="53847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34" idx="1"/>
          </p:cNvCxnSpPr>
          <p:nvPr/>
        </p:nvCxnSpPr>
        <p:spPr>
          <a:xfrm>
            <a:off x="7600517" y="3089458"/>
            <a:ext cx="590150" cy="2614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Content Placeholder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158" y="2815725"/>
            <a:ext cx="591363" cy="5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1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65 -0.00092 L 0.14245 -0.0037 L 0.19024 -0.07916 L 0.36446 -0.08055 L 0.45925 -0.08171 L 0.31368 0.23611 L 0.14779 0.23472 L -0.00065 -0.00092 Z " pathEditMode="relative" ptsTypes="AAAAAAAA">
                                      <p:cBhvr>
                                        <p:cTn id="13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45833E-6 4.81481E-6 L 0.14011 -0.00116 L 0.18855 0.03518 L 0.45756 0.03773 L 0.31277 0.24004 L 0.14688 0.23865 L -1.45833E-6 4.81481E-6 Z " pathEditMode="relative" ptsTypes="AAAAAAA">
                                      <p:cBhvr>
                                        <p:cTn id="15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403412" y="110265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2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49" name="Subtitle 14"/>
          <p:cNvSpPr txBox="1">
            <a:spLocks/>
          </p:cNvSpPr>
          <p:nvPr/>
        </p:nvSpPr>
        <p:spPr>
          <a:xfrm>
            <a:off x="160246" y="602712"/>
            <a:ext cx="10631424" cy="393192"/>
          </a:xfrm>
          <a:prstGeom prst="rect">
            <a:avLst/>
          </a:prstGeom>
        </p:spPr>
        <p:txBody>
          <a:bodyPr/>
          <a:lstStyle>
            <a:lvl1pPr marL="9144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7432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45720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64008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82296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000" dirty="0" smtClean="0">
                <a:latin typeface="Arial" pitchFamily="34" charset="0"/>
              </a:rPr>
              <a:t>Tools &amp; Resources</a:t>
            </a:r>
            <a:endParaRPr lang="en-IN" sz="2000" dirty="0"/>
          </a:p>
        </p:txBody>
      </p:sp>
      <p:sp>
        <p:nvSpPr>
          <p:cNvPr id="4" name="Content Placeholder 12"/>
          <p:cNvSpPr>
            <a:spLocks noGrp="1"/>
          </p:cNvSpPr>
          <p:nvPr>
            <p:ph sz="quarter" idx="10"/>
          </p:nvPr>
        </p:nvSpPr>
        <p:spPr>
          <a:xfrm>
            <a:off x="780288" y="1243584"/>
            <a:ext cx="10631424" cy="4745736"/>
          </a:xfrm>
        </p:spPr>
        <p:txBody>
          <a:bodyPr/>
          <a:lstStyle/>
          <a:p>
            <a:pPr marL="468630" lvl="1" indent="-285750">
              <a:buFont typeface="Wingdings" panose="05000000000000000000" pitchFamily="2" charset="2"/>
              <a:buChar char="q"/>
            </a:pPr>
            <a:endParaRPr lang="en-IN" dirty="0" smtClean="0"/>
          </a:p>
          <a:p>
            <a:pPr marL="182880" lvl="1" indent="0">
              <a:buNone/>
            </a:pPr>
            <a:endParaRPr lang="en-IN" dirty="0"/>
          </a:p>
          <a:p>
            <a:pPr marL="182880" lvl="1" indent="0">
              <a:buNone/>
            </a:pPr>
            <a:r>
              <a:rPr lang="en-IN" dirty="0" smtClean="0"/>
              <a:t>Tools</a:t>
            </a:r>
          </a:p>
          <a:p>
            <a:pPr marL="651510" lvl="2" indent="-285750">
              <a:buFont typeface="Wingdings" panose="05000000000000000000" pitchFamily="2" charset="2"/>
              <a:buChar char="q"/>
            </a:pPr>
            <a:endParaRPr lang="en-IN" dirty="0" smtClean="0"/>
          </a:p>
          <a:p>
            <a:pPr marL="651510" lvl="2" indent="-285750">
              <a:buFont typeface="Wingdings" panose="05000000000000000000" pitchFamily="2" charset="2"/>
              <a:buChar char="q"/>
            </a:pPr>
            <a:r>
              <a:rPr lang="en-IN" dirty="0" smtClean="0">
                <a:hlinkClick r:id="rId2"/>
              </a:rPr>
              <a:t>Daishi AMQP</a:t>
            </a:r>
            <a:endParaRPr lang="en-IN" dirty="0" smtClean="0"/>
          </a:p>
          <a:p>
            <a:pPr marL="468630" lvl="1" indent="-285750">
              <a:buFont typeface="Wingdings" panose="05000000000000000000" pitchFamily="2" charset="2"/>
              <a:buChar char="q"/>
            </a:pPr>
            <a:endParaRPr lang="en-IN" dirty="0" smtClean="0"/>
          </a:p>
          <a:p>
            <a:pPr marL="651510" lvl="2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hlinkClick r:id="rId3"/>
              </a:rPr>
              <a:t>EasyNetQ</a:t>
            </a:r>
            <a:endParaRPr lang="en-US" dirty="0" smtClean="0"/>
          </a:p>
          <a:p>
            <a:pPr marL="365760" lvl="2" indent="0">
              <a:buNone/>
            </a:pPr>
            <a:endParaRPr lang="en-US" dirty="0"/>
          </a:p>
          <a:p>
            <a:pPr marL="365760" lvl="2" indent="0">
              <a:buNone/>
            </a:pPr>
            <a:endParaRPr lang="en-US" dirty="0" smtClean="0"/>
          </a:p>
          <a:p>
            <a:pPr marL="182880" lvl="1" indent="0">
              <a:buNone/>
            </a:pPr>
            <a:r>
              <a:rPr lang="en-US" dirty="0" smtClean="0"/>
              <a:t>Resources </a:t>
            </a:r>
            <a:endParaRPr lang="en-IN" dirty="0" smtClean="0"/>
          </a:p>
          <a:p>
            <a:pPr marL="468630" lvl="1" indent="-285750">
              <a:buFont typeface="Wingdings" panose="05000000000000000000" pitchFamily="2" charset="2"/>
              <a:buChar char="q"/>
            </a:pPr>
            <a:endParaRPr lang="en-IN" dirty="0" smtClean="0"/>
          </a:p>
          <a:p>
            <a:pPr marL="651510" lvl="2" indent="-285750">
              <a:buFont typeface="Wingdings" panose="05000000000000000000" pitchFamily="2" charset="2"/>
              <a:buChar char="q"/>
            </a:pPr>
            <a:r>
              <a:rPr lang="en-IN" dirty="0" err="1" smtClean="0">
                <a:hlinkClick r:id="rId4"/>
              </a:rPr>
              <a:t>RabbitMQ</a:t>
            </a:r>
            <a:endParaRPr lang="en-IN" dirty="0"/>
          </a:p>
          <a:p>
            <a:pPr marL="468630" lvl="1" indent="-285750">
              <a:buFont typeface="Wingdings" panose="05000000000000000000" pitchFamily="2" charset="2"/>
              <a:buChar char="q"/>
            </a:pPr>
            <a:endParaRPr lang="en-IN" dirty="0" smtClean="0"/>
          </a:p>
          <a:p>
            <a:pPr marL="651510" lvl="2" indent="-285750">
              <a:buFont typeface="Wingdings" panose="05000000000000000000" pitchFamily="2" charset="2"/>
              <a:buChar char="q"/>
            </a:pPr>
            <a:r>
              <a:rPr lang="en-IN" dirty="0" err="1" smtClean="0"/>
              <a:t>Pluralsight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58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403412" y="110265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2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49" name="Subtitle 14"/>
          <p:cNvSpPr txBox="1">
            <a:spLocks/>
          </p:cNvSpPr>
          <p:nvPr/>
        </p:nvSpPr>
        <p:spPr>
          <a:xfrm>
            <a:off x="160246" y="3108851"/>
            <a:ext cx="10631424" cy="393192"/>
          </a:xfrm>
          <a:prstGeom prst="rect">
            <a:avLst/>
          </a:prstGeom>
        </p:spPr>
        <p:txBody>
          <a:bodyPr/>
          <a:lstStyle>
            <a:lvl1pPr marL="9144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7432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45720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64008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82296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000" dirty="0" smtClean="0">
                <a:latin typeface="Arial" pitchFamily="34" charset="0"/>
              </a:rPr>
              <a:t>Networking / Discussions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933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4"/>
          <p:cNvSpPr txBox="1">
            <a:spLocks/>
          </p:cNvSpPr>
          <p:nvPr/>
        </p:nvSpPr>
        <p:spPr>
          <a:xfrm>
            <a:off x="465046" y="3218918"/>
            <a:ext cx="10631424" cy="393192"/>
          </a:xfrm>
          <a:prstGeom prst="rect">
            <a:avLst/>
          </a:prstGeom>
        </p:spPr>
        <p:txBody>
          <a:bodyPr/>
          <a:lstStyle>
            <a:lvl1pPr marL="9144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7432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45720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64008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82296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IN" sz="2000" kern="1200" dirty="0" smtClean="0">
                <a:latin typeface="Arial" pitchFamily="34" charset="0"/>
              </a:rPr>
              <a:t>Thank You!</a:t>
            </a:r>
            <a:endParaRPr lang="en-IN" sz="2000" kern="12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0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2"/>
          <p:cNvSpPr>
            <a:spLocks noGrp="1"/>
          </p:cNvSpPr>
          <p:nvPr>
            <p:ph sz="quarter" idx="10"/>
          </p:nvPr>
        </p:nvSpPr>
        <p:spPr>
          <a:xfrm>
            <a:off x="780288" y="1243584"/>
            <a:ext cx="10631424" cy="4745736"/>
          </a:xfrm>
        </p:spPr>
        <p:txBody>
          <a:bodyPr/>
          <a:lstStyle/>
          <a:p>
            <a:pPr marL="468630" lvl="1" indent="-285750">
              <a:buFont typeface="Wingdings" panose="05000000000000000000" pitchFamily="2" charset="2"/>
              <a:buChar char="q"/>
            </a:pPr>
            <a:endParaRPr lang="en-IN" dirty="0" smtClean="0"/>
          </a:p>
          <a:p>
            <a:pPr marL="468630" lvl="1" indent="-285750">
              <a:buFont typeface="Wingdings" panose="05000000000000000000" pitchFamily="2" charset="2"/>
              <a:buChar char="q"/>
            </a:pPr>
            <a:endParaRPr lang="en-IN" dirty="0" smtClean="0"/>
          </a:p>
          <a:p>
            <a:pPr marL="468630" lvl="1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468630" lvl="1" indent="-285750">
              <a:buFont typeface="Wingdings" panose="05000000000000000000" pitchFamily="2" charset="2"/>
              <a:buChar char="q"/>
            </a:pPr>
            <a:r>
              <a:rPr lang="en-IN" dirty="0" smtClean="0"/>
              <a:t>What is </a:t>
            </a:r>
            <a:r>
              <a:rPr lang="en-IN" dirty="0" err="1" smtClean="0"/>
              <a:t>RabbitMQ</a:t>
            </a:r>
            <a:r>
              <a:rPr lang="en-IN" dirty="0" smtClean="0"/>
              <a:t>?</a:t>
            </a:r>
          </a:p>
          <a:p>
            <a:pPr marL="468630" lvl="1" indent="-285750">
              <a:buFont typeface="Wingdings" panose="05000000000000000000" pitchFamily="2" charset="2"/>
              <a:buChar char="q"/>
            </a:pPr>
            <a:endParaRPr lang="en-IN" dirty="0" smtClean="0"/>
          </a:p>
          <a:p>
            <a:pPr marL="468630" lvl="1" indent="-285750">
              <a:buFont typeface="Wingdings" panose="05000000000000000000" pitchFamily="2" charset="2"/>
              <a:buChar char="q"/>
            </a:pPr>
            <a:r>
              <a:rPr lang="en-US" dirty="0"/>
              <a:t>Configuration and Understanding key terms</a:t>
            </a:r>
          </a:p>
          <a:p>
            <a:pPr marL="468630" lvl="1" indent="-285750">
              <a:buFont typeface="Wingdings" panose="05000000000000000000" pitchFamily="2" charset="2"/>
              <a:buChar char="q"/>
            </a:pPr>
            <a:endParaRPr lang="en-IN" dirty="0" smtClean="0"/>
          </a:p>
          <a:p>
            <a:pPr marL="468630" lvl="1" indent="-285750">
              <a:buFont typeface="Wingdings" panose="05000000000000000000" pitchFamily="2" charset="2"/>
              <a:buChar char="q"/>
            </a:pPr>
            <a:r>
              <a:rPr lang="en-IN" dirty="0"/>
              <a:t>Dynamic Exchange and Queues</a:t>
            </a:r>
          </a:p>
          <a:p>
            <a:pPr marL="468630" lvl="1" indent="-285750">
              <a:buFont typeface="Wingdings" panose="05000000000000000000" pitchFamily="2" charset="2"/>
              <a:buChar char="q"/>
            </a:pPr>
            <a:endParaRPr lang="en-IN" dirty="0" smtClean="0"/>
          </a:p>
          <a:p>
            <a:pPr marL="468630" lvl="1" indent="-285750">
              <a:buFont typeface="Wingdings" panose="05000000000000000000" pitchFamily="2" charset="2"/>
              <a:buChar char="q"/>
            </a:pPr>
            <a:r>
              <a:rPr lang="en-IN" dirty="0" smtClean="0"/>
              <a:t>Messaging Patterns (Basic &amp; Advanced)</a:t>
            </a:r>
          </a:p>
          <a:p>
            <a:pPr marL="468630" lvl="1" indent="-285750">
              <a:buFont typeface="Wingdings" panose="05000000000000000000" pitchFamily="2" charset="2"/>
              <a:buChar char="q"/>
            </a:pPr>
            <a:endParaRPr lang="en-IN" dirty="0" smtClean="0"/>
          </a:p>
          <a:p>
            <a:pPr marL="468630" lvl="1" indent="-285750">
              <a:buFont typeface="Wingdings" panose="05000000000000000000" pitchFamily="2" charset="2"/>
              <a:buChar char="q"/>
            </a:pPr>
            <a:r>
              <a:rPr lang="en-IN" dirty="0" smtClean="0"/>
              <a:t>Tools and Resources</a:t>
            </a:r>
          </a:p>
          <a:p>
            <a:pPr marL="468630" lvl="1" indent="-285750">
              <a:buFont typeface="Wingdings" panose="05000000000000000000" pitchFamily="2" charset="2"/>
              <a:buChar char="q"/>
            </a:pPr>
            <a:endParaRPr lang="en-IN" dirty="0" smtClean="0"/>
          </a:p>
          <a:p>
            <a:pPr marL="468630" lvl="1" indent="-285750">
              <a:buFont typeface="Wingdings" panose="05000000000000000000" pitchFamily="2" charset="2"/>
              <a:buChar char="q"/>
            </a:pPr>
            <a:r>
              <a:rPr lang="en-IN" dirty="0" smtClean="0"/>
              <a:t>Networking/Discussions.</a:t>
            </a:r>
          </a:p>
          <a:p>
            <a:pPr marL="468630" lvl="1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6" name="Subtitle 14"/>
          <p:cNvSpPr txBox="1">
            <a:spLocks/>
          </p:cNvSpPr>
          <p:nvPr/>
        </p:nvSpPr>
        <p:spPr>
          <a:xfrm>
            <a:off x="160246" y="602712"/>
            <a:ext cx="10631424" cy="393192"/>
          </a:xfrm>
          <a:prstGeom prst="rect">
            <a:avLst/>
          </a:prstGeom>
        </p:spPr>
        <p:txBody>
          <a:bodyPr/>
          <a:lstStyle>
            <a:lvl1pPr marL="9144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7432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45720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64008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82296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IN" sz="2000" kern="1200" dirty="0" smtClean="0">
                <a:latin typeface="Arial" pitchFamily="34" charset="0"/>
              </a:rPr>
              <a:t>Agenda</a:t>
            </a:r>
            <a:endParaRPr lang="en-IN" sz="2000" kern="12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7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403412" y="110265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2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35" name="Subtitle 14"/>
          <p:cNvSpPr txBox="1">
            <a:spLocks/>
          </p:cNvSpPr>
          <p:nvPr/>
        </p:nvSpPr>
        <p:spPr>
          <a:xfrm>
            <a:off x="160246" y="602712"/>
            <a:ext cx="10631424" cy="393192"/>
          </a:xfrm>
          <a:prstGeom prst="rect">
            <a:avLst/>
          </a:prstGeom>
        </p:spPr>
        <p:txBody>
          <a:bodyPr/>
          <a:lstStyle>
            <a:lvl1pPr marL="9144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7432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45720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64008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82296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IN" sz="2000" kern="1200" dirty="0" smtClean="0">
                <a:latin typeface="Arial" pitchFamily="34" charset="0"/>
              </a:rPr>
              <a:t>What is </a:t>
            </a:r>
            <a:r>
              <a:rPr lang="en-IN" sz="2000" kern="1200" dirty="0" err="1" smtClean="0">
                <a:latin typeface="Arial" pitchFamily="34" charset="0"/>
              </a:rPr>
              <a:t>RabbitMQ</a:t>
            </a:r>
            <a:r>
              <a:rPr lang="en-IN" sz="2000" kern="1200" dirty="0" smtClean="0">
                <a:latin typeface="Arial" pitchFamily="34" charset="0"/>
              </a:rPr>
              <a:t>?</a:t>
            </a:r>
            <a:endParaRPr lang="en-IN" sz="2000" kern="1200" dirty="0">
              <a:latin typeface="Arial" pitchFamily="34" charset="0"/>
            </a:endParaRPr>
          </a:p>
        </p:txBody>
      </p:sp>
      <p:sp>
        <p:nvSpPr>
          <p:cNvPr id="81" name="Content Placeholder 74"/>
          <p:cNvSpPr>
            <a:spLocks noGrp="1"/>
          </p:cNvSpPr>
          <p:nvPr>
            <p:ph sz="quarter" idx="10"/>
          </p:nvPr>
        </p:nvSpPr>
        <p:spPr>
          <a:xfrm>
            <a:off x="780288" y="1627632"/>
            <a:ext cx="3304032" cy="4361688"/>
          </a:xfrm>
          <a:ln>
            <a:solidFill>
              <a:schemeClr val="accent1"/>
            </a:solidFill>
          </a:ln>
          <a:scene3d>
            <a:camera prst="perspectiveRight"/>
            <a:lightRig rig="threePt" dir="t"/>
          </a:scene3d>
        </p:spPr>
        <p:txBody>
          <a:bodyPr/>
          <a:lstStyle/>
          <a:p>
            <a:pPr marL="0" indent="0" algn="ctr">
              <a:buNone/>
            </a:pPr>
            <a:endParaRPr lang="en-IN" sz="1800" dirty="0" smtClean="0"/>
          </a:p>
          <a:p>
            <a:pPr marL="0" indent="0" algn="ctr">
              <a:buNone/>
            </a:pPr>
            <a:r>
              <a:rPr lang="en-IN" sz="1800" dirty="0" smtClean="0"/>
              <a:t>Messaging</a:t>
            </a:r>
          </a:p>
          <a:p>
            <a:pPr marL="0" indent="0" algn="ctr">
              <a:buNone/>
            </a:pPr>
            <a:endParaRPr lang="en-IN" sz="1800" dirty="0"/>
          </a:p>
          <a:p>
            <a:pPr marL="285750" indent="-285750"/>
            <a:r>
              <a:rPr lang="en-IN" sz="1200" dirty="0" smtClean="0"/>
              <a:t>Integrates multiple applications by exchanging information</a:t>
            </a:r>
          </a:p>
          <a:p>
            <a:pPr marL="285750" indent="-285750"/>
            <a:r>
              <a:rPr lang="en-IN" sz="1200" dirty="0" smtClean="0"/>
              <a:t>Enables decoupled communication</a:t>
            </a:r>
          </a:p>
          <a:p>
            <a:pPr marL="285750" indent="-285750"/>
            <a:r>
              <a:rPr lang="en-IN" sz="1200" dirty="0" smtClean="0"/>
              <a:t>Message Asynchronously</a:t>
            </a:r>
          </a:p>
          <a:p>
            <a:pPr marL="285750" indent="-285750"/>
            <a:r>
              <a:rPr lang="en-IN" sz="1200" dirty="0" smtClean="0"/>
              <a:t>Messages are Reliable &amp; Durable</a:t>
            </a:r>
          </a:p>
          <a:p>
            <a:pPr marL="285750" indent="-285750"/>
            <a:r>
              <a:rPr lang="en-IN" sz="1200" dirty="0" smtClean="0"/>
              <a:t>Supports many message formats/patterns</a:t>
            </a:r>
          </a:p>
          <a:p>
            <a:pPr marL="285750" indent="-285750"/>
            <a:r>
              <a:rPr lang="en-IN" sz="1200" dirty="0" smtClean="0"/>
              <a:t>Sending messages via a message bus</a:t>
            </a:r>
          </a:p>
          <a:p>
            <a:pPr marL="285750" indent="-285750"/>
            <a:r>
              <a:rPr lang="en-IN" sz="1200" dirty="0" smtClean="0"/>
              <a:t>Recipients pull messages from a queue</a:t>
            </a:r>
          </a:p>
          <a:p>
            <a:pPr marL="285750" indent="-285750"/>
            <a:r>
              <a:rPr lang="en-IN" sz="1200" dirty="0" smtClean="0"/>
              <a:t>TIBCO (back in 1986) first developed messaging solution.</a:t>
            </a:r>
            <a:endParaRPr lang="en-IN" sz="1200" dirty="0"/>
          </a:p>
        </p:txBody>
      </p:sp>
      <p:sp>
        <p:nvSpPr>
          <p:cNvPr id="82" name="Content Placeholder 75"/>
          <p:cNvSpPr>
            <a:spLocks noGrp="1"/>
          </p:cNvSpPr>
          <p:nvPr>
            <p:ph sz="quarter" idx="4294967295"/>
          </p:nvPr>
        </p:nvSpPr>
        <p:spPr>
          <a:xfrm>
            <a:off x="8083296" y="1627632"/>
            <a:ext cx="3304032" cy="4361688"/>
          </a:xfrm>
          <a:prstGeom prst="rect">
            <a:avLst/>
          </a:prstGeom>
          <a:ln>
            <a:solidFill>
              <a:schemeClr val="accent1"/>
            </a:solidFill>
          </a:ln>
          <a:scene3d>
            <a:camera prst="perspectiveLeft"/>
            <a:lightRig rig="threePt" dir="t"/>
          </a:scene3d>
        </p:spPr>
        <p:txBody>
          <a:bodyPr/>
          <a:lstStyle/>
          <a:p>
            <a:pPr marL="0" indent="0" algn="ctr">
              <a:buNone/>
            </a:pPr>
            <a:endParaRPr lang="en-IN" sz="1800" dirty="0" smtClean="0"/>
          </a:p>
          <a:p>
            <a:pPr marL="0" indent="0" algn="ctr">
              <a:buNone/>
            </a:pPr>
            <a:r>
              <a:rPr lang="en-IN" sz="1800" dirty="0" err="1" smtClean="0"/>
              <a:t>RabbitMQ</a:t>
            </a:r>
            <a:endParaRPr lang="en-IN" sz="1800" dirty="0" smtClean="0"/>
          </a:p>
          <a:p>
            <a:pPr marL="0" indent="0" algn="ctr">
              <a:buNone/>
            </a:pPr>
            <a:endParaRPr lang="en-IN" sz="1800" dirty="0"/>
          </a:p>
          <a:p>
            <a:pPr marL="285750" indent="-285750"/>
            <a:r>
              <a:rPr lang="en-IN" sz="1200" dirty="0" err="1"/>
              <a:t>RabbitMQ</a:t>
            </a:r>
            <a:r>
              <a:rPr lang="en-IN" sz="1200" dirty="0"/>
              <a:t> is a messaging </a:t>
            </a:r>
            <a:r>
              <a:rPr lang="en-IN" sz="1200" dirty="0" smtClean="0"/>
              <a:t>broker</a:t>
            </a:r>
          </a:p>
          <a:p>
            <a:pPr marL="285750" indent="-285750"/>
            <a:r>
              <a:rPr lang="en-IN" sz="1200" dirty="0" smtClean="0"/>
              <a:t>A common platform to send &amp; receive messages</a:t>
            </a:r>
          </a:p>
          <a:p>
            <a:pPr marL="285750" indent="-285750"/>
            <a:r>
              <a:rPr lang="en-IN" sz="1200" dirty="0" smtClean="0"/>
              <a:t>A safe place where your messages live until received</a:t>
            </a:r>
          </a:p>
          <a:p>
            <a:pPr marL="285750" indent="-285750"/>
            <a:r>
              <a:rPr lang="en-IN" sz="1200" dirty="0" smtClean="0"/>
              <a:t>Features:</a:t>
            </a:r>
          </a:p>
          <a:p>
            <a:pPr marL="468630" lvl="1" indent="-285750"/>
            <a:r>
              <a:rPr lang="en-IN" sz="1200" dirty="0" smtClean="0"/>
              <a:t>Reliable</a:t>
            </a:r>
            <a:endParaRPr lang="en-IN" sz="1200" dirty="0"/>
          </a:p>
          <a:p>
            <a:pPr marL="468630" lvl="1" indent="-285750"/>
            <a:r>
              <a:rPr lang="en-IN" sz="1200" dirty="0" smtClean="0"/>
              <a:t>Flexible Routing</a:t>
            </a:r>
          </a:p>
          <a:p>
            <a:pPr marL="468630" lvl="1" indent="-285750"/>
            <a:r>
              <a:rPr lang="en-IN" sz="1200" dirty="0" smtClean="0"/>
              <a:t>Message Persistency</a:t>
            </a:r>
          </a:p>
          <a:p>
            <a:pPr marL="468630" lvl="1" indent="-285750"/>
            <a:r>
              <a:rPr lang="en-IN" sz="1200" dirty="0" smtClean="0"/>
              <a:t>Many Clients (almost any language)</a:t>
            </a:r>
          </a:p>
          <a:p>
            <a:pPr marL="468630" lvl="1" indent="-285750"/>
            <a:r>
              <a:rPr lang="en-IN" sz="1200" dirty="0" smtClean="0"/>
              <a:t>Management UI</a:t>
            </a:r>
          </a:p>
          <a:p>
            <a:pPr marL="468630" lvl="1" indent="-285750"/>
            <a:r>
              <a:rPr lang="en-IN" sz="1200" dirty="0" smtClean="0"/>
              <a:t>Commercial Support</a:t>
            </a:r>
          </a:p>
          <a:p>
            <a:pPr marL="468630" lvl="1" indent="-285750"/>
            <a:r>
              <a:rPr lang="en-IN" sz="1200" dirty="0" smtClean="0"/>
              <a:t>Large Community</a:t>
            </a:r>
          </a:p>
          <a:p>
            <a:pPr marL="468630" lvl="1" indent="-285750"/>
            <a:endParaRPr lang="en-IN" sz="1200" dirty="0"/>
          </a:p>
        </p:txBody>
      </p:sp>
      <p:sp>
        <p:nvSpPr>
          <p:cNvPr id="83" name="Content Placeholder 77"/>
          <p:cNvSpPr>
            <a:spLocks noGrp="1"/>
          </p:cNvSpPr>
          <p:nvPr>
            <p:ph sz="quarter" idx="4294967295"/>
          </p:nvPr>
        </p:nvSpPr>
        <p:spPr>
          <a:xfrm>
            <a:off x="4437888" y="1627632"/>
            <a:ext cx="3304032" cy="4361688"/>
          </a:xfrm>
          <a:prstGeom prst="rect">
            <a:avLst/>
          </a:prstGeom>
          <a:ln>
            <a:solidFill>
              <a:schemeClr val="accent1"/>
            </a:solidFill>
          </a:ln>
          <a:scene3d>
            <a:camera prst="perspectiveFront"/>
            <a:lightRig rig="threePt" dir="t"/>
          </a:scene3d>
        </p:spPr>
        <p:txBody>
          <a:bodyPr/>
          <a:lstStyle/>
          <a:p>
            <a:pPr marL="0" indent="0" algn="ctr">
              <a:buNone/>
            </a:pPr>
            <a:endParaRPr lang="en-IN" sz="1800" dirty="0" smtClean="0"/>
          </a:p>
          <a:p>
            <a:pPr marL="0" indent="0" algn="ctr">
              <a:buNone/>
            </a:pPr>
            <a:r>
              <a:rPr lang="en-IN" sz="1800" dirty="0" smtClean="0"/>
              <a:t>AMQP</a:t>
            </a:r>
          </a:p>
          <a:p>
            <a:pPr marL="0" indent="0" algn="ctr">
              <a:buNone/>
            </a:pPr>
            <a:endParaRPr lang="en-IN" sz="1800" dirty="0" smtClean="0"/>
          </a:p>
          <a:p>
            <a:pPr marL="285750" indent="-285750"/>
            <a:r>
              <a:rPr lang="en-IN" sz="1200" dirty="0"/>
              <a:t>Advanced Message Queue </a:t>
            </a:r>
            <a:r>
              <a:rPr lang="en-IN" sz="1200" dirty="0" smtClean="0"/>
              <a:t>Protocol (AMQP)</a:t>
            </a:r>
          </a:p>
          <a:p>
            <a:pPr marL="285750" indent="-285750"/>
            <a:r>
              <a:rPr lang="en-IN" sz="1200" dirty="0" smtClean="0"/>
              <a:t>Open standard protocol for messaging developed by JPMorgan Chase and </a:t>
            </a:r>
            <a:r>
              <a:rPr lang="en-IN" sz="1200" dirty="0" err="1" smtClean="0"/>
              <a:t>Imatix</a:t>
            </a:r>
            <a:r>
              <a:rPr lang="en-IN" sz="1200" dirty="0" smtClean="0"/>
              <a:t>.</a:t>
            </a:r>
          </a:p>
          <a:p>
            <a:pPr marL="285750" indent="-285750"/>
            <a:r>
              <a:rPr lang="en-IN" sz="1200" dirty="0" smtClean="0"/>
              <a:t>AMQP 1.0 approved as an OASIS standard</a:t>
            </a:r>
          </a:p>
          <a:p>
            <a:pPr marL="285750" indent="-285750"/>
            <a:r>
              <a:rPr lang="en-IN" sz="1200" dirty="0" smtClean="0"/>
              <a:t>Adopted by finance industries like - JPMorgan Chase, Goldman Sachs, Barclays &amp; Bank of America</a:t>
            </a:r>
          </a:p>
          <a:p>
            <a:pPr marL="285750" indent="-285750"/>
            <a:r>
              <a:rPr lang="en-IN" sz="1200" dirty="0" smtClean="0"/>
              <a:t>Adopted by IT industries like – Microsoft, VMware, Red Hat and Cisco</a:t>
            </a:r>
          </a:p>
          <a:p>
            <a:pPr marL="285750" indent="-285750"/>
            <a:r>
              <a:rPr lang="en-IN" sz="1200" dirty="0" smtClean="0"/>
              <a:t>In 2006 Rabbit Technologies released </a:t>
            </a:r>
            <a:r>
              <a:rPr lang="en-IN" sz="1200" dirty="0" err="1" smtClean="0"/>
              <a:t>RabbitMQ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89449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2"/>
          <p:cNvSpPr>
            <a:spLocks noGrp="1"/>
          </p:cNvSpPr>
          <p:nvPr>
            <p:ph sz="quarter" idx="10"/>
          </p:nvPr>
        </p:nvSpPr>
        <p:spPr>
          <a:xfrm>
            <a:off x="780288" y="1243584"/>
            <a:ext cx="10631424" cy="4745736"/>
          </a:xfrm>
        </p:spPr>
        <p:txBody>
          <a:bodyPr/>
          <a:lstStyle/>
          <a:p>
            <a:pPr marL="468630" lvl="1" indent="-285750">
              <a:buFont typeface="Wingdings" panose="05000000000000000000" pitchFamily="2" charset="2"/>
              <a:buChar char="q"/>
            </a:pPr>
            <a:endParaRPr lang="en-IN" dirty="0" smtClean="0"/>
          </a:p>
          <a:p>
            <a:pPr marL="468630" lvl="1" indent="-285750">
              <a:buFont typeface="Wingdings" panose="05000000000000000000" pitchFamily="2" charset="2"/>
              <a:buChar char="q"/>
            </a:pPr>
            <a:endParaRPr lang="en-IN" dirty="0" smtClean="0"/>
          </a:p>
          <a:p>
            <a:pPr marL="468630" lvl="1" indent="-285750">
              <a:buFont typeface="Wingdings" panose="05000000000000000000" pitchFamily="2" charset="2"/>
              <a:buChar char="q"/>
            </a:pPr>
            <a:r>
              <a:rPr lang="en-IN" dirty="0" smtClean="0"/>
              <a:t>Pre-requisites for </a:t>
            </a:r>
            <a:r>
              <a:rPr lang="en-IN" dirty="0" err="1" smtClean="0"/>
              <a:t>RabbitMQ</a:t>
            </a:r>
            <a:endParaRPr lang="en-IN" dirty="0" smtClean="0"/>
          </a:p>
          <a:p>
            <a:pPr marL="468630" lvl="1" indent="-285750">
              <a:buFont typeface="Wingdings" panose="05000000000000000000" pitchFamily="2" charset="2"/>
              <a:buChar char="q"/>
            </a:pPr>
            <a:endParaRPr lang="en-IN" dirty="0" smtClean="0"/>
          </a:p>
          <a:p>
            <a:pPr marL="468630" lvl="1" indent="-285750">
              <a:buFont typeface="Wingdings" panose="05000000000000000000" pitchFamily="2" charset="2"/>
              <a:buChar char="q"/>
            </a:pPr>
            <a:r>
              <a:rPr lang="en-IN" dirty="0" smtClean="0"/>
              <a:t>Installing </a:t>
            </a:r>
            <a:r>
              <a:rPr lang="en-IN" dirty="0" err="1" smtClean="0"/>
              <a:t>RabbitMQ</a:t>
            </a:r>
            <a:endParaRPr lang="en-IN" dirty="0" smtClean="0"/>
          </a:p>
          <a:p>
            <a:pPr marL="468630" lvl="1" indent="-285750">
              <a:buFont typeface="Wingdings" panose="05000000000000000000" pitchFamily="2" charset="2"/>
              <a:buChar char="q"/>
            </a:pPr>
            <a:endParaRPr lang="en-IN" dirty="0" smtClean="0"/>
          </a:p>
          <a:p>
            <a:pPr marL="468630" lvl="1" indent="-285750">
              <a:buFont typeface="Wingdings" panose="05000000000000000000" pitchFamily="2" charset="2"/>
              <a:buChar char="q"/>
            </a:pPr>
            <a:r>
              <a:rPr lang="en-IN" dirty="0" smtClean="0"/>
              <a:t>Enabling Management UI plugin</a:t>
            </a:r>
          </a:p>
          <a:p>
            <a:pPr marL="468630" lvl="1" indent="-285750">
              <a:buFont typeface="Wingdings" panose="05000000000000000000" pitchFamily="2" charset="2"/>
              <a:buChar char="q"/>
            </a:pPr>
            <a:endParaRPr lang="en-IN" dirty="0" smtClean="0"/>
          </a:p>
          <a:p>
            <a:pPr marL="468630" lvl="1" indent="-285750">
              <a:buFont typeface="Wingdings" panose="05000000000000000000" pitchFamily="2" charset="2"/>
              <a:buChar char="q"/>
            </a:pPr>
            <a:r>
              <a:rPr lang="en-IN" dirty="0" smtClean="0"/>
              <a:t>Exchange and Exchange Types</a:t>
            </a:r>
          </a:p>
          <a:p>
            <a:pPr marL="468630" lvl="1" indent="-285750">
              <a:buFont typeface="Wingdings" panose="05000000000000000000" pitchFamily="2" charset="2"/>
              <a:buChar char="q"/>
            </a:pPr>
            <a:endParaRPr lang="en-IN" dirty="0" smtClean="0"/>
          </a:p>
          <a:p>
            <a:pPr marL="468630" lvl="1" indent="-285750">
              <a:buFont typeface="Wingdings" panose="05000000000000000000" pitchFamily="2" charset="2"/>
              <a:buChar char="q"/>
            </a:pPr>
            <a:r>
              <a:rPr lang="en-IN" dirty="0" smtClean="0"/>
              <a:t>Queue</a:t>
            </a:r>
          </a:p>
          <a:p>
            <a:pPr marL="468630" lvl="1" indent="-285750">
              <a:buFont typeface="Wingdings" panose="05000000000000000000" pitchFamily="2" charset="2"/>
              <a:buChar char="q"/>
            </a:pPr>
            <a:endParaRPr lang="en-IN" dirty="0" smtClean="0"/>
          </a:p>
          <a:p>
            <a:pPr marL="468630" lvl="1" indent="-285750">
              <a:buFont typeface="Wingdings" panose="05000000000000000000" pitchFamily="2" charset="2"/>
              <a:buChar char="q"/>
            </a:pPr>
            <a:r>
              <a:rPr lang="en-IN" dirty="0" smtClean="0"/>
              <a:t>Bindings</a:t>
            </a:r>
          </a:p>
          <a:p>
            <a:pPr marL="468630" lvl="1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6" name="Subtitle 14"/>
          <p:cNvSpPr txBox="1">
            <a:spLocks/>
          </p:cNvSpPr>
          <p:nvPr/>
        </p:nvSpPr>
        <p:spPr>
          <a:xfrm>
            <a:off x="160246" y="602712"/>
            <a:ext cx="10631424" cy="393192"/>
          </a:xfrm>
          <a:prstGeom prst="rect">
            <a:avLst/>
          </a:prstGeom>
        </p:spPr>
        <p:txBody>
          <a:bodyPr/>
          <a:lstStyle>
            <a:lvl1pPr marL="9144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7432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45720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64008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82296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IN" sz="2000" kern="1200" dirty="0" smtClean="0">
                <a:latin typeface="Arial" pitchFamily="34" charset="0"/>
              </a:rPr>
              <a:t>Configuration and Understanding key terms</a:t>
            </a:r>
            <a:endParaRPr lang="en-IN" sz="2000" kern="12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1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4"/>
          <p:cNvSpPr txBox="1">
            <a:spLocks/>
          </p:cNvSpPr>
          <p:nvPr/>
        </p:nvSpPr>
        <p:spPr>
          <a:xfrm>
            <a:off x="465046" y="3218918"/>
            <a:ext cx="10631424" cy="393192"/>
          </a:xfrm>
          <a:prstGeom prst="rect">
            <a:avLst/>
          </a:prstGeom>
        </p:spPr>
        <p:txBody>
          <a:bodyPr/>
          <a:lstStyle>
            <a:lvl1pPr marL="9144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7432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45720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64008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82296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IN" sz="2000" kern="1200" dirty="0" smtClean="0">
                <a:latin typeface="Arial" pitchFamily="34" charset="0"/>
              </a:rPr>
              <a:t>Practical's</a:t>
            </a:r>
            <a:endParaRPr lang="en-IN" sz="2000" kern="12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4"/>
          <p:cNvSpPr txBox="1">
            <a:spLocks/>
          </p:cNvSpPr>
          <p:nvPr/>
        </p:nvSpPr>
        <p:spPr>
          <a:xfrm>
            <a:off x="160246" y="2837919"/>
            <a:ext cx="10631424" cy="393192"/>
          </a:xfrm>
          <a:prstGeom prst="rect">
            <a:avLst/>
          </a:prstGeom>
        </p:spPr>
        <p:txBody>
          <a:bodyPr/>
          <a:lstStyle>
            <a:lvl1pPr marL="9144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7432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45720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64008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82296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IN" sz="2000" kern="1200" dirty="0" smtClean="0">
                <a:latin typeface="Arial" pitchFamily="34" charset="0"/>
              </a:rPr>
              <a:t>Dynamic Exchange and Queues</a:t>
            </a:r>
            <a:endParaRPr lang="en-IN" sz="2000" kern="1200" dirty="0">
              <a:latin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77270" y="5384801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+mj-cs"/>
                <a:hlinkClick r:id="rId2"/>
              </a:rPr>
              <a:t>Nuget</a:t>
            </a:r>
            <a:endParaRPr kumimoji="0" lang="en-US" sz="12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0974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7464138" y="3242980"/>
            <a:ext cx="2140521" cy="67235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Connector 12"/>
          <p:cNvSpPr/>
          <p:nvPr/>
        </p:nvSpPr>
        <p:spPr>
          <a:xfrm>
            <a:off x="5450539" y="3232896"/>
            <a:ext cx="753035" cy="672352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P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10865223" y="3232896"/>
            <a:ext cx="753035" cy="672352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C</a:t>
            </a:r>
            <a:endParaRPr lang="en-IN" dirty="0">
              <a:solidFill>
                <a:schemeClr val="tx2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745503" y="3241861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50303" y="3241861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64067" y="3241861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659903" y="3241861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955738" y="3241861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242609" y="3251945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947644" y="2142565"/>
            <a:ext cx="3092824" cy="2994211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7975752" y="4518212"/>
            <a:ext cx="1117293" cy="18466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Message</a:t>
            </a: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Broker</a:t>
            </a:r>
          </a:p>
        </p:txBody>
      </p:sp>
      <p:cxnSp>
        <p:nvCxnSpPr>
          <p:cNvPr id="26" name="Straight Arrow Connector 25"/>
          <p:cNvCxnSpPr>
            <a:stCxn id="13" idx="6"/>
            <a:endCxn id="12" idx="1"/>
          </p:cNvCxnSpPr>
          <p:nvPr/>
        </p:nvCxnSpPr>
        <p:spPr>
          <a:xfrm>
            <a:off x="6203574" y="3569072"/>
            <a:ext cx="1260564" cy="1008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604659" y="3585883"/>
            <a:ext cx="1260564" cy="1008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375" y="3286522"/>
            <a:ext cx="591363" cy="58526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03412" y="110265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2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35" name="Subtitle 14"/>
          <p:cNvSpPr txBox="1">
            <a:spLocks/>
          </p:cNvSpPr>
          <p:nvPr/>
        </p:nvSpPr>
        <p:spPr>
          <a:xfrm>
            <a:off x="160246" y="602712"/>
            <a:ext cx="10631424" cy="393192"/>
          </a:xfrm>
          <a:prstGeom prst="rect">
            <a:avLst/>
          </a:prstGeom>
        </p:spPr>
        <p:txBody>
          <a:bodyPr/>
          <a:lstStyle>
            <a:lvl1pPr marL="9144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7432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45720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64008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82296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IN" sz="2000" kern="1200" dirty="0">
                <a:latin typeface="Arial" pitchFamily="34" charset="0"/>
              </a:rPr>
              <a:t>One Way Messaging</a:t>
            </a:r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>
          <a:xfrm>
            <a:off x="781030" y="1376313"/>
            <a:ext cx="4597790" cy="4864231"/>
          </a:xfrm>
        </p:spPr>
        <p:txBody>
          <a:bodyPr/>
          <a:lstStyle/>
          <a:p>
            <a:pPr algn="ctr"/>
            <a:r>
              <a:rPr lang="en-IN" dirty="0" smtClean="0"/>
              <a:t>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Overview</a:t>
            </a:r>
            <a:endParaRPr lang="en-IN" dirty="0"/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A message is sent by sender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Message is processed by receiver</a:t>
            </a:r>
          </a:p>
          <a:p>
            <a:pPr lvl="1"/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Characteristics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Exchange = “” (default exchange)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Routing Key = The queue to send 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73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repeatCount="200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L 0.4461 -0.00023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05" y="-2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7464138" y="3242980"/>
            <a:ext cx="2140521" cy="67235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Connector 12"/>
          <p:cNvSpPr/>
          <p:nvPr/>
        </p:nvSpPr>
        <p:spPr>
          <a:xfrm>
            <a:off x="5450539" y="3232896"/>
            <a:ext cx="753035" cy="672352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P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10919009" y="2327462"/>
            <a:ext cx="753035" cy="672352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C</a:t>
            </a:r>
            <a:endParaRPr lang="en-IN" dirty="0">
              <a:solidFill>
                <a:schemeClr val="tx2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745503" y="3241861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50303" y="3241861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64067" y="3241861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659903" y="3241861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955738" y="3241861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242609" y="3251945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947644" y="2142565"/>
            <a:ext cx="3092824" cy="2994211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7975752" y="4518212"/>
            <a:ext cx="1117293" cy="18466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Message</a:t>
            </a: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Broker</a:t>
            </a:r>
          </a:p>
        </p:txBody>
      </p:sp>
      <p:cxnSp>
        <p:nvCxnSpPr>
          <p:cNvPr id="26" name="Straight Arrow Connector 25"/>
          <p:cNvCxnSpPr>
            <a:stCxn id="13" idx="6"/>
            <a:endCxn id="12" idx="1"/>
          </p:cNvCxnSpPr>
          <p:nvPr/>
        </p:nvCxnSpPr>
        <p:spPr>
          <a:xfrm>
            <a:off x="6203574" y="3569072"/>
            <a:ext cx="1260564" cy="1008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604659" y="2804830"/>
            <a:ext cx="1350210" cy="78105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3412" y="110265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2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22" name="Flowchart: Connector 21"/>
          <p:cNvSpPr/>
          <p:nvPr/>
        </p:nvSpPr>
        <p:spPr>
          <a:xfrm>
            <a:off x="10919010" y="4134968"/>
            <a:ext cx="753035" cy="672352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C</a:t>
            </a:r>
            <a:endParaRPr lang="en-IN" dirty="0">
              <a:solidFill>
                <a:schemeClr val="tx2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594983" y="3585324"/>
            <a:ext cx="1359886" cy="76815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411" y="3286059"/>
            <a:ext cx="591363" cy="58526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982" y="3287630"/>
            <a:ext cx="591363" cy="58526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408" y="3287627"/>
            <a:ext cx="591363" cy="585267"/>
          </a:xfrm>
          <a:prstGeom prst="rect">
            <a:avLst/>
          </a:prstGeom>
        </p:spPr>
      </p:pic>
      <p:sp>
        <p:nvSpPr>
          <p:cNvPr id="43" name="Subtitle 14"/>
          <p:cNvSpPr txBox="1">
            <a:spLocks/>
          </p:cNvSpPr>
          <p:nvPr/>
        </p:nvSpPr>
        <p:spPr>
          <a:xfrm>
            <a:off x="160246" y="602712"/>
            <a:ext cx="10631424" cy="393192"/>
          </a:xfrm>
          <a:prstGeom prst="rect">
            <a:avLst/>
          </a:prstGeom>
        </p:spPr>
        <p:txBody>
          <a:bodyPr/>
          <a:lstStyle>
            <a:lvl1pPr marL="9144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7432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45720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64008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82296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IN" sz="2000" kern="1200" dirty="0">
                <a:latin typeface="Arial" pitchFamily="34" charset="0"/>
              </a:rPr>
              <a:t>Worker Queues</a:t>
            </a:r>
          </a:p>
        </p:txBody>
      </p:sp>
      <p:sp>
        <p:nvSpPr>
          <p:cNvPr id="44" name="Content Placeholder 35"/>
          <p:cNvSpPr>
            <a:spLocks noGrp="1"/>
          </p:cNvSpPr>
          <p:nvPr>
            <p:ph idx="1"/>
          </p:nvPr>
        </p:nvSpPr>
        <p:spPr>
          <a:xfrm>
            <a:off x="781030" y="1376313"/>
            <a:ext cx="4597790" cy="4864231"/>
          </a:xfrm>
        </p:spPr>
        <p:txBody>
          <a:bodyPr/>
          <a:lstStyle/>
          <a:p>
            <a:pPr algn="ctr"/>
            <a:r>
              <a:rPr lang="en-IN" dirty="0" smtClean="0"/>
              <a:t>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Overview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Message is send by the sender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One listener from many will get the message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Listeners operate as competing consumers</a:t>
            </a:r>
          </a:p>
          <a:p>
            <a:pPr lvl="1"/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Characteristics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Exchange = “” (default exchange)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Routing Key = The queue to send to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Multiple competing consumers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04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0.13451 7.40741E-7 L 0.31003 0.00417 L 0.44922 -0.13472 " pathEditMode="relative" rAng="0" ptsTypes="AAAA">
                                      <p:cBhvr>
                                        <p:cTn id="9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61" y="-652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1.48148E-6 L 0.13373 -1.48148E-6 L 0.30925 0.00394 L 0.44844 0.13079 " pathEditMode="relative" ptsTypes="AAAA">
                                      <p:cBhvr>
                                        <p:cTn id="15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139 L 0.13451 -0.00139 L 0.31003 0.00278 L 0.44922 -0.13611 " pathEditMode="relative" rAng="0" ptsTypes="AAAA">
                                      <p:cBhvr>
                                        <p:cTn id="20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61" y="-652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8048885" y="4134968"/>
            <a:ext cx="2140521" cy="67235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Connector 12"/>
          <p:cNvSpPr/>
          <p:nvPr/>
        </p:nvSpPr>
        <p:spPr>
          <a:xfrm>
            <a:off x="5450539" y="3232896"/>
            <a:ext cx="753035" cy="672352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P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10919009" y="2311770"/>
            <a:ext cx="753035" cy="672352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C</a:t>
            </a:r>
            <a:endParaRPr lang="en-IN" dirty="0">
              <a:solidFill>
                <a:schemeClr val="tx2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8330250" y="4133849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35050" y="4133849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948814" y="4133849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244650" y="4133849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540485" y="4133849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827356" y="4143933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565623" y="1757082"/>
            <a:ext cx="4075483" cy="3774141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8044717" y="5166072"/>
            <a:ext cx="1117293" cy="18466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Message</a:t>
            </a: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Broker</a:t>
            </a:r>
          </a:p>
        </p:txBody>
      </p:sp>
      <p:cxnSp>
        <p:nvCxnSpPr>
          <p:cNvPr id="26" name="Straight Arrow Connector 25"/>
          <p:cNvCxnSpPr>
            <a:stCxn id="13" idx="6"/>
            <a:endCxn id="43" idx="2"/>
          </p:cNvCxnSpPr>
          <p:nvPr/>
        </p:nvCxnSpPr>
        <p:spPr>
          <a:xfrm>
            <a:off x="6203574" y="3569072"/>
            <a:ext cx="77112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2" idx="3"/>
            <a:endCxn id="14" idx="2"/>
          </p:cNvCxnSpPr>
          <p:nvPr/>
        </p:nvCxnSpPr>
        <p:spPr>
          <a:xfrm>
            <a:off x="10189406" y="2638981"/>
            <a:ext cx="729603" cy="89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3412" y="110265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2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22" name="Flowchart: Connector 21"/>
          <p:cNvSpPr/>
          <p:nvPr/>
        </p:nvSpPr>
        <p:spPr>
          <a:xfrm>
            <a:off x="10919010" y="4134968"/>
            <a:ext cx="753035" cy="672352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C</a:t>
            </a:r>
            <a:endParaRPr lang="en-IN" dirty="0">
              <a:solidFill>
                <a:schemeClr val="tx2"/>
              </a:solidFill>
            </a:endParaRPr>
          </a:p>
        </p:txBody>
      </p:sp>
      <p:cxnSp>
        <p:nvCxnSpPr>
          <p:cNvPr id="25" name="Straight Arrow Connector 24"/>
          <p:cNvCxnSpPr>
            <a:stCxn id="12" idx="3"/>
            <a:endCxn id="22" idx="2"/>
          </p:cNvCxnSpPr>
          <p:nvPr/>
        </p:nvCxnSpPr>
        <p:spPr>
          <a:xfrm>
            <a:off x="10189406" y="4471144"/>
            <a:ext cx="72960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8048885" y="2302805"/>
            <a:ext cx="2140521" cy="67235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/>
          <p:cNvCxnSpPr/>
          <p:nvPr/>
        </p:nvCxnSpPr>
        <p:spPr>
          <a:xfrm>
            <a:off x="8330250" y="2301686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635050" y="2301686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948814" y="2301686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244650" y="2301686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540485" y="2301686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827356" y="2311770"/>
            <a:ext cx="0" cy="67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2"/>
          <p:cNvSpPr/>
          <p:nvPr/>
        </p:nvSpPr>
        <p:spPr>
          <a:xfrm>
            <a:off x="6974698" y="3232896"/>
            <a:ext cx="753035" cy="672352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E</a:t>
            </a:r>
            <a:endParaRPr lang="en-IN" dirty="0">
              <a:solidFill>
                <a:schemeClr val="tx2"/>
              </a:solidFill>
            </a:endParaRPr>
          </a:p>
        </p:txBody>
      </p:sp>
      <p:cxnSp>
        <p:nvCxnSpPr>
          <p:cNvPr id="44" name="Straight Arrow Connector 43"/>
          <p:cNvCxnSpPr>
            <a:endCxn id="32" idx="1"/>
          </p:cNvCxnSpPr>
          <p:nvPr/>
        </p:nvCxnSpPr>
        <p:spPr>
          <a:xfrm flipV="1">
            <a:off x="7559126" y="2638981"/>
            <a:ext cx="489759" cy="65650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2" idx="1"/>
          </p:cNvCxnSpPr>
          <p:nvPr/>
        </p:nvCxnSpPr>
        <p:spPr>
          <a:xfrm>
            <a:off x="7559126" y="3889402"/>
            <a:ext cx="489759" cy="58174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814601" y="3448719"/>
            <a:ext cx="477695" cy="18466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Fanout</a:t>
            </a:r>
            <a:endParaRPr kumimoji="0" lang="en-IN" sz="1200" b="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pic>
        <p:nvPicPr>
          <p:cNvPr id="46" name="Content Placeholder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554" y="3276438"/>
            <a:ext cx="591363" cy="585267"/>
          </a:xfrm>
          <a:prstGeom prst="rect">
            <a:avLst/>
          </a:prstGeom>
        </p:spPr>
      </p:pic>
      <p:pic>
        <p:nvPicPr>
          <p:cNvPr id="47" name="Content Placeholder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2" y="3278006"/>
            <a:ext cx="591363" cy="585267"/>
          </a:xfrm>
          <a:prstGeom prst="rect">
            <a:avLst/>
          </a:prstGeom>
        </p:spPr>
      </p:pic>
      <p:sp>
        <p:nvSpPr>
          <p:cNvPr id="49" name="Subtitle 14"/>
          <p:cNvSpPr txBox="1">
            <a:spLocks/>
          </p:cNvSpPr>
          <p:nvPr/>
        </p:nvSpPr>
        <p:spPr>
          <a:xfrm>
            <a:off x="160246" y="602712"/>
            <a:ext cx="10631424" cy="393192"/>
          </a:xfrm>
          <a:prstGeom prst="rect">
            <a:avLst/>
          </a:prstGeom>
        </p:spPr>
        <p:txBody>
          <a:bodyPr/>
          <a:lstStyle>
            <a:lvl1pPr marL="9144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7432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45720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64008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822960" marR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 sz="1300" ker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000" dirty="0">
                <a:latin typeface="Arial" pitchFamily="34" charset="0"/>
              </a:rPr>
              <a:t>Publish / </a:t>
            </a:r>
            <a:r>
              <a:rPr lang="en-IN" sz="2000" dirty="0" smtClean="0">
                <a:latin typeface="Arial" pitchFamily="34" charset="0"/>
              </a:rPr>
              <a:t>Subscribe</a:t>
            </a:r>
            <a:endParaRPr lang="en-IN" sz="2000" dirty="0"/>
          </a:p>
        </p:txBody>
      </p:sp>
      <p:sp>
        <p:nvSpPr>
          <p:cNvPr id="51" name="Content Placeholder 35"/>
          <p:cNvSpPr>
            <a:spLocks noGrp="1"/>
          </p:cNvSpPr>
          <p:nvPr>
            <p:ph idx="1"/>
          </p:nvPr>
        </p:nvSpPr>
        <p:spPr>
          <a:xfrm>
            <a:off x="781030" y="1376313"/>
            <a:ext cx="4597790" cy="4864231"/>
          </a:xfrm>
        </p:spPr>
        <p:txBody>
          <a:bodyPr/>
          <a:lstStyle/>
          <a:p>
            <a:pPr algn="ctr"/>
            <a:r>
              <a:rPr lang="en-IN" dirty="0" smtClean="0"/>
              <a:t>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Overview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A message is sent to an exchange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The exchange copies the message to all bound queues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Each queue will have a listener to process the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Characteristics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Exchange = The message is sent to a named exchange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Exchange Type = </a:t>
            </a:r>
            <a:r>
              <a:rPr lang="en-IN" dirty="0" err="1" smtClean="0"/>
              <a:t>Fanout</a:t>
            </a:r>
            <a:endParaRPr lang="en-IN" dirty="0" smtClean="0"/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Message goes to all queues bound to the exchange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99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repeatCount="200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6.25E-7 3.7037E-7 L 0.12826 3.7037E-7 L 0.18555 -0.13866 L 0.36107 -0.1375 L 0.45156 -0.13866 " pathEditMode="relative" ptsTypes="AAAAA">
                                      <p:cBhvr>
                                        <p:cTn id="11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0" presetClass="path" presetSubtype="0" repeatCount="200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-2.96296E-6 L 0.12904 -2.96296E-6 L 0.18477 0.1345 L 0.36107 0.13311 L 0.45156 0.13172 " pathEditMode="relative" ptsTypes="AAAAA">
                                      <p:cBhvr>
                                        <p:cTn id="13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London">
  <a:themeElements>
    <a:clrScheme name="EMI-colors-v1">
      <a:dk1>
        <a:srgbClr val="595959"/>
      </a:dk1>
      <a:lt1>
        <a:srgbClr val="FFFFFF"/>
      </a:lt1>
      <a:dk2>
        <a:srgbClr val="000000"/>
      </a:dk2>
      <a:lt2>
        <a:srgbClr val="FFFFFF"/>
      </a:lt2>
      <a:accent1>
        <a:srgbClr val="F27C21"/>
      </a:accent1>
      <a:accent2>
        <a:srgbClr val="5D87A0"/>
      </a:accent2>
      <a:accent3>
        <a:srgbClr val="02AED9"/>
      </a:accent3>
      <a:accent4>
        <a:srgbClr val="7C6D96"/>
      </a:accent4>
      <a:accent5>
        <a:srgbClr val="57854E"/>
      </a:accent5>
      <a:accent6>
        <a:srgbClr val="BD4F5C"/>
      </a:accent6>
      <a:hlink>
        <a:srgbClr val="02AED9"/>
      </a:hlink>
      <a:folHlink>
        <a:srgbClr val="5D87A0"/>
      </a:folHlink>
    </a:clrScheme>
    <a:fontScheme name="Em-font-v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0" tIns="0" rIns="0" bIns="0" rtlCol="0" anchor="t" anchorCtr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kern="1200" cap="none" spc="0" normalizeH="0" noProof="0" dirty="0" smtClean="0">
            <a:ln>
              <a:noFill/>
            </a:ln>
            <a:effectLst/>
            <a:uLnTx/>
            <a:uFillTx/>
            <a:latin typeface="Arial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741</Words>
  <Application>Microsoft Office PowerPoint</Application>
  <PresentationFormat>Widescreen</PresentationFormat>
  <Paragraphs>215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Georgia</vt:lpstr>
      <vt:lpstr>Symbol</vt:lpstr>
      <vt:lpstr>Tahoma</vt:lpstr>
      <vt:lpstr>Wingdings</vt:lpstr>
      <vt:lpstr>blankLondon</vt:lpstr>
      <vt:lpstr>Rabbitmq – Message broker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</dc:title>
  <dc:creator>Sajid Ahmed</dc:creator>
  <cp:lastModifiedBy>Sajid Ahmed</cp:lastModifiedBy>
  <cp:revision>88</cp:revision>
  <dcterms:created xsi:type="dcterms:W3CDTF">2016-06-29T05:21:14Z</dcterms:created>
  <dcterms:modified xsi:type="dcterms:W3CDTF">2016-07-04T05:23:48Z</dcterms:modified>
</cp:coreProperties>
</file>