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9" name="Google Shape;29;p2"/>
          <p:cNvCxnSpPr/>
          <p:nvPr/>
        </p:nvCxnSpPr>
        <p:spPr>
          <a:xfrm>
            <a:off x="155448" y="2420112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0" name="Google Shape;30;p2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Google Shape;33;p2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2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bg>
      <p:bgPr>
        <a:solidFill>
          <a:schemeClr val="lt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1"/>
          <p:cNvSpPr txBox="1"/>
          <p:nvPr>
            <p:ph idx="1" type="body"/>
          </p:nvPr>
        </p:nvSpPr>
        <p:spPr>
          <a:xfrm rot="5400000">
            <a:off x="2269236" y="-443484"/>
            <a:ext cx="4599432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40" name="Google Shape;140;p11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1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bg>
      <p:bgPr>
        <a:solidFill>
          <a:schemeClr val="lt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5" name="Google Shape;145;p12"/>
          <p:cNvSpPr/>
          <p:nvPr/>
        </p:nvSpPr>
        <p:spPr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6" name="Google Shape;146;p12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7" name="Google Shape;147;p1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" name="Google Shape;148;p12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12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0" name="Google Shape;150;p12"/>
          <p:cNvCxnSpPr/>
          <p:nvPr/>
        </p:nvCxnSpPr>
        <p:spPr>
          <a:xfrm rot="5400000">
            <a:off x="4021836" y="3278124"/>
            <a:ext cx="6245352" cy="0"/>
          </a:xfrm>
          <a:prstGeom prst="straightConnector1">
            <a:avLst/>
          </a:prstGeom>
          <a:noFill/>
          <a:ln cap="flat" cmpd="sng" w="95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1" name="Google Shape;151;p12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12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12"/>
          <p:cNvSpPr txBox="1"/>
          <p:nvPr>
            <p:ph idx="12" type="sldNum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12"/>
          <p:cNvSpPr txBox="1"/>
          <p:nvPr>
            <p:ph idx="1" type="body"/>
          </p:nvPr>
        </p:nvSpPr>
        <p:spPr>
          <a:xfrm rot="5400000">
            <a:off x="670717" y="-61117"/>
            <a:ext cx="5821366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55" name="Google Shape;155;p12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2"/>
          <p:cNvSpPr txBox="1"/>
          <p:nvPr>
            <p:ph type="title"/>
          </p:nvPr>
        </p:nvSpPr>
        <p:spPr>
          <a:xfrm rot="5400000">
            <a:off x="5189538" y="2506664"/>
            <a:ext cx="5851525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>
                <a:solidFill>
                  <a:srgbClr val="7A979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3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" name="Google Shape;48;p4"/>
          <p:cNvSpPr txBox="1"/>
          <p:nvPr>
            <p:ph idx="1" type="body"/>
          </p:nvPr>
        </p:nvSpPr>
        <p:spPr>
          <a:xfrm>
            <a:off x="1368426" y="2743200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Georgia"/>
              <a:buNone/>
              <a:defRPr sz="1400">
                <a:solidFill>
                  <a:srgbClr val="888888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49" name="Google Shape;49;p4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" name="Google Shape;51;p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3" name="Google Shape;53;p4"/>
          <p:cNvCxnSpPr/>
          <p:nvPr/>
        </p:nvCxnSpPr>
        <p:spPr>
          <a:xfrm>
            <a:off x="152400" y="2438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4" name="Google Shape;54;p4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4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Google Shape;56;p4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4"/>
          <p:cNvSpPr txBox="1"/>
          <p:nvPr>
            <p:ph type="title"/>
          </p:nvPr>
        </p:nvSpPr>
        <p:spPr>
          <a:xfrm>
            <a:off x="722313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Georgia"/>
              <a:buNone/>
              <a:defRPr b="0" sz="42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solidFill>
          <a:schemeClr val="l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0" type="dt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3" name="Google Shape;63;p5"/>
          <p:cNvCxnSpPr/>
          <p:nvPr/>
        </p:nvCxnSpPr>
        <p:spPr>
          <a:xfrm flipH="1" rot="10800000">
            <a:off x="4563080" y="1575652"/>
            <a:ext cx="8921" cy="481955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4" name="Google Shape;64;p5"/>
          <p:cNvSpPr txBox="1"/>
          <p:nvPr>
            <p:ph idx="1" type="body"/>
          </p:nvPr>
        </p:nvSpPr>
        <p:spPr>
          <a:xfrm>
            <a:off x="301752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3537" lvl="0" marL="457200" algn="l"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2" type="body"/>
          </p:nvPr>
        </p:nvSpPr>
        <p:spPr>
          <a:xfrm>
            <a:off x="4800600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3537" lvl="0" marL="457200" algn="l"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bg>
      <p:bgPr>
        <a:solidFill>
          <a:schemeClr val="lt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6"/>
          <p:cNvCxnSpPr/>
          <p:nvPr/>
        </p:nvCxnSpPr>
        <p:spPr>
          <a:xfrm rot="10800000">
            <a:off x="4572000" y="2200275"/>
            <a:ext cx="0" cy="418795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8" name="Google Shape;68;p6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" name="Google Shape;70;p6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Google Shape;71;p6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" name="Google Shape;72;p6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6"/>
          <p:cNvSpPr/>
          <p:nvPr/>
        </p:nvSpPr>
        <p:spPr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Google Shape;74;p6"/>
          <p:cNvSpPr txBox="1"/>
          <p:nvPr>
            <p:ph idx="1" type="body"/>
          </p:nvPr>
        </p:nvSpPr>
        <p:spPr>
          <a:xfrm>
            <a:off x="301752" y="1524000"/>
            <a:ext cx="4040188" cy="732974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1870"/>
              <a:buNone/>
              <a:defRPr b="1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75" name="Google Shape;75;p6"/>
          <p:cNvSpPr txBox="1"/>
          <p:nvPr>
            <p:ph idx="2" type="body"/>
          </p:nvPr>
        </p:nvSpPr>
        <p:spPr>
          <a:xfrm>
            <a:off x="4791330" y="1524000"/>
            <a:ext cx="4041775" cy="731520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1870"/>
              <a:buNone/>
              <a:defRPr b="1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76" name="Google Shape;76;p6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"/>
          <p:cNvSpPr txBox="1"/>
          <p:nvPr>
            <p:ph idx="11" type="ftr"/>
          </p:nvPr>
        </p:nvSpPr>
        <p:spPr>
          <a:xfrm>
            <a:off x="304800" y="6409944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8" name="Google Shape;78;p6"/>
          <p:cNvCxnSpPr/>
          <p:nvPr/>
        </p:nvCxnSpPr>
        <p:spPr>
          <a:xfrm>
            <a:off x="152400" y="128016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9" name="Google Shape;79;p6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Google Shape;80;p6"/>
          <p:cNvSpPr txBox="1"/>
          <p:nvPr>
            <p:ph idx="3" type="body"/>
          </p:nvPr>
        </p:nvSpPr>
        <p:spPr>
          <a:xfrm>
            <a:off x="301752" y="2471383"/>
            <a:ext cx="4041648" cy="381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1" name="Google Shape;81;p6"/>
          <p:cNvSpPr txBox="1"/>
          <p:nvPr>
            <p:ph idx="4" type="body"/>
          </p:nvPr>
        </p:nvSpPr>
        <p:spPr>
          <a:xfrm>
            <a:off x="4800600" y="2471383"/>
            <a:ext cx="4038600" cy="3822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2" name="Google Shape;82;p6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3" name="Google Shape;83;p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" name="Google Shape;84;p6"/>
          <p:cNvSpPr txBox="1"/>
          <p:nvPr>
            <p:ph idx="12" type="sldNum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7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7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7"/>
          <p:cNvSpPr txBox="1"/>
          <p:nvPr>
            <p:ph idx="12" type="sldNum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p8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" name="Google Shape;94;p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8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6" name="Google Shape;96;p8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8"/>
          <p:cNvSpPr/>
          <p:nvPr/>
        </p:nvSpPr>
        <p:spPr>
          <a:xfrm>
            <a:off x="152400" y="158496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8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8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8"/>
          <p:cNvSpPr txBox="1"/>
          <p:nvPr>
            <p:ph idx="12" type="sldNum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/>
          <p:nvPr/>
        </p:nvSpPr>
        <p:spPr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Google Shape;103;p9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9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5" name="Google Shape;105;p9"/>
          <p:cNvSpPr/>
          <p:nvPr/>
        </p:nvSpPr>
        <p:spPr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" name="Google Shape;106;p9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9"/>
          <p:cNvSpPr txBox="1"/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  <a:defRPr b="1" sz="2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9"/>
          <p:cNvSpPr txBox="1"/>
          <p:nvPr>
            <p:ph idx="1" type="body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10" name="Google Shape;110;p9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1" name="Google Shape;111;p9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2" name="Google Shape;112;p9"/>
          <p:cNvSpPr txBox="1"/>
          <p:nvPr>
            <p:ph idx="2" type="body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13" name="Google Shape;113;p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Google Shape;114;p9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5" name="Google Shape;115;p9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9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7" name="Google Shape;117;p9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9"/>
          <p:cNvSpPr txBox="1"/>
          <p:nvPr>
            <p:ph idx="11" type="ftr"/>
          </p:nvPr>
        </p:nvSpPr>
        <p:spPr>
          <a:xfrm>
            <a:off x="301752" y="6410848"/>
            <a:ext cx="33832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0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1" name="Google Shape;121;p1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Google Shape;122;p10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3" name="Google Shape;123;p10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4" name="Google Shape;124;p10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5" name="Google Shape;125;p10"/>
          <p:cNvSpPr/>
          <p:nvPr/>
        </p:nvSpPr>
        <p:spPr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Google Shape;127;p10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10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10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10"/>
          <p:cNvSpPr txBox="1"/>
          <p:nvPr>
            <p:ph type="title"/>
          </p:nvPr>
        </p:nvSpPr>
        <p:spPr>
          <a:xfrm>
            <a:off x="3000375" y="5029200"/>
            <a:ext cx="5867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b="1" sz="2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0"/>
          <p:cNvSpPr/>
          <p:nvPr>
            <p:ph idx="2" type="pic"/>
          </p:nvPr>
        </p:nvSpPr>
        <p:spPr>
          <a:xfrm>
            <a:off x="3000375" y="609600"/>
            <a:ext cx="5867400" cy="4267200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10"/>
          <p:cNvSpPr txBox="1"/>
          <p:nvPr>
            <p:ph idx="1" type="body"/>
          </p:nvPr>
        </p:nvSpPr>
        <p:spPr>
          <a:xfrm>
            <a:off x="381000" y="990600"/>
            <a:ext cx="2438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360"/>
              <a:buFont typeface="Georgia"/>
              <a:buNone/>
              <a:defRPr sz="1600">
                <a:solidFill>
                  <a:srgbClr val="FFFFFF"/>
                </a:solidFill>
              </a:defRPr>
            </a:lvl1pPr>
            <a:lvl2pPr indent="-281940" lvl="1" marL="914400" algn="l">
              <a:spcBef>
                <a:spcPts val="1000"/>
              </a:spcBef>
              <a:spcAft>
                <a:spcPts val="0"/>
              </a:spcAft>
              <a:buSzPts val="840"/>
              <a:buChar char="⚪"/>
              <a:defRPr sz="1200"/>
            </a:lvl2pPr>
            <a:lvl3pPr indent="-276225" lvl="2" marL="1371600" algn="l">
              <a:spcBef>
                <a:spcPts val="200"/>
              </a:spcBef>
              <a:spcAft>
                <a:spcPts val="0"/>
              </a:spcAft>
              <a:buSzPts val="750"/>
              <a:buChar char="⯍"/>
              <a:defRPr sz="1000"/>
            </a:lvl3pPr>
            <a:lvl4pPr indent="-268605" lvl="3" marL="1828800" algn="l">
              <a:spcBef>
                <a:spcPts val="180"/>
              </a:spcBef>
              <a:spcAft>
                <a:spcPts val="0"/>
              </a:spcAft>
              <a:buSzPts val="630"/>
              <a:buChar char="🞆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Char char="•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34" name="Google Shape;134;p10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5" name="Google Shape;135;p10"/>
          <p:cNvSpPr txBox="1"/>
          <p:nvPr>
            <p:ph idx="10" type="dt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idx="11" type="ftr"/>
          </p:nvPr>
        </p:nvSpPr>
        <p:spPr>
          <a:xfrm>
            <a:off x="301752" y="6410848"/>
            <a:ext cx="35844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4" name="Google Shape;14;p1"/>
          <p:cNvCxnSpPr/>
          <p:nvPr/>
        </p:nvCxnSpPr>
        <p:spPr>
          <a:xfrm>
            <a:off x="152400" y="1276743"/>
            <a:ext cx="8833104" cy="0"/>
          </a:xfrm>
          <a:prstGeom prst="straightConnector1">
            <a:avLst/>
          </a:prstGeom>
          <a:noFill/>
          <a:ln cap="flat" cmpd="sng" w="95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" name="Google Shape;15;p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4332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🞆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/>
              <a:t>KAJI SADMAN SAKIB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n-US"/>
              <a:t>19301059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n-US"/>
              <a:t>GROUP 07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n-US"/>
              <a:t>ST:MD MUSTAKIN ALAM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n-US"/>
              <a:t>RA: </a:t>
            </a:r>
            <a:r>
              <a:rPr lang="en-US"/>
              <a:t>MD Sabbir Hossain</a:t>
            </a:r>
            <a:endParaRPr/>
          </a:p>
        </p:txBody>
      </p:sp>
      <p:sp>
        <p:nvSpPr>
          <p:cNvPr id="163" name="Google Shape;163;p13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eorgia"/>
              <a:buNone/>
            </a:pPr>
            <a:r>
              <a:rPr lang="en-US"/>
              <a:t>Fake Media Detection Based on Natural Language Processing and Blockchain Approaches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69" name="Google Shape;169;p14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The rise of fake news and disinformation on social media platforms 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The need for reliable fake media detection methods 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The use of natural language processing and blockchain approaches to address this problem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ct val="100000"/>
              <a:buFont typeface="Georgia"/>
              <a:buNone/>
            </a:pPr>
            <a:r>
              <a:rPr lang="en-US"/>
              <a:t>Natural Language Processing </a:t>
            </a:r>
            <a:br>
              <a:rPr lang="en-US"/>
            </a:br>
            <a:endParaRPr/>
          </a:p>
        </p:txBody>
      </p:sp>
      <p:sp>
        <p:nvSpPr>
          <p:cNvPr id="175" name="Google Shape;175;p15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Overview of NLP and its applications 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Techniques used in the paper such as sentiment analysis and word embedding 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Explanation of how NLP can be used for fake media detection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Blockchain</a:t>
            </a:r>
            <a:endParaRPr/>
          </a:p>
        </p:txBody>
      </p:sp>
      <p:sp>
        <p:nvSpPr>
          <p:cNvPr id="181" name="Google Shape;181;p16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Overview of blockchain and its applications 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Explanation of how blockchain can be used for fake media detection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 Benefits of using blockchain for this purpose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Proposed Method</a:t>
            </a:r>
            <a:endParaRPr/>
          </a:p>
        </p:txBody>
      </p:sp>
      <p:sp>
        <p:nvSpPr>
          <p:cNvPr id="187" name="Google Shape;187;p17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Detailed explanation of the proposed approach 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How NLP and blockchain are combined 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Technical details of the implementation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vic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