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85" r:id="rId3"/>
    <p:sldId id="279" r:id="rId4"/>
    <p:sldId id="262" r:id="rId5"/>
    <p:sldId id="280" r:id="rId6"/>
    <p:sldId id="263" r:id="rId7"/>
    <p:sldId id="282" r:id="rId8"/>
    <p:sldId id="283" r:id="rId9"/>
    <p:sldId id="284" r:id="rId10"/>
    <p:sldId id="272" r:id="rId11"/>
    <p:sldId id="270" r:id="rId12"/>
  </p:sldIdLst>
  <p:sldSz cx="18288000" cy="10287000"/>
  <p:notesSz cx="6858000" cy="9144000"/>
  <p:embeddedFontLst>
    <p:embeddedFont>
      <p:font typeface="Cormorant Garamond Bold Italics" panose="020B0604020202020204" charset="0"/>
      <p:regular r:id="rId13"/>
    </p:embeddedFont>
    <p:embeddedFont>
      <p:font typeface="Quicksand" panose="020B0604020202020204" charset="0"/>
      <p:regular r:id="rId14"/>
    </p:embeddedFont>
    <p:embeddedFont>
      <p:font typeface="Quicksan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5" d="100"/>
          <a:sy n="35" d="100"/>
        </p:scale>
        <p:origin x="141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hat assistance&#10;&#10;Description automatically generated">
            <a:extLst>
              <a:ext uri="{FF2B5EF4-FFF2-40B4-BE49-F238E27FC236}">
                <a16:creationId xmlns:a16="http://schemas.microsoft.com/office/drawing/2014/main" id="{B979E43F-FC7D-E183-1AF4-27D11BB59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710" y="277207"/>
            <a:ext cx="13564579" cy="9732586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57300" y="277207"/>
            <a:ext cx="15773400" cy="22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200000"/>
              </a:lnSpc>
            </a:pPr>
            <a:endParaRPr lang="en-US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loud&#10;&#10;Description automatically generated">
            <a:extLst>
              <a:ext uri="{FF2B5EF4-FFF2-40B4-BE49-F238E27FC236}">
                <a16:creationId xmlns:a16="http://schemas.microsoft.com/office/drawing/2014/main" id="{13E4AEED-C0C0-133A-EB8F-B879F9B08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9193"/>
            <a:ext cx="12877800" cy="97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8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15073" y="1684924"/>
            <a:ext cx="5344227" cy="7573376"/>
            <a:chOff x="0" y="0"/>
            <a:chExt cx="827961" cy="1173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61" cy="1173314"/>
            </a:xfrm>
            <a:custGeom>
              <a:avLst/>
              <a:gdLst/>
              <a:ahLst/>
              <a:cxnLst/>
              <a:rect l="l" t="t" r="r" b="b"/>
              <a:pathLst>
                <a:path w="827961" h="1173314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r="-5634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00991" y="1684924"/>
            <a:ext cx="10527757" cy="757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Tableau Server/Cloud handles massive data volumes and real-time streaming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Advanced Analytics &amp; Visualization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Better support for live connections with data warehouses (Snowflake, Redshift, </a:t>
            </a: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BigQuery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Security &amp; Governance - LDAP/AD, strong row-level security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Works more seamlessly with Google Cloud, AWS, Snowflake, Hive, Hadoop, and other logistics tech stacks. 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Hidden Cost : No Hidden Cost for all reports &amp; Users. Advanced features (AI, paginated reports, larger dataset support).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B3587-5120-76B9-EADC-3A15BC91E14A}"/>
              </a:ext>
            </a:extLst>
          </p:cNvPr>
          <p:cNvSpPr txBox="1"/>
          <p:nvPr/>
        </p:nvSpPr>
        <p:spPr>
          <a:xfrm>
            <a:off x="1028700" y="319149"/>
            <a:ext cx="9144000" cy="117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Tableau </a:t>
            </a:r>
          </a:p>
        </p:txBody>
      </p:sp>
    </p:spTree>
    <p:extLst>
      <p:ext uri="{BB962C8B-B14F-4D97-AF65-F5344CB8AC3E}">
        <p14:creationId xmlns:p14="http://schemas.microsoft.com/office/powerpoint/2010/main" val="303070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15073" y="1684924"/>
            <a:ext cx="5344227" cy="7573376"/>
            <a:chOff x="0" y="0"/>
            <a:chExt cx="827961" cy="1173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61" cy="1173314"/>
            </a:xfrm>
            <a:custGeom>
              <a:avLst/>
              <a:gdLst/>
              <a:ahLst/>
              <a:cxnLst/>
              <a:rect l="l" t="t" r="r" b="b"/>
              <a:pathLst>
                <a:path w="827961" h="1173314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r="-5634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1001" y="1684924"/>
            <a:ext cx="11147748" cy="7847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We recently discussed using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Power BI</a:t>
            </a: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 for self-service reporting, but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data readiness</a:t>
            </a: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 remains a challenge.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In parallel, I’m pursuing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Gen AI Level 3 certification</a:t>
            </a: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 at Sonata, which requires a real-world PoC aligned with current work.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To support both goals, I built a small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weekend PoC</a:t>
            </a: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 that enables users to interact with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Tableau data lake</a:t>
            </a: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 using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natural language</a:t>
            </a: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—no need for SQL queries or fixed dashboards.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The core idea: a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chat interface</a:t>
            </a: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 that returns results directly from the Tableau datasets in the data lake.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F4662"/>
                </a:solidFill>
                <a:latin typeface="Quicksand" panose="020B0604020202020204" charset="0"/>
              </a:rPr>
              <a:t>This approach complements our existing reporting setup and can potentially be integrated with the </a:t>
            </a:r>
            <a:r>
              <a:rPr lang="en-US" sz="2900" b="1" dirty="0">
                <a:solidFill>
                  <a:srgbClr val="0F4662"/>
                </a:solidFill>
                <a:latin typeface="Quicksand" panose="020B0604020202020204" charset="0"/>
              </a:rPr>
              <a:t>SNOW application</a:t>
            </a:r>
            <a:r>
              <a:rPr lang="en-US" sz="2900" dirty="0"/>
              <a:t>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endParaRPr lang="en-US" sz="29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B3587-5120-76B9-EADC-3A15BC91E14A}"/>
              </a:ext>
            </a:extLst>
          </p:cNvPr>
          <p:cNvSpPr txBox="1"/>
          <p:nvPr/>
        </p:nvSpPr>
        <p:spPr>
          <a:xfrm>
            <a:off x="1028700" y="319149"/>
            <a:ext cx="9144000" cy="117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Background &amp; Purpose </a:t>
            </a:r>
          </a:p>
        </p:txBody>
      </p:sp>
    </p:spTree>
    <p:extLst>
      <p:ext uri="{BB962C8B-B14F-4D97-AF65-F5344CB8AC3E}">
        <p14:creationId xmlns:p14="http://schemas.microsoft.com/office/powerpoint/2010/main" val="358678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456695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5199" y="2877488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6451118" y="2456695"/>
            <a:ext cx="5385764" cy="6426664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984503" y="2877488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015475" y="2456695"/>
            <a:ext cx="5385764" cy="6426664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595029" y="3088463"/>
            <a:ext cx="2226655" cy="2226655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699" y="599709"/>
            <a:ext cx="9274797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AI Powered Data Interaction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86761" y="6780678"/>
            <a:ext cx="5101887" cy="153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8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Ask Questions in Plain English : “Show Me Top Sales by religion”.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580494"/>
            <a:ext cx="510188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Natural Language Queries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78587" y="6836315"/>
            <a:ext cx="5101887" cy="153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8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Automatically generates charts based on your questions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93058" y="5580494"/>
            <a:ext cx="4816878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Intelligent</a:t>
            </a: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Visualization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64340" y="6768367"/>
            <a:ext cx="4496348" cy="1532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8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Open AI  GPT Provides intelligent  data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57413" y="5880210"/>
            <a:ext cx="510188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AI Powered Insights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4771" y="1809453"/>
            <a:ext cx="5539941" cy="7448847"/>
            <a:chOff x="0" y="0"/>
            <a:chExt cx="858282" cy="1154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8282" cy="1154021"/>
            </a:xfrm>
            <a:custGeom>
              <a:avLst/>
              <a:gdLst/>
              <a:ahLst/>
              <a:cxnLst/>
              <a:rect l="l" t="t" r="r" b="b"/>
              <a:pathLst>
                <a:path w="858282" h="1154021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t="-5710" b="-571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59544" y="2661035"/>
            <a:ext cx="8606683" cy="576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Instant access to Tableau data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 Time Chart Generation.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Secure Tableau Integration.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Responsive web Interface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Professional Print –ready Reports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 Technical Expertise Required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52617" y="1561099"/>
            <a:ext cx="8606683" cy="62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Benefits</a:t>
            </a: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59544" y="2661035"/>
            <a:ext cx="8606683" cy="674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Restful API Architecture.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Secure Authentication.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Scalable cloud  deployment.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Real Time Data Processing.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Automatic Chart Generation.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Automatic Data Type Conversion .</a:t>
            </a:r>
          </a:p>
          <a:p>
            <a:pPr marL="518160" lvl="1" indent="-259080">
              <a:lnSpc>
                <a:spcPct val="200000"/>
              </a:lnSpc>
              <a:buFont typeface="Arial"/>
              <a:buChar char="•"/>
            </a:pPr>
            <a:r>
              <a:rPr lang="en-US" sz="3200" i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 based Report 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52617" y="1561099"/>
            <a:ext cx="8606683" cy="629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54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Technology Stack</a:t>
            </a: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4DD7D23C-0674-4127-BC9F-FD98BF22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699"/>
            <a:ext cx="8144961" cy="808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63301" y="1626383"/>
            <a:ext cx="7488395" cy="7034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tableau_api_lib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– Tableau Server Connection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pandas - Data manipulation and analysis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numpy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Numerical operations (used by pandas)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openai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OpenAI API client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plotly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- Chart generation (Python side)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matplotlib - Backend chart support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seaborn - Statistical visualization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Flask - Main web framework</a:t>
            </a:r>
          </a:p>
          <a:p>
            <a:pPr marL="518160" lvl="1" indent="-259080" algn="l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Few Utility based Libraries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B3587-5120-76B9-EADC-3A15BC91E14A}"/>
              </a:ext>
            </a:extLst>
          </p:cNvPr>
          <p:cNvSpPr txBox="1"/>
          <p:nvPr/>
        </p:nvSpPr>
        <p:spPr>
          <a:xfrm>
            <a:off x="1028700" y="319149"/>
            <a:ext cx="9144000" cy="1176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Core Components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AAF7ED0-BFBB-1FA2-8B9A-6B0B5DBF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095" y="319150"/>
            <a:ext cx="9519545" cy="8959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0C7AAFE0-0BF7-AA55-7D49-932441568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723900"/>
            <a:ext cx="17754963" cy="83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16AAC913-5B27-D021-8570-B3001BC1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75" y="1104900"/>
            <a:ext cx="17084938" cy="8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6A65A290-E549-E389-B4C0-F532F95F2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18" y="723900"/>
            <a:ext cx="17757163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359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Quicksand Bold</vt:lpstr>
      <vt:lpstr>Calibri</vt:lpstr>
      <vt:lpstr>Quicksand</vt:lpstr>
      <vt:lpstr>Arial</vt:lpstr>
      <vt:lpstr>Cormorant Garamond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Sakthiprabha Sathiyaseelan</dc:creator>
  <cp:lastModifiedBy>Sakthiprabha Sathiyaseelan</cp:lastModifiedBy>
  <cp:revision>52</cp:revision>
  <dcterms:created xsi:type="dcterms:W3CDTF">2006-08-16T00:00:00Z</dcterms:created>
  <dcterms:modified xsi:type="dcterms:W3CDTF">2025-08-04T10:16:18Z</dcterms:modified>
  <dc:identifier>DAGr_9FuQdY</dc:identifier>
</cp:coreProperties>
</file>