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6E121-3895-4EED-BAB9-7CACF41C636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BBEC7B6-BEE9-49DD-8607-BC7A4965C1DA}">
      <dgm:prSet phldrT="[Texto]" phldr="1"/>
      <dgm:spPr/>
      <dgm:t>
        <a:bodyPr/>
        <a:lstStyle/>
        <a:p>
          <a:endParaRPr lang="en-US" dirty="0"/>
        </a:p>
      </dgm:t>
    </dgm:pt>
    <dgm:pt modelId="{28A6E9AC-8ACC-4609-9725-10D3C546964D}" type="sibTrans" cxnId="{54CC17AF-7F68-4507-A611-727C4C50A49F}">
      <dgm:prSet/>
      <dgm:spPr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298379EA-9B62-4B9C-A819-4740C34BA977}" type="parTrans" cxnId="{54CC17AF-7F68-4507-A611-727C4C50A49F}">
      <dgm:prSet/>
      <dgm:spPr/>
      <dgm:t>
        <a:bodyPr/>
        <a:lstStyle/>
        <a:p>
          <a:endParaRPr lang="en-US"/>
        </a:p>
      </dgm:t>
    </dgm:pt>
    <dgm:pt modelId="{92E515FD-0A91-4EC3-92CA-EE9D820314E3}" type="pres">
      <dgm:prSet presAssocID="{7C16E121-3895-4EED-BAB9-7CACF41C6365}" presName="Name0" presStyleCnt="0">
        <dgm:presLayoutVars>
          <dgm:chMax val="7"/>
          <dgm:chPref val="7"/>
          <dgm:dir/>
        </dgm:presLayoutVars>
      </dgm:prSet>
      <dgm:spPr/>
    </dgm:pt>
    <dgm:pt modelId="{713687A4-3E00-42C5-B323-360CA3A541DF}" type="pres">
      <dgm:prSet presAssocID="{7C16E121-3895-4EED-BAB9-7CACF41C6365}" presName="Name1" presStyleCnt="0"/>
      <dgm:spPr/>
    </dgm:pt>
    <dgm:pt modelId="{AB96131B-ADEB-46BC-BCAF-5E8E9917149A}" type="pres">
      <dgm:prSet presAssocID="{28A6E9AC-8ACC-4609-9725-10D3C546964D}" presName="picture_1" presStyleCnt="0"/>
      <dgm:spPr/>
    </dgm:pt>
    <dgm:pt modelId="{58836383-73FE-4071-9EAA-00171BDE9052}" type="pres">
      <dgm:prSet presAssocID="{28A6E9AC-8ACC-4609-9725-10D3C546964D}" presName="pictureRepeatNode" presStyleLbl="alignImgPlace1" presStyleIdx="0" presStyleCnt="1" custLinFactNeighborX="-8267" custLinFactNeighborY="12498"/>
      <dgm:spPr/>
    </dgm:pt>
    <dgm:pt modelId="{605B9942-DDAE-48F9-B0C5-0E544FFD99A9}" type="pres">
      <dgm:prSet presAssocID="{0BBEC7B6-BEE9-49DD-8607-BC7A4965C1DA}" presName="text_1" presStyleLbl="node1" presStyleIdx="0" presStyleCnt="0" custFlipVert="1" custFlipHor="1" custScaleX="22108" custScaleY="52289" custLinFactX="5671" custLinFactY="-92964" custLinFactNeighborX="100000" custLinFactNeighborY="-100000">
        <dgm:presLayoutVars>
          <dgm:bulletEnabled val="1"/>
        </dgm:presLayoutVars>
      </dgm:prSet>
      <dgm:spPr/>
    </dgm:pt>
  </dgm:ptLst>
  <dgm:cxnLst>
    <dgm:cxn modelId="{54CC17AF-7F68-4507-A611-727C4C50A49F}" srcId="{7C16E121-3895-4EED-BAB9-7CACF41C6365}" destId="{0BBEC7B6-BEE9-49DD-8607-BC7A4965C1DA}" srcOrd="0" destOrd="0" parTransId="{298379EA-9B62-4B9C-A819-4740C34BA977}" sibTransId="{28A6E9AC-8ACC-4609-9725-10D3C546964D}"/>
    <dgm:cxn modelId="{803C6EB1-B773-4FBE-9BC7-21F208E07962}" type="presOf" srcId="{0BBEC7B6-BEE9-49DD-8607-BC7A4965C1DA}" destId="{605B9942-DDAE-48F9-B0C5-0E544FFD99A9}" srcOrd="0" destOrd="0" presId="urn:microsoft.com/office/officeart/2008/layout/CircularPictureCallout"/>
    <dgm:cxn modelId="{ED038FD2-5FA8-4E86-BAD1-93CD868DD85C}" type="presOf" srcId="{28A6E9AC-8ACC-4609-9725-10D3C546964D}" destId="{58836383-73FE-4071-9EAA-00171BDE9052}" srcOrd="0" destOrd="0" presId="urn:microsoft.com/office/officeart/2008/layout/CircularPictureCallout"/>
    <dgm:cxn modelId="{7A3796E7-DAC3-4EF4-8872-966EFBE80F3F}" type="presOf" srcId="{7C16E121-3895-4EED-BAB9-7CACF41C6365}" destId="{92E515FD-0A91-4EC3-92CA-EE9D820314E3}" srcOrd="0" destOrd="0" presId="urn:microsoft.com/office/officeart/2008/layout/CircularPictureCallout"/>
    <dgm:cxn modelId="{FE6A033F-F4D8-4BF5-9F57-5FEA46309B7F}" type="presParOf" srcId="{92E515FD-0A91-4EC3-92CA-EE9D820314E3}" destId="{713687A4-3E00-42C5-B323-360CA3A541DF}" srcOrd="0" destOrd="0" presId="urn:microsoft.com/office/officeart/2008/layout/CircularPictureCallout"/>
    <dgm:cxn modelId="{9EE804C0-67D9-47BC-9203-1F1FB18AEA1F}" type="presParOf" srcId="{713687A4-3E00-42C5-B323-360CA3A541DF}" destId="{AB96131B-ADEB-46BC-BCAF-5E8E9917149A}" srcOrd="0" destOrd="0" presId="urn:microsoft.com/office/officeart/2008/layout/CircularPictureCallout"/>
    <dgm:cxn modelId="{0630CA65-58A0-4EFB-9FEB-F450F9F8A320}" type="presParOf" srcId="{AB96131B-ADEB-46BC-BCAF-5E8E9917149A}" destId="{58836383-73FE-4071-9EAA-00171BDE9052}" srcOrd="0" destOrd="0" presId="urn:microsoft.com/office/officeart/2008/layout/CircularPictureCallout"/>
    <dgm:cxn modelId="{8B24879C-0D9C-494C-AF04-A751842A32F9}" type="presParOf" srcId="{713687A4-3E00-42C5-B323-360CA3A541DF}" destId="{605B9942-DDAE-48F9-B0C5-0E544FFD99A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EA71F-0ED1-4CC0-81BC-A8CF962A59F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7FAA4DA-4E37-42AA-8F09-B318B4CD34A4}">
      <dgm:prSet phldrT="[Texto]" phldr="1"/>
      <dgm:spPr/>
      <dgm:t>
        <a:bodyPr/>
        <a:lstStyle/>
        <a:p>
          <a:endParaRPr lang="en-US" dirty="0"/>
        </a:p>
      </dgm:t>
    </dgm:pt>
    <dgm:pt modelId="{FE3D7BFB-C90C-4D0E-AB2B-D562D1B2F3DB}" type="parTrans" cxnId="{FD9B1E55-711D-47B8-9724-6A8C8AE68299}">
      <dgm:prSet/>
      <dgm:spPr/>
      <dgm:t>
        <a:bodyPr/>
        <a:lstStyle/>
        <a:p>
          <a:endParaRPr lang="en-US"/>
        </a:p>
      </dgm:t>
    </dgm:pt>
    <dgm:pt modelId="{B0C7BA1B-AF1C-49AC-ACBF-14B405DCF108}" type="sibTrans" cxnId="{FD9B1E55-711D-47B8-9724-6A8C8AE68299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F5ACBA5-FC8F-4E45-A72E-AC24CCA596E7}" type="pres">
      <dgm:prSet presAssocID="{6E9EA71F-0ED1-4CC0-81BC-A8CF962A59F6}" presName="Name0" presStyleCnt="0">
        <dgm:presLayoutVars>
          <dgm:chMax val="7"/>
          <dgm:chPref val="7"/>
          <dgm:dir/>
        </dgm:presLayoutVars>
      </dgm:prSet>
      <dgm:spPr/>
    </dgm:pt>
    <dgm:pt modelId="{29311DA3-4D56-4EAC-A79F-EC7CF9AE1AE2}" type="pres">
      <dgm:prSet presAssocID="{6E9EA71F-0ED1-4CC0-81BC-A8CF962A59F6}" presName="Name1" presStyleCnt="0"/>
      <dgm:spPr/>
    </dgm:pt>
    <dgm:pt modelId="{2E894EE8-A837-4C04-97DE-E2FC72814EA4}" type="pres">
      <dgm:prSet presAssocID="{B0C7BA1B-AF1C-49AC-ACBF-14B405DCF108}" presName="picture_1" presStyleCnt="0"/>
      <dgm:spPr/>
    </dgm:pt>
    <dgm:pt modelId="{736DACD4-862F-4095-A492-DC8FA550F68A}" type="pres">
      <dgm:prSet presAssocID="{B0C7BA1B-AF1C-49AC-ACBF-14B405DCF108}" presName="pictureRepeatNode" presStyleLbl="alignImgPlace1" presStyleIdx="0" presStyleCnt="1" custScaleX="149468" custScaleY="156491" custLinFactNeighborX="-56670" custLinFactNeighborY="-32877"/>
      <dgm:spPr/>
    </dgm:pt>
    <dgm:pt modelId="{A6F07600-864C-4A11-B242-D8B550CB090F}" type="pres">
      <dgm:prSet presAssocID="{57FAA4DA-4E37-42AA-8F09-B318B4CD34A4}" presName="text_1" presStyleLbl="node1" presStyleIdx="0" presStyleCnt="0" custLinFactY="126512" custLinFactNeighborX="44154" custLinFactNeighborY="200000">
        <dgm:presLayoutVars>
          <dgm:bulletEnabled val="1"/>
        </dgm:presLayoutVars>
      </dgm:prSet>
      <dgm:spPr/>
    </dgm:pt>
  </dgm:ptLst>
  <dgm:cxnLst>
    <dgm:cxn modelId="{B5871E40-08CD-4A10-BDFB-4EA3AE5B18B8}" type="presOf" srcId="{6E9EA71F-0ED1-4CC0-81BC-A8CF962A59F6}" destId="{2F5ACBA5-FC8F-4E45-A72E-AC24CCA596E7}" srcOrd="0" destOrd="0" presId="urn:microsoft.com/office/officeart/2008/layout/CircularPictureCallout"/>
    <dgm:cxn modelId="{FD9B1E55-711D-47B8-9724-6A8C8AE68299}" srcId="{6E9EA71F-0ED1-4CC0-81BC-A8CF962A59F6}" destId="{57FAA4DA-4E37-42AA-8F09-B318B4CD34A4}" srcOrd="0" destOrd="0" parTransId="{FE3D7BFB-C90C-4D0E-AB2B-D562D1B2F3DB}" sibTransId="{B0C7BA1B-AF1C-49AC-ACBF-14B405DCF108}"/>
    <dgm:cxn modelId="{DC5C90C9-29E7-414A-A382-CC213F1F82AA}" type="presOf" srcId="{57FAA4DA-4E37-42AA-8F09-B318B4CD34A4}" destId="{A6F07600-864C-4A11-B242-D8B550CB090F}" srcOrd="0" destOrd="0" presId="urn:microsoft.com/office/officeart/2008/layout/CircularPictureCallout"/>
    <dgm:cxn modelId="{7F130DF3-4B60-441F-B788-1CD51119317E}" type="presOf" srcId="{B0C7BA1B-AF1C-49AC-ACBF-14B405DCF108}" destId="{736DACD4-862F-4095-A492-DC8FA550F68A}" srcOrd="0" destOrd="0" presId="urn:microsoft.com/office/officeart/2008/layout/CircularPictureCallout"/>
    <dgm:cxn modelId="{E8585B4B-8274-4C00-8C29-5E06BAD3F4BF}" type="presParOf" srcId="{2F5ACBA5-FC8F-4E45-A72E-AC24CCA596E7}" destId="{29311DA3-4D56-4EAC-A79F-EC7CF9AE1AE2}" srcOrd="0" destOrd="0" presId="urn:microsoft.com/office/officeart/2008/layout/CircularPictureCallout"/>
    <dgm:cxn modelId="{FAF6DB1C-2D9E-46A8-8A2C-50530C7414D5}" type="presParOf" srcId="{29311DA3-4D56-4EAC-A79F-EC7CF9AE1AE2}" destId="{2E894EE8-A837-4C04-97DE-E2FC72814EA4}" srcOrd="0" destOrd="0" presId="urn:microsoft.com/office/officeart/2008/layout/CircularPictureCallout"/>
    <dgm:cxn modelId="{9AEB3497-76E7-4FCA-9B8D-E67101719DC6}" type="presParOf" srcId="{2E894EE8-A837-4C04-97DE-E2FC72814EA4}" destId="{736DACD4-862F-4095-A492-DC8FA550F68A}" srcOrd="0" destOrd="0" presId="urn:microsoft.com/office/officeart/2008/layout/CircularPictureCallout"/>
    <dgm:cxn modelId="{66CE47BD-A8D1-407D-B186-9B928A89E3AC}" type="presParOf" srcId="{29311DA3-4D56-4EAC-A79F-EC7CF9AE1AE2}" destId="{A6F07600-864C-4A11-B242-D8B550CB090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36383-73FE-4071-9EAA-00171BDE9052}">
      <dsp:nvSpPr>
        <dsp:cNvPr id="0" name=""/>
        <dsp:cNvSpPr/>
      </dsp:nvSpPr>
      <dsp:spPr>
        <a:xfrm>
          <a:off x="931925" y="509414"/>
          <a:ext cx="2233065" cy="223306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B9942-DDAE-48F9-B0C5-0E544FFD99A9}">
      <dsp:nvSpPr>
        <dsp:cNvPr id="0" name=""/>
        <dsp:cNvSpPr/>
      </dsp:nvSpPr>
      <dsp:spPr>
        <a:xfrm flipH="1" flipV="1">
          <a:off x="3585295" y="194284"/>
          <a:ext cx="315959" cy="38532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10800000">
        <a:off x="3585295" y="194284"/>
        <a:ext cx="315959" cy="385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DACD4-862F-4095-A492-DC8FA550F68A}">
      <dsp:nvSpPr>
        <dsp:cNvPr id="0" name=""/>
        <dsp:cNvSpPr/>
      </dsp:nvSpPr>
      <dsp:spPr>
        <a:xfrm>
          <a:off x="0" y="408048"/>
          <a:ext cx="1986794" cy="208014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07600-864C-4A11-B242-D8B550CB090F}">
      <dsp:nvSpPr>
        <dsp:cNvPr id="0" name=""/>
        <dsp:cNvSpPr/>
      </dsp:nvSpPr>
      <dsp:spPr>
        <a:xfrm>
          <a:off x="1279511" y="3331624"/>
          <a:ext cx="850716" cy="4386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279511" y="3331624"/>
        <a:ext cx="850716" cy="438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e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483520" y="2180942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Optimización de energía en ganadería de precision con algoritmos de comprensíon.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</a:t>
            </a: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una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beca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Sapiencia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financiada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por el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municipio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Medellín.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autores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quieren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agradecer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Vicerrectoría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Descubrimiento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Creación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, de la Universidad EAFIT, por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apoyo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125" y="-1832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470643" y="4312467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Carla Sofia Rendón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54924" y="4312467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Salazar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886628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https://github.com/ssalazar11/ST0245-002/tree/master/proyecto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935500" y="175536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F458A43-3AD3-4C9A-9E3E-4F4FFD744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584293"/>
              </p:ext>
            </p:extLst>
          </p:nvPr>
        </p:nvGraphicFramePr>
        <p:xfrm>
          <a:off x="2535128" y="1538284"/>
          <a:ext cx="4466131" cy="274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56589DC-2D10-4D80-A8D5-F3552DE96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72755"/>
              </p:ext>
            </p:extLst>
          </p:nvPr>
        </p:nvGraphicFramePr>
        <p:xfrm>
          <a:off x="669142" y="1610095"/>
          <a:ext cx="2658488" cy="377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2200" b="1" dirty="0">
                <a:solidFill>
                  <a:srgbClr val="001E33"/>
                </a:solidFill>
              </a:rPr>
              <a:t>Interpolación lineal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rojo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5627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40469" y="4985444"/>
            <a:ext cx="6671806" cy="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Esto es un pequeño recorte de un archivo csv.</a:t>
            </a:r>
            <a:r>
              <a:rPr lang="es-419" dirty="0">
                <a:solidFill>
                  <a:schemeClr val="tx1"/>
                </a:solidFill>
              </a:rPr>
              <a:t> En esta tabla tenemos 36 datos que junto con el resto del archivo hacen una imagen de ganado, nuestro objetivo es comprimir este recuadro para hacer mas pequeña la imagen.</a:t>
            </a:r>
            <a:endParaRPr lang="es-419"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2F43E9-0D4D-4387-9245-35B66F3A1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671" y="1178650"/>
            <a:ext cx="3650737" cy="3662345"/>
          </a:xfrm>
          <a:prstGeom prst="rect">
            <a:avLst/>
          </a:prstGeom>
        </p:spPr>
      </p:pic>
      <p:pic>
        <p:nvPicPr>
          <p:cNvPr id="1026" name="Picture 2" descr="Ganadería de precisión y mejoramiento genético para producción de carne |  Noticias Agropecuarias">
            <a:extLst>
              <a:ext uri="{FF2B5EF4-FFF2-40B4-BE49-F238E27FC236}">
                <a16:creationId xmlns:a16="http://schemas.microsoft.com/office/drawing/2014/main" id="{FCAE6626-C12C-423B-AA7E-3F7C6E14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33" y="1598866"/>
            <a:ext cx="4659458" cy="31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77" y="2159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616821-2AED-4B0F-8BB5-B6AE8514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35" y="1432057"/>
            <a:ext cx="4096088" cy="39199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43AD65-0881-4F4C-8332-5B78AC53E8C2}"/>
              </a:ext>
            </a:extLst>
          </p:cNvPr>
          <p:cNvSpPr txBox="1"/>
          <p:nvPr/>
        </p:nvSpPr>
        <p:spPr>
          <a:xfrm>
            <a:off x="453293" y="4874986"/>
            <a:ext cx="6429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Después de que se use el algoritmo, los recuadros serán reducidos por cuatro, ahora los valores que estaban en el grupo </a:t>
            </a:r>
            <a:r>
              <a:rPr lang="es-419" b="1" dirty="0">
                <a:solidFill>
                  <a:schemeClr val="accent5">
                    <a:lumMod val="50000"/>
                  </a:schemeClr>
                </a:solidFill>
              </a:rPr>
              <a:t>(90, 95, 96,89</a:t>
            </a:r>
            <a:r>
              <a:rPr lang="es-419" dirty="0"/>
              <a:t>) </a:t>
            </a:r>
            <a:r>
              <a:rPr lang="es-419" dirty="0">
                <a:solidFill>
                  <a:schemeClr val="tx1"/>
                </a:solidFill>
              </a:rPr>
              <a:t>fue reducido al numero 93 y este mismo proceso ocurrió con todos los grupos y así obtenemos un mensaje comprimido de </a:t>
            </a:r>
            <a:r>
              <a:rPr lang="es-419" b="1" dirty="0">
                <a:solidFill>
                  <a:schemeClr val="accent5">
                    <a:lumMod val="50000"/>
                  </a:schemeClr>
                </a:solidFill>
              </a:rPr>
              <a:t>(93, 82, 106, 100, 85, 99, 114, 83, 118)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64" name="Picture 16" descr="Importancia de manejo de registros ganaderos">
            <a:extLst>
              <a:ext uri="{FF2B5EF4-FFF2-40B4-BE49-F238E27FC236}">
                <a16:creationId xmlns:a16="http://schemas.microsoft.com/office/drawing/2014/main" id="{4581D54E-4346-417E-B6B2-290104B6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35" y="1723936"/>
            <a:ext cx="4704147" cy="285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dos algoritmos tenemos un momento en el cual hay un ciclo anidado, significa que en su peor caso el algoritmo </a:t>
            </a:r>
            <a:r>
              <a:rPr lang="es-419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tenda</a:t>
            </a: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recorrer n veces el primer ciclo y después n veces el segundo ciclo, haciéndolo O(N</a:t>
            </a:r>
            <a:r>
              <a:rPr lang="es-419" sz="14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9A0EAA0-F018-41F1-B541-A6F47328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99143"/>
              </p:ext>
            </p:extLst>
          </p:nvPr>
        </p:nvGraphicFramePr>
        <p:xfrm>
          <a:off x="542040" y="2679345"/>
          <a:ext cx="5779236" cy="741680"/>
        </p:xfrm>
        <a:graphic>
          <a:graphicData uri="http://schemas.openxmlformats.org/drawingml/2006/table">
            <a:tbl>
              <a:tblPr firstRow="1" bandRow="1">
                <a:tableStyleId>{AC289BA7-0477-4DA3-BF64-564EF7BB6FF7}</a:tableStyleId>
              </a:tblPr>
              <a:tblGrid>
                <a:gridCol w="2889618">
                  <a:extLst>
                    <a:ext uri="{9D8B030D-6E8A-4147-A177-3AD203B41FA5}">
                      <a16:colId xmlns:a16="http://schemas.microsoft.com/office/drawing/2014/main" val="4256894886"/>
                    </a:ext>
                  </a:extLst>
                </a:gridCol>
                <a:gridCol w="2889618">
                  <a:extLst>
                    <a:ext uri="{9D8B030D-6E8A-4147-A177-3AD203B41FA5}">
                      <a16:colId xmlns:a16="http://schemas.microsoft.com/office/drawing/2014/main" val="246868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 complejidad de tiempo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1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 dirty="0">
                          <a:solidFill>
                            <a:schemeClr val="bg1"/>
                          </a:solidFill>
                        </a:rPr>
                        <a:t>Algoritmo de compresión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solidFill>
                            <a:schemeClr val="bg1"/>
                          </a:solidFill>
                        </a:rPr>
                        <a:t>O(N</a:t>
                      </a:r>
                      <a:r>
                        <a:rPr lang="es-419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s-419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19893"/>
                  </a:ext>
                </a:extLst>
              </a:tr>
            </a:tbl>
          </a:graphicData>
        </a:graphic>
      </p:graphicFrame>
      <p:pic>
        <p:nvPicPr>
          <p:cNvPr id="1028" name="Picture 4" descr="Dispositivos que facilitan el monitoreo de las vacas lecheras | CONtexto  ganadero | Noticias principales sobre ganadería y agricultura en Colombia">
            <a:extLst>
              <a:ext uri="{FF2B5EF4-FFF2-40B4-BE49-F238E27FC236}">
                <a16:creationId xmlns:a16="http://schemas.microsoft.com/office/drawing/2014/main" id="{6026B065-E58E-4659-898F-564D4B02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57" y="1996751"/>
            <a:ext cx="4118592" cy="28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1765186" y="1246101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094" y="1245102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3AB7320-52D2-4EA4-9947-7B2A7308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08" y="1902929"/>
            <a:ext cx="6229594" cy="38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es la tasa de compresión que tuvimos con los algoritmos en las fotos del ganado sano y también en las fotos del ganado enfermo.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>
            <p:extLst>
              <p:ext uri="{D42A27DB-BD31-4B8C-83A1-F6EECF244321}">
                <p14:modId xmlns:p14="http://schemas.microsoft.com/office/powerpoint/2010/main" val="2278764854"/>
              </p:ext>
            </p:extLst>
          </p:nvPr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1 : 0.93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1E33"/>
                          </a:solidFill>
                        </a:rPr>
                        <a:t>1: 0.825</a:t>
                      </a:r>
                      <a:endParaRPr sz="1800" b="0" u="none" strike="noStrike" cap="none" dirty="0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6143" y="1485900"/>
            <a:ext cx="2781727" cy="168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Sanidad confirma la entrada de 367 kilos de carne de vacas enfermas de  Polonia | El HuffPost">
            <a:extLst>
              <a:ext uri="{FF2B5EF4-FFF2-40B4-BE49-F238E27FC236}">
                <a16:creationId xmlns:a16="http://schemas.microsoft.com/office/drawing/2014/main" id="{881A7B66-A109-459A-B01A-634DE21A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41" y="3597519"/>
            <a:ext cx="3950683" cy="207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366</Words>
  <Application>Microsoft Office PowerPoint</Application>
  <PresentationFormat>Panorámica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Samuel Salazar Salazar</cp:lastModifiedBy>
  <cp:revision>19</cp:revision>
  <dcterms:created xsi:type="dcterms:W3CDTF">2020-06-26T14:36:07Z</dcterms:created>
  <dcterms:modified xsi:type="dcterms:W3CDTF">2021-05-25T20:48:35Z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