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1"/>
  </p:sldMasterIdLst>
  <p:sldIdLst>
    <p:sldId id="257" r:id="rId2"/>
    <p:sldId id="258" r:id="rId3"/>
    <p:sldId id="262" r:id="rId4"/>
    <p:sldId id="263" r:id="rId5"/>
    <p:sldId id="259" r:id="rId6"/>
    <p:sldId id="270" r:id="rId7"/>
    <p:sldId id="260" r:id="rId8"/>
    <p:sldId id="261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E9FCC-C5FB-49E8-940E-93CC72D4F3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193419-126E-471B-86C3-AA4DB9104B1C}">
      <dgm:prSet custT="1"/>
      <dgm:spPr/>
      <dgm:t>
        <a:bodyPr/>
        <a:lstStyle/>
        <a:p>
          <a:r>
            <a:rPr lang="en-US" sz="1800" dirty="0"/>
            <a:t>Can we use government data to possibly predict future economic expansion or contraction based on oil prices?</a:t>
          </a:r>
          <a:r>
            <a:rPr lang="en-US" sz="2000" dirty="0"/>
            <a:t> </a:t>
          </a:r>
          <a:endParaRPr lang="en-US" sz="1800" dirty="0"/>
        </a:p>
      </dgm:t>
    </dgm:pt>
    <dgm:pt modelId="{4AEB302D-04F1-4621-9CCB-47AA800650F4}" type="parTrans" cxnId="{78D881D5-5030-4A80-BBD1-A547F46E48B0}">
      <dgm:prSet/>
      <dgm:spPr/>
      <dgm:t>
        <a:bodyPr/>
        <a:lstStyle/>
        <a:p>
          <a:endParaRPr lang="en-US"/>
        </a:p>
      </dgm:t>
    </dgm:pt>
    <dgm:pt modelId="{1CA41CEA-CDD9-43F0-90CF-D67BAB3DBDC4}" type="sibTrans" cxnId="{78D881D5-5030-4A80-BBD1-A547F46E48B0}">
      <dgm:prSet/>
      <dgm:spPr/>
      <dgm:t>
        <a:bodyPr/>
        <a:lstStyle/>
        <a:p>
          <a:endParaRPr lang="en-US"/>
        </a:p>
      </dgm:t>
    </dgm:pt>
    <dgm:pt modelId="{2AA30D49-37AF-4CEE-AE08-9835316ADA6E}">
      <dgm:prSet custT="1"/>
      <dgm:spPr/>
      <dgm:t>
        <a:bodyPr/>
        <a:lstStyle/>
        <a:p>
          <a:r>
            <a:rPr lang="en-US" sz="1800" dirty="0"/>
            <a:t>Does economic expansion or contraction affect Oil prices or does Oil price affect the economy?</a:t>
          </a:r>
        </a:p>
      </dgm:t>
    </dgm:pt>
    <dgm:pt modelId="{FAB6177F-F3E2-4E0B-9192-DFF22CB64965}" type="parTrans" cxnId="{06A59219-E8DA-4FD9-9115-17CC40DDA3D3}">
      <dgm:prSet/>
      <dgm:spPr/>
      <dgm:t>
        <a:bodyPr/>
        <a:lstStyle/>
        <a:p>
          <a:endParaRPr lang="en-US"/>
        </a:p>
      </dgm:t>
    </dgm:pt>
    <dgm:pt modelId="{983B48D0-372D-4FB1-8C5C-58DE3A9FE0E7}" type="sibTrans" cxnId="{06A59219-E8DA-4FD9-9115-17CC40DDA3D3}">
      <dgm:prSet/>
      <dgm:spPr/>
      <dgm:t>
        <a:bodyPr/>
        <a:lstStyle/>
        <a:p>
          <a:endParaRPr lang="en-US"/>
        </a:p>
      </dgm:t>
    </dgm:pt>
    <dgm:pt modelId="{F3EA15E0-EDDC-4194-B613-1F0DC54A744A}">
      <dgm:prSet custT="1"/>
      <dgm:spPr/>
      <dgm:t>
        <a:bodyPr/>
        <a:lstStyle/>
        <a:p>
          <a:r>
            <a:rPr lang="en-US" sz="1800" dirty="0"/>
            <a:t>Is there correlation between falling oil prices and negative GDP?</a:t>
          </a:r>
        </a:p>
      </dgm:t>
    </dgm:pt>
    <dgm:pt modelId="{9B6D3122-8FA9-479C-A744-FF5ADD3CD5EE}" type="parTrans" cxnId="{532EC9A0-D209-41C1-9CDA-507EDAC4ECCA}">
      <dgm:prSet/>
      <dgm:spPr/>
      <dgm:t>
        <a:bodyPr/>
        <a:lstStyle/>
        <a:p>
          <a:endParaRPr lang="en-US"/>
        </a:p>
      </dgm:t>
    </dgm:pt>
    <dgm:pt modelId="{E336EBDD-64DC-4F61-82F8-DFF902C02868}" type="sibTrans" cxnId="{532EC9A0-D209-41C1-9CDA-507EDAC4ECCA}">
      <dgm:prSet/>
      <dgm:spPr/>
      <dgm:t>
        <a:bodyPr/>
        <a:lstStyle/>
        <a:p>
          <a:endParaRPr lang="en-US"/>
        </a:p>
      </dgm:t>
    </dgm:pt>
    <dgm:pt modelId="{AEFB6FCD-A24D-4299-BAFD-481619D1A4D4}">
      <dgm:prSet custT="1"/>
      <dgm:spPr/>
      <dgm:t>
        <a:bodyPr/>
        <a:lstStyle/>
        <a:p>
          <a:r>
            <a:rPr lang="en-US" sz="1800" dirty="0"/>
            <a:t>As the world is moving away from fossil fuels, will this shift impact how oil prices impact our economy</a:t>
          </a:r>
          <a:r>
            <a:rPr lang="en-US" sz="1800" i="1" dirty="0"/>
            <a:t>? </a:t>
          </a:r>
          <a:endParaRPr lang="en-US" sz="1800" i="0" dirty="0"/>
        </a:p>
      </dgm:t>
    </dgm:pt>
    <dgm:pt modelId="{FEEB8F42-F0CC-4DA8-AAE9-0B4144FB7F23}" type="parTrans" cxnId="{33279EB1-C493-4484-8003-F000B37ADF7E}">
      <dgm:prSet/>
      <dgm:spPr/>
      <dgm:t>
        <a:bodyPr/>
        <a:lstStyle/>
        <a:p>
          <a:endParaRPr lang="en-US"/>
        </a:p>
      </dgm:t>
    </dgm:pt>
    <dgm:pt modelId="{B937D128-9632-4C47-95BB-A1425E866699}" type="sibTrans" cxnId="{33279EB1-C493-4484-8003-F000B37ADF7E}">
      <dgm:prSet/>
      <dgm:spPr/>
      <dgm:t>
        <a:bodyPr/>
        <a:lstStyle/>
        <a:p>
          <a:endParaRPr lang="en-US"/>
        </a:p>
      </dgm:t>
    </dgm:pt>
    <dgm:pt modelId="{1541FBE8-DDCC-4182-B491-A95A51FA6062}" type="pres">
      <dgm:prSet presAssocID="{86EE9FCC-C5FB-49E8-940E-93CC72D4F37C}" presName="root" presStyleCnt="0">
        <dgm:presLayoutVars>
          <dgm:dir/>
          <dgm:resizeHandles val="exact"/>
        </dgm:presLayoutVars>
      </dgm:prSet>
      <dgm:spPr/>
    </dgm:pt>
    <dgm:pt modelId="{7EBF9CBF-6337-41E8-B238-94D0E75C95ED}" type="pres">
      <dgm:prSet presAssocID="{EE193419-126E-471B-86C3-AA4DB9104B1C}" presName="compNode" presStyleCnt="0"/>
      <dgm:spPr/>
    </dgm:pt>
    <dgm:pt modelId="{BAAF622C-B3B4-4F99-BA5C-5381ACF0F5DB}" type="pres">
      <dgm:prSet presAssocID="{EE193419-126E-471B-86C3-AA4DB9104B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9B183F9-CF62-4713-82F6-E65BD148CF16}" type="pres">
      <dgm:prSet presAssocID="{EE193419-126E-471B-86C3-AA4DB9104B1C}" presName="spaceRect" presStyleCnt="0"/>
      <dgm:spPr/>
    </dgm:pt>
    <dgm:pt modelId="{00BFFE43-05FE-42DB-B2E0-DF655E0010ED}" type="pres">
      <dgm:prSet presAssocID="{EE193419-126E-471B-86C3-AA4DB9104B1C}" presName="textRect" presStyleLbl="revTx" presStyleIdx="0" presStyleCnt="4">
        <dgm:presLayoutVars>
          <dgm:chMax val="1"/>
          <dgm:chPref val="1"/>
        </dgm:presLayoutVars>
      </dgm:prSet>
      <dgm:spPr/>
    </dgm:pt>
    <dgm:pt modelId="{97D53774-7ADB-49E4-B275-02FDC88C5F2C}" type="pres">
      <dgm:prSet presAssocID="{1CA41CEA-CDD9-43F0-90CF-D67BAB3DBDC4}" presName="sibTrans" presStyleCnt="0"/>
      <dgm:spPr/>
    </dgm:pt>
    <dgm:pt modelId="{FC850009-1613-403F-BCC7-82D209AC30E0}" type="pres">
      <dgm:prSet presAssocID="{2AA30D49-37AF-4CEE-AE08-9835316ADA6E}" presName="compNode" presStyleCnt="0"/>
      <dgm:spPr/>
    </dgm:pt>
    <dgm:pt modelId="{12BE2014-A712-4785-8E83-5FCF4915202C}" type="pres">
      <dgm:prSet presAssocID="{2AA30D49-37AF-4CEE-AE08-9835316ADA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B5813F89-6C8D-4635-BFCA-ACF922782A51}" type="pres">
      <dgm:prSet presAssocID="{2AA30D49-37AF-4CEE-AE08-9835316ADA6E}" presName="spaceRect" presStyleCnt="0"/>
      <dgm:spPr/>
    </dgm:pt>
    <dgm:pt modelId="{1B9AA4E8-624B-4996-A31E-96003CA14336}" type="pres">
      <dgm:prSet presAssocID="{2AA30D49-37AF-4CEE-AE08-9835316ADA6E}" presName="textRect" presStyleLbl="revTx" presStyleIdx="1" presStyleCnt="4">
        <dgm:presLayoutVars>
          <dgm:chMax val="1"/>
          <dgm:chPref val="1"/>
        </dgm:presLayoutVars>
      </dgm:prSet>
      <dgm:spPr/>
    </dgm:pt>
    <dgm:pt modelId="{C357235A-5FC3-4045-94B8-2CAE985988D3}" type="pres">
      <dgm:prSet presAssocID="{983B48D0-372D-4FB1-8C5C-58DE3A9FE0E7}" presName="sibTrans" presStyleCnt="0"/>
      <dgm:spPr/>
    </dgm:pt>
    <dgm:pt modelId="{7349CB16-0244-4B1D-A574-1A6BD27F4FFA}" type="pres">
      <dgm:prSet presAssocID="{F3EA15E0-EDDC-4194-B613-1F0DC54A744A}" presName="compNode" presStyleCnt="0"/>
      <dgm:spPr/>
    </dgm:pt>
    <dgm:pt modelId="{A80BC8AB-8A3E-4DB7-B895-80B055E8E75D}" type="pres">
      <dgm:prSet presAssocID="{F3EA15E0-EDDC-4194-B613-1F0DC54A74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40515B4-00FE-403E-881D-7BE2F3B72C7A}" type="pres">
      <dgm:prSet presAssocID="{F3EA15E0-EDDC-4194-B613-1F0DC54A744A}" presName="spaceRect" presStyleCnt="0"/>
      <dgm:spPr/>
    </dgm:pt>
    <dgm:pt modelId="{32D7C0E8-066D-44E5-B1F3-E95CE4E2935B}" type="pres">
      <dgm:prSet presAssocID="{F3EA15E0-EDDC-4194-B613-1F0DC54A744A}" presName="textRect" presStyleLbl="revTx" presStyleIdx="2" presStyleCnt="4" custScaleX="113194" custScaleY="112515">
        <dgm:presLayoutVars>
          <dgm:chMax val="1"/>
          <dgm:chPref val="1"/>
        </dgm:presLayoutVars>
      </dgm:prSet>
      <dgm:spPr/>
    </dgm:pt>
    <dgm:pt modelId="{37B5DBE9-DC2F-4381-9542-48A93E39E1C7}" type="pres">
      <dgm:prSet presAssocID="{E336EBDD-64DC-4F61-82F8-DFF902C02868}" presName="sibTrans" presStyleCnt="0"/>
      <dgm:spPr/>
    </dgm:pt>
    <dgm:pt modelId="{1C6AFE75-C305-44DA-97AE-0856085A6D39}" type="pres">
      <dgm:prSet presAssocID="{AEFB6FCD-A24D-4299-BAFD-481619D1A4D4}" presName="compNode" presStyleCnt="0"/>
      <dgm:spPr/>
    </dgm:pt>
    <dgm:pt modelId="{3D8FB362-A259-4785-B9B4-344FA24ACC40}" type="pres">
      <dgm:prSet presAssocID="{AEFB6FCD-A24D-4299-BAFD-481619D1A4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653179A5-183C-41C5-B24A-8E7BA1CB71B5}" type="pres">
      <dgm:prSet presAssocID="{AEFB6FCD-A24D-4299-BAFD-481619D1A4D4}" presName="spaceRect" presStyleCnt="0"/>
      <dgm:spPr/>
    </dgm:pt>
    <dgm:pt modelId="{FBF4AD01-F1E1-44D7-AEA5-AD8C68AF1C03}" type="pres">
      <dgm:prSet presAssocID="{AEFB6FCD-A24D-4299-BAFD-481619D1A4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DCF30F-B5D1-41D4-B62D-0A37B1FD3C98}" type="presOf" srcId="{EE193419-126E-471B-86C3-AA4DB9104B1C}" destId="{00BFFE43-05FE-42DB-B2E0-DF655E0010ED}" srcOrd="0" destOrd="0" presId="urn:microsoft.com/office/officeart/2018/2/layout/IconLabelList"/>
    <dgm:cxn modelId="{4BCE4610-309E-4DF5-B4A9-A359A33EF311}" type="presOf" srcId="{2AA30D49-37AF-4CEE-AE08-9835316ADA6E}" destId="{1B9AA4E8-624B-4996-A31E-96003CA14336}" srcOrd="0" destOrd="0" presId="urn:microsoft.com/office/officeart/2018/2/layout/IconLabelList"/>
    <dgm:cxn modelId="{06A59219-E8DA-4FD9-9115-17CC40DDA3D3}" srcId="{86EE9FCC-C5FB-49E8-940E-93CC72D4F37C}" destId="{2AA30D49-37AF-4CEE-AE08-9835316ADA6E}" srcOrd="1" destOrd="0" parTransId="{FAB6177F-F3E2-4E0B-9192-DFF22CB64965}" sibTransId="{983B48D0-372D-4FB1-8C5C-58DE3A9FE0E7}"/>
    <dgm:cxn modelId="{3042B919-AB8C-47C8-B233-929A18BE4B1C}" type="presOf" srcId="{AEFB6FCD-A24D-4299-BAFD-481619D1A4D4}" destId="{FBF4AD01-F1E1-44D7-AEA5-AD8C68AF1C03}" srcOrd="0" destOrd="0" presId="urn:microsoft.com/office/officeart/2018/2/layout/IconLabelList"/>
    <dgm:cxn modelId="{1681635F-9BC1-488C-B662-67AF4241EDC7}" type="presOf" srcId="{86EE9FCC-C5FB-49E8-940E-93CC72D4F37C}" destId="{1541FBE8-DDCC-4182-B491-A95A51FA6062}" srcOrd="0" destOrd="0" presId="urn:microsoft.com/office/officeart/2018/2/layout/IconLabelList"/>
    <dgm:cxn modelId="{532EC9A0-D209-41C1-9CDA-507EDAC4ECCA}" srcId="{86EE9FCC-C5FB-49E8-940E-93CC72D4F37C}" destId="{F3EA15E0-EDDC-4194-B613-1F0DC54A744A}" srcOrd="2" destOrd="0" parTransId="{9B6D3122-8FA9-479C-A744-FF5ADD3CD5EE}" sibTransId="{E336EBDD-64DC-4F61-82F8-DFF902C02868}"/>
    <dgm:cxn modelId="{33279EB1-C493-4484-8003-F000B37ADF7E}" srcId="{86EE9FCC-C5FB-49E8-940E-93CC72D4F37C}" destId="{AEFB6FCD-A24D-4299-BAFD-481619D1A4D4}" srcOrd="3" destOrd="0" parTransId="{FEEB8F42-F0CC-4DA8-AAE9-0B4144FB7F23}" sibTransId="{B937D128-9632-4C47-95BB-A1425E866699}"/>
    <dgm:cxn modelId="{78D881D5-5030-4A80-BBD1-A547F46E48B0}" srcId="{86EE9FCC-C5FB-49E8-940E-93CC72D4F37C}" destId="{EE193419-126E-471B-86C3-AA4DB9104B1C}" srcOrd="0" destOrd="0" parTransId="{4AEB302D-04F1-4621-9CCB-47AA800650F4}" sibTransId="{1CA41CEA-CDD9-43F0-90CF-D67BAB3DBDC4}"/>
    <dgm:cxn modelId="{6C2DFAFE-7B86-4F62-8375-09151C31D3BB}" type="presOf" srcId="{F3EA15E0-EDDC-4194-B613-1F0DC54A744A}" destId="{32D7C0E8-066D-44E5-B1F3-E95CE4E2935B}" srcOrd="0" destOrd="0" presId="urn:microsoft.com/office/officeart/2018/2/layout/IconLabelList"/>
    <dgm:cxn modelId="{E78A3E43-8C0F-4191-810D-D534D39DB834}" type="presParOf" srcId="{1541FBE8-DDCC-4182-B491-A95A51FA6062}" destId="{7EBF9CBF-6337-41E8-B238-94D0E75C95ED}" srcOrd="0" destOrd="0" presId="urn:microsoft.com/office/officeart/2018/2/layout/IconLabelList"/>
    <dgm:cxn modelId="{73DD558B-ADBC-404F-A72C-B7621C3D7083}" type="presParOf" srcId="{7EBF9CBF-6337-41E8-B238-94D0E75C95ED}" destId="{BAAF622C-B3B4-4F99-BA5C-5381ACF0F5DB}" srcOrd="0" destOrd="0" presId="urn:microsoft.com/office/officeart/2018/2/layout/IconLabelList"/>
    <dgm:cxn modelId="{7F30F03F-D036-4AF2-A649-4F1683FC84BB}" type="presParOf" srcId="{7EBF9CBF-6337-41E8-B238-94D0E75C95ED}" destId="{29B183F9-CF62-4713-82F6-E65BD148CF16}" srcOrd="1" destOrd="0" presId="urn:microsoft.com/office/officeart/2018/2/layout/IconLabelList"/>
    <dgm:cxn modelId="{DF34851A-CB07-4E1E-A397-AD5ECDBB7646}" type="presParOf" srcId="{7EBF9CBF-6337-41E8-B238-94D0E75C95ED}" destId="{00BFFE43-05FE-42DB-B2E0-DF655E0010ED}" srcOrd="2" destOrd="0" presId="urn:microsoft.com/office/officeart/2018/2/layout/IconLabelList"/>
    <dgm:cxn modelId="{599CFE47-D96A-47D7-A1AE-239F22A6C7FF}" type="presParOf" srcId="{1541FBE8-DDCC-4182-B491-A95A51FA6062}" destId="{97D53774-7ADB-49E4-B275-02FDC88C5F2C}" srcOrd="1" destOrd="0" presId="urn:microsoft.com/office/officeart/2018/2/layout/IconLabelList"/>
    <dgm:cxn modelId="{CC2FA153-4F11-429E-B74C-5E335DFA6B74}" type="presParOf" srcId="{1541FBE8-DDCC-4182-B491-A95A51FA6062}" destId="{FC850009-1613-403F-BCC7-82D209AC30E0}" srcOrd="2" destOrd="0" presId="urn:microsoft.com/office/officeart/2018/2/layout/IconLabelList"/>
    <dgm:cxn modelId="{5FBDFFD2-EA41-432D-9619-2FB9104AB391}" type="presParOf" srcId="{FC850009-1613-403F-BCC7-82D209AC30E0}" destId="{12BE2014-A712-4785-8E83-5FCF4915202C}" srcOrd="0" destOrd="0" presId="urn:microsoft.com/office/officeart/2018/2/layout/IconLabelList"/>
    <dgm:cxn modelId="{EA0CBD3F-7AA6-4A37-ABCC-7A794B0749EB}" type="presParOf" srcId="{FC850009-1613-403F-BCC7-82D209AC30E0}" destId="{B5813F89-6C8D-4635-BFCA-ACF922782A51}" srcOrd="1" destOrd="0" presId="urn:microsoft.com/office/officeart/2018/2/layout/IconLabelList"/>
    <dgm:cxn modelId="{ED656B27-E416-4C41-950A-6194905DC360}" type="presParOf" srcId="{FC850009-1613-403F-BCC7-82D209AC30E0}" destId="{1B9AA4E8-624B-4996-A31E-96003CA14336}" srcOrd="2" destOrd="0" presId="urn:microsoft.com/office/officeart/2018/2/layout/IconLabelList"/>
    <dgm:cxn modelId="{AEE43204-B8C3-4F9A-843F-A72E79436AF9}" type="presParOf" srcId="{1541FBE8-DDCC-4182-B491-A95A51FA6062}" destId="{C357235A-5FC3-4045-94B8-2CAE985988D3}" srcOrd="3" destOrd="0" presId="urn:microsoft.com/office/officeart/2018/2/layout/IconLabelList"/>
    <dgm:cxn modelId="{8AB42528-5B8C-49DA-92DA-1DEDB897B2CA}" type="presParOf" srcId="{1541FBE8-DDCC-4182-B491-A95A51FA6062}" destId="{7349CB16-0244-4B1D-A574-1A6BD27F4FFA}" srcOrd="4" destOrd="0" presId="urn:microsoft.com/office/officeart/2018/2/layout/IconLabelList"/>
    <dgm:cxn modelId="{CC617948-9A2B-4C0D-84EA-A71DBABA70CE}" type="presParOf" srcId="{7349CB16-0244-4B1D-A574-1A6BD27F4FFA}" destId="{A80BC8AB-8A3E-4DB7-B895-80B055E8E75D}" srcOrd="0" destOrd="0" presId="urn:microsoft.com/office/officeart/2018/2/layout/IconLabelList"/>
    <dgm:cxn modelId="{5571879A-E5F4-4BED-968F-6DB5F96E1CF3}" type="presParOf" srcId="{7349CB16-0244-4B1D-A574-1A6BD27F4FFA}" destId="{E40515B4-00FE-403E-881D-7BE2F3B72C7A}" srcOrd="1" destOrd="0" presId="urn:microsoft.com/office/officeart/2018/2/layout/IconLabelList"/>
    <dgm:cxn modelId="{59F86A06-039F-4469-842A-04C13B3ACC09}" type="presParOf" srcId="{7349CB16-0244-4B1D-A574-1A6BD27F4FFA}" destId="{32D7C0E8-066D-44E5-B1F3-E95CE4E2935B}" srcOrd="2" destOrd="0" presId="urn:microsoft.com/office/officeart/2018/2/layout/IconLabelList"/>
    <dgm:cxn modelId="{041BFEC4-466B-423B-B57A-35985CC72586}" type="presParOf" srcId="{1541FBE8-DDCC-4182-B491-A95A51FA6062}" destId="{37B5DBE9-DC2F-4381-9542-48A93E39E1C7}" srcOrd="5" destOrd="0" presId="urn:microsoft.com/office/officeart/2018/2/layout/IconLabelList"/>
    <dgm:cxn modelId="{4FA0260D-D567-4185-820E-7C28A7D49972}" type="presParOf" srcId="{1541FBE8-DDCC-4182-B491-A95A51FA6062}" destId="{1C6AFE75-C305-44DA-97AE-0856085A6D39}" srcOrd="6" destOrd="0" presId="urn:microsoft.com/office/officeart/2018/2/layout/IconLabelList"/>
    <dgm:cxn modelId="{FC31DD48-DCF8-4926-AA7A-D359616CDD12}" type="presParOf" srcId="{1C6AFE75-C305-44DA-97AE-0856085A6D39}" destId="{3D8FB362-A259-4785-B9B4-344FA24ACC40}" srcOrd="0" destOrd="0" presId="urn:microsoft.com/office/officeart/2018/2/layout/IconLabelList"/>
    <dgm:cxn modelId="{FFF2AC41-99DC-48F7-8B8E-3499BF834791}" type="presParOf" srcId="{1C6AFE75-C305-44DA-97AE-0856085A6D39}" destId="{653179A5-183C-41C5-B24A-8E7BA1CB71B5}" srcOrd="1" destOrd="0" presId="urn:microsoft.com/office/officeart/2018/2/layout/IconLabelList"/>
    <dgm:cxn modelId="{06D9350B-6373-485D-B367-1FC471431863}" type="presParOf" srcId="{1C6AFE75-C305-44DA-97AE-0856085A6D39}" destId="{FBF4AD01-F1E1-44D7-AEA5-AD8C68AF1C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AA87F0-2EFA-4160-966D-1935B6441F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62AEA6-54E1-481E-B140-FB483F6A6D80}">
      <dgm:prSet/>
      <dgm:spPr/>
      <dgm:t>
        <a:bodyPr/>
        <a:lstStyle/>
        <a:p>
          <a:r>
            <a:rPr lang="en-US" dirty="0"/>
            <a:t>Yearly Gross Domestic Product of USA - </a:t>
          </a:r>
          <a:r>
            <a:rPr lang="en-US" b="1" dirty="0"/>
            <a:t>Bureau of Economic Analysis </a:t>
          </a:r>
          <a:endParaRPr lang="en-US" dirty="0"/>
        </a:p>
      </dgm:t>
    </dgm:pt>
    <dgm:pt modelId="{39280CFF-223F-4DC5-B0B4-CBF2C5F8F74E}" type="parTrans" cxnId="{08C5C92A-4F56-4BFE-B8F1-2BAEADFE4F17}">
      <dgm:prSet/>
      <dgm:spPr/>
      <dgm:t>
        <a:bodyPr/>
        <a:lstStyle/>
        <a:p>
          <a:endParaRPr lang="en-US"/>
        </a:p>
      </dgm:t>
    </dgm:pt>
    <dgm:pt modelId="{BBA4718A-A3FF-4EEE-B4A3-C3C2A6D2EEAA}" type="sibTrans" cxnId="{08C5C92A-4F56-4BFE-B8F1-2BAEADFE4F17}">
      <dgm:prSet/>
      <dgm:spPr/>
      <dgm:t>
        <a:bodyPr/>
        <a:lstStyle/>
        <a:p>
          <a:endParaRPr lang="en-US"/>
        </a:p>
      </dgm:t>
    </dgm:pt>
    <dgm:pt modelId="{040B3D1A-C79F-4969-B52F-17A157DDB9FC}">
      <dgm:prSet/>
      <dgm:spPr/>
      <dgm:t>
        <a:bodyPr/>
        <a:lstStyle/>
        <a:p>
          <a:r>
            <a:rPr lang="en-US" dirty="0"/>
            <a:t>Yearly Oil Price Data (</a:t>
          </a:r>
          <a:r>
            <a:rPr lang="en-US" b="1" dirty="0"/>
            <a:t>93-2020</a:t>
          </a:r>
          <a:r>
            <a:rPr lang="en-US" dirty="0"/>
            <a:t>) – </a:t>
          </a:r>
          <a:r>
            <a:rPr lang="en-US" b="1" dirty="0"/>
            <a:t>U.S. Energy Information Administration</a:t>
          </a:r>
          <a:endParaRPr lang="en-US" dirty="0"/>
        </a:p>
      </dgm:t>
    </dgm:pt>
    <dgm:pt modelId="{77621637-A21C-4FDA-B27A-9CA74F479385}" type="parTrans" cxnId="{A72EEF81-F19A-4DA2-A60F-A51F341A52AB}">
      <dgm:prSet/>
      <dgm:spPr/>
      <dgm:t>
        <a:bodyPr/>
        <a:lstStyle/>
        <a:p>
          <a:endParaRPr lang="en-US"/>
        </a:p>
      </dgm:t>
    </dgm:pt>
    <dgm:pt modelId="{75AE8F3D-9BE4-4FDE-8921-CDF96D266D03}" type="sibTrans" cxnId="{A72EEF81-F19A-4DA2-A60F-A51F341A52AB}">
      <dgm:prSet/>
      <dgm:spPr/>
      <dgm:t>
        <a:bodyPr/>
        <a:lstStyle/>
        <a:p>
          <a:endParaRPr lang="en-US"/>
        </a:p>
      </dgm:t>
    </dgm:pt>
    <dgm:pt modelId="{F5D68D2C-EC3B-4DEB-85FB-C5AA265E1020}">
      <dgm:prSet/>
      <dgm:spPr/>
      <dgm:t>
        <a:bodyPr/>
        <a:lstStyle/>
        <a:p>
          <a:r>
            <a:rPr lang="en-US" dirty="0"/>
            <a:t>Electric Vehicle Data (</a:t>
          </a:r>
          <a:r>
            <a:rPr lang="en-US" b="1" dirty="0"/>
            <a:t>2011-2019</a:t>
          </a:r>
          <a:r>
            <a:rPr lang="en-US" dirty="0"/>
            <a:t>) – </a:t>
          </a:r>
          <a:r>
            <a:rPr lang="en-US" b="1" dirty="0"/>
            <a:t>U.S. Department Of Energy </a:t>
          </a:r>
          <a:endParaRPr lang="en-US" dirty="0"/>
        </a:p>
      </dgm:t>
    </dgm:pt>
    <dgm:pt modelId="{2BF76A62-6B9B-4B23-80DE-04EDC6453963}" type="parTrans" cxnId="{7037D501-2432-4521-A554-5332669B9E8F}">
      <dgm:prSet/>
      <dgm:spPr/>
      <dgm:t>
        <a:bodyPr/>
        <a:lstStyle/>
        <a:p>
          <a:endParaRPr lang="en-US"/>
        </a:p>
      </dgm:t>
    </dgm:pt>
    <dgm:pt modelId="{CEC9D6E0-4CF6-44D9-8D22-08C654CBBFFB}" type="sibTrans" cxnId="{7037D501-2432-4521-A554-5332669B9E8F}">
      <dgm:prSet/>
      <dgm:spPr/>
      <dgm:t>
        <a:bodyPr/>
        <a:lstStyle/>
        <a:p>
          <a:endParaRPr lang="en-US"/>
        </a:p>
      </dgm:t>
    </dgm:pt>
    <dgm:pt modelId="{290460EF-BDB2-42C4-A682-2758CE2FD5B5}" type="pres">
      <dgm:prSet presAssocID="{4BAA87F0-2EFA-4160-966D-1935B6441FE7}" presName="root" presStyleCnt="0">
        <dgm:presLayoutVars>
          <dgm:dir/>
          <dgm:resizeHandles val="exact"/>
        </dgm:presLayoutVars>
      </dgm:prSet>
      <dgm:spPr/>
    </dgm:pt>
    <dgm:pt modelId="{BC9AD765-7DBF-4007-9386-E099EBB8D03A}" type="pres">
      <dgm:prSet presAssocID="{0462AEA6-54E1-481E-B140-FB483F6A6D80}" presName="compNode" presStyleCnt="0"/>
      <dgm:spPr/>
    </dgm:pt>
    <dgm:pt modelId="{2FA2E415-CB31-40E2-B0A8-52BF84C6C3BE}" type="pres">
      <dgm:prSet presAssocID="{0462AEA6-54E1-481E-B140-FB483F6A6D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4111C09-9DFB-46E0-94FF-4E74A004041C}" type="pres">
      <dgm:prSet presAssocID="{0462AEA6-54E1-481E-B140-FB483F6A6D80}" presName="spaceRect" presStyleCnt="0"/>
      <dgm:spPr/>
    </dgm:pt>
    <dgm:pt modelId="{C3AB5F3E-4790-4687-921C-7D17C715EBA1}" type="pres">
      <dgm:prSet presAssocID="{0462AEA6-54E1-481E-B140-FB483F6A6D80}" presName="textRect" presStyleLbl="revTx" presStyleIdx="0" presStyleCnt="3">
        <dgm:presLayoutVars>
          <dgm:chMax val="1"/>
          <dgm:chPref val="1"/>
        </dgm:presLayoutVars>
      </dgm:prSet>
      <dgm:spPr/>
    </dgm:pt>
    <dgm:pt modelId="{21A9319F-E4EE-4CA7-80FF-7848B0615452}" type="pres">
      <dgm:prSet presAssocID="{BBA4718A-A3FF-4EEE-B4A3-C3C2A6D2EEAA}" presName="sibTrans" presStyleCnt="0"/>
      <dgm:spPr/>
    </dgm:pt>
    <dgm:pt modelId="{39457A59-C1BA-4BE9-AACA-6D217E5E2881}" type="pres">
      <dgm:prSet presAssocID="{040B3D1A-C79F-4969-B52F-17A157DDB9FC}" presName="compNode" presStyleCnt="0"/>
      <dgm:spPr/>
    </dgm:pt>
    <dgm:pt modelId="{657D9482-0042-435C-8C06-5655DF901994}" type="pres">
      <dgm:prSet presAssocID="{040B3D1A-C79F-4969-B52F-17A157DDB9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F3C904-860A-4BA0-8FB0-5055BD4F1D64}" type="pres">
      <dgm:prSet presAssocID="{040B3D1A-C79F-4969-B52F-17A157DDB9FC}" presName="spaceRect" presStyleCnt="0"/>
      <dgm:spPr/>
    </dgm:pt>
    <dgm:pt modelId="{F1966859-7162-425E-82D7-44B2A6ACB9A2}" type="pres">
      <dgm:prSet presAssocID="{040B3D1A-C79F-4969-B52F-17A157DDB9FC}" presName="textRect" presStyleLbl="revTx" presStyleIdx="1" presStyleCnt="3">
        <dgm:presLayoutVars>
          <dgm:chMax val="1"/>
          <dgm:chPref val="1"/>
        </dgm:presLayoutVars>
      </dgm:prSet>
      <dgm:spPr/>
    </dgm:pt>
    <dgm:pt modelId="{52177F17-8ED8-4B50-8DEB-D0BC97689CCA}" type="pres">
      <dgm:prSet presAssocID="{75AE8F3D-9BE4-4FDE-8921-CDF96D266D03}" presName="sibTrans" presStyleCnt="0"/>
      <dgm:spPr/>
    </dgm:pt>
    <dgm:pt modelId="{A4879D18-4908-439A-895C-65AFDEFB8EF8}" type="pres">
      <dgm:prSet presAssocID="{F5D68D2C-EC3B-4DEB-85FB-C5AA265E1020}" presName="compNode" presStyleCnt="0"/>
      <dgm:spPr/>
    </dgm:pt>
    <dgm:pt modelId="{606AB6CB-BB56-4236-A5DB-67272DDD7E35}" type="pres">
      <dgm:prSet presAssocID="{F5D68D2C-EC3B-4DEB-85FB-C5AA265E1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46076F4-6D22-4E62-9A0F-62EAAF16A60C}" type="pres">
      <dgm:prSet presAssocID="{F5D68D2C-EC3B-4DEB-85FB-C5AA265E1020}" presName="spaceRect" presStyleCnt="0"/>
      <dgm:spPr/>
    </dgm:pt>
    <dgm:pt modelId="{6CD7E3FB-CC09-40CC-96E7-8D81C4263956}" type="pres">
      <dgm:prSet presAssocID="{F5D68D2C-EC3B-4DEB-85FB-C5AA265E10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37D501-2432-4521-A554-5332669B9E8F}" srcId="{4BAA87F0-2EFA-4160-966D-1935B6441FE7}" destId="{F5D68D2C-EC3B-4DEB-85FB-C5AA265E1020}" srcOrd="2" destOrd="0" parTransId="{2BF76A62-6B9B-4B23-80DE-04EDC6453963}" sibTransId="{CEC9D6E0-4CF6-44D9-8D22-08C654CBBFFB}"/>
    <dgm:cxn modelId="{08C5C92A-4F56-4BFE-B8F1-2BAEADFE4F17}" srcId="{4BAA87F0-2EFA-4160-966D-1935B6441FE7}" destId="{0462AEA6-54E1-481E-B140-FB483F6A6D80}" srcOrd="0" destOrd="0" parTransId="{39280CFF-223F-4DC5-B0B4-CBF2C5F8F74E}" sibTransId="{BBA4718A-A3FF-4EEE-B4A3-C3C2A6D2EEAA}"/>
    <dgm:cxn modelId="{AD4C6933-E5A4-4FBE-AD66-1390B8E83785}" type="presOf" srcId="{0462AEA6-54E1-481E-B140-FB483F6A6D80}" destId="{C3AB5F3E-4790-4687-921C-7D17C715EBA1}" srcOrd="0" destOrd="0" presId="urn:microsoft.com/office/officeart/2018/2/layout/IconLabelList"/>
    <dgm:cxn modelId="{FDE52C51-3A98-4917-A21A-9F274FC1626C}" type="presOf" srcId="{4BAA87F0-2EFA-4160-966D-1935B6441FE7}" destId="{290460EF-BDB2-42C4-A682-2758CE2FD5B5}" srcOrd="0" destOrd="0" presId="urn:microsoft.com/office/officeart/2018/2/layout/IconLabelList"/>
    <dgm:cxn modelId="{A72EEF81-F19A-4DA2-A60F-A51F341A52AB}" srcId="{4BAA87F0-2EFA-4160-966D-1935B6441FE7}" destId="{040B3D1A-C79F-4969-B52F-17A157DDB9FC}" srcOrd="1" destOrd="0" parTransId="{77621637-A21C-4FDA-B27A-9CA74F479385}" sibTransId="{75AE8F3D-9BE4-4FDE-8921-CDF96D266D03}"/>
    <dgm:cxn modelId="{7C3643CE-8CC1-4FCE-A333-5A686E228266}" type="presOf" srcId="{040B3D1A-C79F-4969-B52F-17A157DDB9FC}" destId="{F1966859-7162-425E-82D7-44B2A6ACB9A2}" srcOrd="0" destOrd="0" presId="urn:microsoft.com/office/officeart/2018/2/layout/IconLabelList"/>
    <dgm:cxn modelId="{EC3E9CFD-4F69-4F4B-84D7-ACAC04713D87}" type="presOf" srcId="{F5D68D2C-EC3B-4DEB-85FB-C5AA265E1020}" destId="{6CD7E3FB-CC09-40CC-96E7-8D81C4263956}" srcOrd="0" destOrd="0" presId="urn:microsoft.com/office/officeart/2018/2/layout/IconLabelList"/>
    <dgm:cxn modelId="{5B50EFE1-9289-4DBE-94DE-6B7252E191A6}" type="presParOf" srcId="{290460EF-BDB2-42C4-A682-2758CE2FD5B5}" destId="{BC9AD765-7DBF-4007-9386-E099EBB8D03A}" srcOrd="0" destOrd="0" presId="urn:microsoft.com/office/officeart/2018/2/layout/IconLabelList"/>
    <dgm:cxn modelId="{C079A4E8-CE52-48AC-B8CC-16F75A8AC911}" type="presParOf" srcId="{BC9AD765-7DBF-4007-9386-E099EBB8D03A}" destId="{2FA2E415-CB31-40E2-B0A8-52BF84C6C3BE}" srcOrd="0" destOrd="0" presId="urn:microsoft.com/office/officeart/2018/2/layout/IconLabelList"/>
    <dgm:cxn modelId="{20A475B6-9860-43A0-BC13-5C62BB21F52E}" type="presParOf" srcId="{BC9AD765-7DBF-4007-9386-E099EBB8D03A}" destId="{74111C09-9DFB-46E0-94FF-4E74A004041C}" srcOrd="1" destOrd="0" presId="urn:microsoft.com/office/officeart/2018/2/layout/IconLabelList"/>
    <dgm:cxn modelId="{C4C0796F-3CF0-4203-8B8C-7E2A4F63ECF0}" type="presParOf" srcId="{BC9AD765-7DBF-4007-9386-E099EBB8D03A}" destId="{C3AB5F3E-4790-4687-921C-7D17C715EBA1}" srcOrd="2" destOrd="0" presId="urn:microsoft.com/office/officeart/2018/2/layout/IconLabelList"/>
    <dgm:cxn modelId="{7C73F5A0-34CC-41B6-BFD9-F093A8283D93}" type="presParOf" srcId="{290460EF-BDB2-42C4-A682-2758CE2FD5B5}" destId="{21A9319F-E4EE-4CA7-80FF-7848B0615452}" srcOrd="1" destOrd="0" presId="urn:microsoft.com/office/officeart/2018/2/layout/IconLabelList"/>
    <dgm:cxn modelId="{E5C5DDF1-40DA-45E4-99F5-26C4464502FB}" type="presParOf" srcId="{290460EF-BDB2-42C4-A682-2758CE2FD5B5}" destId="{39457A59-C1BA-4BE9-AACA-6D217E5E2881}" srcOrd="2" destOrd="0" presId="urn:microsoft.com/office/officeart/2018/2/layout/IconLabelList"/>
    <dgm:cxn modelId="{49F06A4B-8214-4E3F-B976-6866647BA475}" type="presParOf" srcId="{39457A59-C1BA-4BE9-AACA-6D217E5E2881}" destId="{657D9482-0042-435C-8C06-5655DF901994}" srcOrd="0" destOrd="0" presId="urn:microsoft.com/office/officeart/2018/2/layout/IconLabelList"/>
    <dgm:cxn modelId="{C0EA573A-8948-492B-9B6A-60E8D4179C2E}" type="presParOf" srcId="{39457A59-C1BA-4BE9-AACA-6D217E5E2881}" destId="{1BF3C904-860A-4BA0-8FB0-5055BD4F1D64}" srcOrd="1" destOrd="0" presId="urn:microsoft.com/office/officeart/2018/2/layout/IconLabelList"/>
    <dgm:cxn modelId="{017B7473-4C3C-4321-B27B-8B8523F57C98}" type="presParOf" srcId="{39457A59-C1BA-4BE9-AACA-6D217E5E2881}" destId="{F1966859-7162-425E-82D7-44B2A6ACB9A2}" srcOrd="2" destOrd="0" presId="urn:microsoft.com/office/officeart/2018/2/layout/IconLabelList"/>
    <dgm:cxn modelId="{5EC727BA-DA83-46B4-9A72-ED35C982D4A5}" type="presParOf" srcId="{290460EF-BDB2-42C4-A682-2758CE2FD5B5}" destId="{52177F17-8ED8-4B50-8DEB-D0BC97689CCA}" srcOrd="3" destOrd="0" presId="urn:microsoft.com/office/officeart/2018/2/layout/IconLabelList"/>
    <dgm:cxn modelId="{67AF03C9-FF1A-4237-832A-9B9297B20F1A}" type="presParOf" srcId="{290460EF-BDB2-42C4-A682-2758CE2FD5B5}" destId="{A4879D18-4908-439A-895C-65AFDEFB8EF8}" srcOrd="4" destOrd="0" presId="urn:microsoft.com/office/officeart/2018/2/layout/IconLabelList"/>
    <dgm:cxn modelId="{7D21378C-570D-43CE-B271-F222B47CFC19}" type="presParOf" srcId="{A4879D18-4908-439A-895C-65AFDEFB8EF8}" destId="{606AB6CB-BB56-4236-A5DB-67272DDD7E35}" srcOrd="0" destOrd="0" presId="urn:microsoft.com/office/officeart/2018/2/layout/IconLabelList"/>
    <dgm:cxn modelId="{1F86C69C-F0B8-4D09-A194-5F155249852F}" type="presParOf" srcId="{A4879D18-4908-439A-895C-65AFDEFB8EF8}" destId="{746076F4-6D22-4E62-9A0F-62EAAF16A60C}" srcOrd="1" destOrd="0" presId="urn:microsoft.com/office/officeart/2018/2/layout/IconLabelList"/>
    <dgm:cxn modelId="{E645FF56-695D-44AD-9D2A-5EBC9688EF8F}" type="presParOf" srcId="{A4879D18-4908-439A-895C-65AFDEFB8EF8}" destId="{6CD7E3FB-CC09-40CC-96E7-8D81C42639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622C-B3B4-4F99-BA5C-5381ACF0F5DB}">
      <dsp:nvSpPr>
        <dsp:cNvPr id="0" name=""/>
        <dsp:cNvSpPr/>
      </dsp:nvSpPr>
      <dsp:spPr>
        <a:xfrm>
          <a:off x="1716355" y="237796"/>
          <a:ext cx="691347" cy="691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FE43-05FE-42DB-B2E0-DF655E0010ED}">
      <dsp:nvSpPr>
        <dsp:cNvPr id="0" name=""/>
        <dsp:cNvSpPr/>
      </dsp:nvSpPr>
      <dsp:spPr>
        <a:xfrm>
          <a:off x="1293865" y="1322513"/>
          <a:ext cx="1536328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use government data to possibly predict future economic expansion or contraction based on oil prices?</a:t>
          </a:r>
          <a:r>
            <a:rPr lang="en-US" sz="2000" kern="1200" dirty="0"/>
            <a:t> </a:t>
          </a:r>
          <a:endParaRPr lang="en-US" sz="1800" kern="1200" dirty="0"/>
        </a:p>
      </dsp:txBody>
      <dsp:txXfrm>
        <a:off x="1293865" y="1322513"/>
        <a:ext cx="1536328" cy="1536328"/>
      </dsp:txXfrm>
    </dsp:sp>
    <dsp:sp modelId="{12BE2014-A712-4785-8E83-5FCF4915202C}">
      <dsp:nvSpPr>
        <dsp:cNvPr id="0" name=""/>
        <dsp:cNvSpPr/>
      </dsp:nvSpPr>
      <dsp:spPr>
        <a:xfrm>
          <a:off x="3521541" y="237796"/>
          <a:ext cx="691347" cy="691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AA4E8-624B-4996-A31E-96003CA14336}">
      <dsp:nvSpPr>
        <dsp:cNvPr id="0" name=""/>
        <dsp:cNvSpPr/>
      </dsp:nvSpPr>
      <dsp:spPr>
        <a:xfrm>
          <a:off x="3099051" y="1322513"/>
          <a:ext cx="1536328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economic expansion or contraction affect Oil prices or does Oil price affect the economy?</a:t>
          </a:r>
        </a:p>
      </dsp:txBody>
      <dsp:txXfrm>
        <a:off x="3099051" y="1322513"/>
        <a:ext cx="1536328" cy="1536328"/>
      </dsp:txXfrm>
    </dsp:sp>
    <dsp:sp modelId="{A80BC8AB-8A3E-4DB7-B895-80B055E8E75D}">
      <dsp:nvSpPr>
        <dsp:cNvPr id="0" name=""/>
        <dsp:cNvSpPr/>
      </dsp:nvSpPr>
      <dsp:spPr>
        <a:xfrm>
          <a:off x="5428078" y="189728"/>
          <a:ext cx="691347" cy="691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7C0E8-066D-44E5-B1F3-E95CE4E2935B}">
      <dsp:nvSpPr>
        <dsp:cNvPr id="0" name=""/>
        <dsp:cNvSpPr/>
      </dsp:nvSpPr>
      <dsp:spPr>
        <a:xfrm>
          <a:off x="4904236" y="1178310"/>
          <a:ext cx="1739031" cy="172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there correlation between falling oil prices and negative GDP?</a:t>
          </a:r>
        </a:p>
      </dsp:txBody>
      <dsp:txXfrm>
        <a:off x="4904236" y="1178310"/>
        <a:ext cx="1739031" cy="1728599"/>
      </dsp:txXfrm>
    </dsp:sp>
    <dsp:sp modelId="{3D8FB362-A259-4785-B9B4-344FA24ACC40}">
      <dsp:nvSpPr>
        <dsp:cNvPr id="0" name=""/>
        <dsp:cNvSpPr/>
      </dsp:nvSpPr>
      <dsp:spPr>
        <a:xfrm>
          <a:off x="7334615" y="237796"/>
          <a:ext cx="691347" cy="691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AD01-F1E1-44D7-AEA5-AD8C68AF1C03}">
      <dsp:nvSpPr>
        <dsp:cNvPr id="0" name=""/>
        <dsp:cNvSpPr/>
      </dsp:nvSpPr>
      <dsp:spPr>
        <a:xfrm>
          <a:off x="6912125" y="1322513"/>
          <a:ext cx="1536328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the world is moving away from fossil fuels, will this shift impact how oil prices impact our economy</a:t>
          </a:r>
          <a:r>
            <a:rPr lang="en-US" sz="1800" i="1" kern="1200" dirty="0"/>
            <a:t>? </a:t>
          </a:r>
          <a:endParaRPr lang="en-US" sz="1800" i="0" kern="1200" dirty="0"/>
        </a:p>
      </dsp:txBody>
      <dsp:txXfrm>
        <a:off x="6912125" y="1322513"/>
        <a:ext cx="1536328" cy="153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2E415-CB31-40E2-B0A8-52BF84C6C3BE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B5F3E-4790-4687-921C-7D17C715EBA1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Yearly Gross Domestic Product of USA - </a:t>
          </a:r>
          <a:r>
            <a:rPr lang="en-US" sz="1700" b="1" kern="1200" dirty="0"/>
            <a:t>Bureau of Economic Analysis </a:t>
          </a:r>
          <a:endParaRPr lang="en-US" sz="1700" kern="1200" dirty="0"/>
        </a:p>
      </dsp:txBody>
      <dsp:txXfrm>
        <a:off x="193236" y="1991154"/>
        <a:ext cx="2792789" cy="720000"/>
      </dsp:txXfrm>
    </dsp:sp>
    <dsp:sp modelId="{657D9482-0042-435C-8C06-5655DF901994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66859-7162-425E-82D7-44B2A6ACB9A2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Yearly Oil Price Data (</a:t>
          </a:r>
          <a:r>
            <a:rPr lang="en-US" sz="1700" b="1" kern="1200" dirty="0"/>
            <a:t>93-2020</a:t>
          </a:r>
          <a:r>
            <a:rPr lang="en-US" sz="1700" kern="1200" dirty="0"/>
            <a:t>) – </a:t>
          </a:r>
          <a:r>
            <a:rPr lang="en-US" sz="1700" b="1" kern="1200" dirty="0"/>
            <a:t>U.S. Energy Information Administration</a:t>
          </a:r>
          <a:endParaRPr lang="en-US" sz="1700" kern="1200" dirty="0"/>
        </a:p>
      </dsp:txBody>
      <dsp:txXfrm>
        <a:off x="3474764" y="1991154"/>
        <a:ext cx="2792789" cy="720000"/>
      </dsp:txXfrm>
    </dsp:sp>
    <dsp:sp modelId="{606AB6CB-BB56-4236-A5DB-67272DDD7E35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7E3FB-CC09-40CC-96E7-8D81C4263956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Electric Vehicle Data (</a:t>
          </a:r>
          <a:r>
            <a:rPr lang="en-US" sz="1700" b="1" kern="1200" dirty="0"/>
            <a:t>2011-2019</a:t>
          </a:r>
          <a:r>
            <a:rPr lang="en-US" sz="1700" kern="1200" dirty="0"/>
            <a:t>) – </a:t>
          </a:r>
          <a:r>
            <a:rPr lang="en-US" sz="1700" b="1" kern="1200" dirty="0"/>
            <a:t>U.S. Department Of Energy </a:t>
          </a:r>
          <a:endParaRPr lang="en-US" sz="1700" kern="1200" dirty="0"/>
        </a:p>
      </dsp:txBody>
      <dsp:txXfrm>
        <a:off x="6756292" y="1991154"/>
        <a:ext cx="27927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8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45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044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364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53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35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305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4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8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Oil and Gross Domestic Product of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/>
              <a:t>Project-1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r="1" b="22760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FBD9C97-9BF8-4466-98D9-0A74E8C2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6" y="643467"/>
            <a:ext cx="80740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C19AEF-A451-4C0F-9AB9-EC3D67682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11" y="643467"/>
            <a:ext cx="82229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7C637A-5940-41E5-944D-728D6186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082" y="564523"/>
            <a:ext cx="8574622" cy="2616199"/>
          </a:xfrm>
        </p:spPr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87E7278-3C9C-4914-862D-04351F7DC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383" y="3677279"/>
            <a:ext cx="8340811" cy="22786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After pulling and analyzing this data it is not clear to me, if oil prices factor into Gross Domestic Product of the USA. There was a hint of correlation based on Oil Price and GDP percentage, but I do not think this has an affect on the overall macro outlook.</a:t>
            </a:r>
          </a:p>
          <a:p>
            <a:endParaRPr lang="en-US" dirty="0"/>
          </a:p>
          <a:p>
            <a:r>
              <a:rPr lang="en-US" dirty="0"/>
              <a:t>Now that public conscious is shifting towards renewal energy and away from Fossil fuels, Electric Vehicles sales keep increasing and lowering the demand for oil / gas. </a:t>
            </a:r>
          </a:p>
          <a:p>
            <a:r>
              <a:rPr lang="en-US" dirty="0"/>
              <a:t>Soon Oil might be completely irrelevant but only time will tell.  </a:t>
            </a:r>
          </a:p>
        </p:txBody>
      </p:sp>
    </p:spTree>
    <p:extLst>
      <p:ext uri="{BB962C8B-B14F-4D97-AF65-F5344CB8AC3E}">
        <p14:creationId xmlns:p14="http://schemas.microsoft.com/office/powerpoint/2010/main" val="32411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lvl="0" algn="ctr"/>
            <a:r>
              <a:rPr lang="en-US" sz="6700" i="1"/>
              <a:t>Is there a relation between Oil Prices and Gross Domestic Product?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i="1"/>
              <a:t>* </a:t>
            </a:r>
            <a:r>
              <a:rPr lang="en-US" sz="2400"/>
              <a:t>What is GDP? The GDP is the market value of all goods and services produced in a nation during a specific time period.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0B47-855F-401A-BE22-7E98D34C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¿Questions asked by me?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61E746D-3DB2-4C5F-9001-C55153E99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21931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50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E351-064D-49B9-91E9-F9664C49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/>
              <a:t>Data Sources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EBEAEE5-B728-4DCC-B9DD-4DA0A30BD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6672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64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A41B204-A7F4-4FF5-A9C2-AC24A23F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4" y="905933"/>
            <a:ext cx="6481989" cy="96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 Cleanup &amp; Exploration</a:t>
            </a:r>
          </a:p>
        </p:txBody>
      </p:sp>
      <p:pic>
        <p:nvPicPr>
          <p:cNvPr id="8" name="Picture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D87B90-D16E-4EBB-BC19-8043ADFD03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5" b="-2"/>
          <a:stretch/>
        </p:blipFill>
        <p:spPr>
          <a:xfrm>
            <a:off x="1641021" y="1069522"/>
            <a:ext cx="3102428" cy="45638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C03FD1-8D0C-487F-B665-B9A86864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1035" y="1998133"/>
            <a:ext cx="6481987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I used Pandas, Matplotlib and </a:t>
            </a:r>
            <a:r>
              <a:rPr lang="en-US" dirty="0" err="1"/>
              <a:t>numpy</a:t>
            </a:r>
            <a:r>
              <a:rPr lang="en-US" dirty="0"/>
              <a:t> to clean up the data I pulled from government websites. Pandas was very useful to filter out what information I was looking for.</a:t>
            </a:r>
          </a:p>
          <a:p>
            <a:pPr algn="l">
              <a:buFont typeface="Arial"/>
              <a:buChar char="•"/>
            </a:pPr>
            <a:r>
              <a:rPr lang="en-US" dirty="0"/>
              <a:t> Issues I encountered were data formats that were inconsistent. For example the oil data month section. The data was a certain way for some years and then a different way for the remaining years.</a:t>
            </a:r>
          </a:p>
          <a:p>
            <a:pPr algn="l">
              <a:buFont typeface="Arial"/>
              <a:buChar char="•"/>
            </a:pPr>
            <a:r>
              <a:rPr lang="en-US" dirty="0"/>
              <a:t> I had to use different functions to align and get data that I wanted.</a:t>
            </a:r>
          </a:p>
          <a:p>
            <a:pPr algn="l">
              <a:buFont typeface="Arial"/>
              <a:buChar char="•"/>
            </a:pPr>
            <a:r>
              <a:rPr lang="en-US" dirty="0"/>
              <a:t>When I formatted data, I would have to realign indexes and figure out how to clean up data so take care of errors.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1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A41B204-A7F4-4FF5-A9C2-AC24A23F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34" y="905933"/>
            <a:ext cx="6660090" cy="96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 Analysis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D54A33-6338-4ED6-90F2-04256F9306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-824" r="-317" b="23076"/>
          <a:stretch/>
        </p:blipFill>
        <p:spPr>
          <a:xfrm>
            <a:off x="768214" y="905933"/>
            <a:ext cx="3626575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C03FD1-8D0C-487F-B665-B9A86864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2933" y="1998133"/>
            <a:ext cx="6660090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Once I was able to create the data frames that I desired, that is when I started getting answers of the questions I was asking.</a:t>
            </a:r>
          </a:p>
          <a:p>
            <a:pPr algn="l">
              <a:buFont typeface="Arial"/>
              <a:buChar char="•"/>
            </a:pPr>
            <a:r>
              <a:rPr lang="en-US" dirty="0"/>
              <a:t>The oil data that I pulled from BEA was from 1993 until Jan 2020. I thought this was good enough, since it is almost 30 years of oil Data and in my lifetime. </a:t>
            </a:r>
          </a:p>
          <a:p>
            <a:pPr algn="l">
              <a:buFont typeface="Arial"/>
              <a:buChar char="•"/>
            </a:pPr>
            <a:r>
              <a:rPr lang="en-US" dirty="0"/>
              <a:t>I decided to use the US GDP from 1993 until 2019 to hopefully to better align my data. </a:t>
            </a:r>
          </a:p>
          <a:p>
            <a:pPr algn="l">
              <a:buFont typeface="Arial"/>
              <a:buChar char="•"/>
            </a:pPr>
            <a:endParaRPr lang="en-US" dirty="0"/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0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3BC190D1-828F-4CF6-99CF-E95700F09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1221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203AFEBF-70AB-4C69-9083-BBE58C448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6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894816-FFE9-4C4F-B8BC-F135F0083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89" y="643467"/>
            <a:ext cx="7657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7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Oil and Gross Domestic Product of USA</vt:lpstr>
      <vt:lpstr>Is there a relation between Oil Prices and Gross Domestic Product? </vt:lpstr>
      <vt:lpstr>¿Questions asked by me?</vt:lpstr>
      <vt:lpstr>Data Sources</vt:lpstr>
      <vt:lpstr>Data Cleanup &amp; Exploration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2020-05-02T01:27:01Z</dcterms:created>
  <dcterms:modified xsi:type="dcterms:W3CDTF">2020-05-02T06:12:03Z</dcterms:modified>
</cp:coreProperties>
</file>