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4" r:id="rId2"/>
    <p:sldId id="337" r:id="rId3"/>
    <p:sldId id="338" r:id="rId4"/>
    <p:sldId id="352" r:id="rId5"/>
    <p:sldId id="353" r:id="rId6"/>
    <p:sldId id="339" r:id="rId7"/>
    <p:sldId id="355" r:id="rId8"/>
    <p:sldId id="356" r:id="rId9"/>
    <p:sldId id="357" r:id="rId10"/>
    <p:sldId id="348" r:id="rId11"/>
    <p:sldId id="349" r:id="rId12"/>
    <p:sldId id="350" r:id="rId13"/>
    <p:sldId id="35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17"/>
    <p:restoredTop sz="93692"/>
  </p:normalViewPr>
  <p:slideViewPr>
    <p:cSldViewPr snapToGrid="0" snapToObjects="1">
      <p:cViewPr varScale="1">
        <p:scale>
          <a:sx n="115" d="100"/>
          <a:sy n="115" d="100"/>
        </p:scale>
        <p:origin x="24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E377-900D-374B-A0F2-ED6340A131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8DD7DC-F428-D646-8A82-B331CC3E4A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14D124-A892-2347-AC0F-9CCA4699F9B5}"/>
              </a:ext>
            </a:extLst>
          </p:cNvPr>
          <p:cNvSpPr>
            <a:spLocks noGrp="1"/>
          </p:cNvSpPr>
          <p:nvPr>
            <p:ph type="dt" sz="half" idx="10"/>
          </p:nvPr>
        </p:nvSpPr>
        <p:spPr/>
        <p:txBody>
          <a:bodyPr/>
          <a:lstStyle/>
          <a:p>
            <a:fld id="{D643CD8B-3529-244E-A6E4-1195A357CB7A}" type="datetimeFigureOut">
              <a:rPr lang="en-US" smtClean="0"/>
              <a:t>9/13/21</a:t>
            </a:fld>
            <a:endParaRPr lang="en-US"/>
          </a:p>
        </p:txBody>
      </p:sp>
      <p:sp>
        <p:nvSpPr>
          <p:cNvPr id="5" name="Footer Placeholder 4">
            <a:extLst>
              <a:ext uri="{FF2B5EF4-FFF2-40B4-BE49-F238E27FC236}">
                <a16:creationId xmlns:a16="http://schemas.microsoft.com/office/drawing/2014/main" id="{1BE82C88-B460-9F41-9B20-179124D30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01408-62E3-DB45-B76C-33EAE45C2512}"/>
              </a:ext>
            </a:extLst>
          </p:cNvPr>
          <p:cNvSpPr>
            <a:spLocks noGrp="1"/>
          </p:cNvSpPr>
          <p:nvPr>
            <p:ph type="sldNum" sz="quarter" idx="12"/>
          </p:nvPr>
        </p:nvSpPr>
        <p:spPr/>
        <p:txBody>
          <a:bodyPr/>
          <a:lstStyle/>
          <a:p>
            <a:fld id="{0120C599-2B85-784D-AE6F-C9994CCD078C}" type="slidenum">
              <a:rPr lang="en-US" smtClean="0"/>
              <a:t>‹#›</a:t>
            </a:fld>
            <a:endParaRPr lang="en-US"/>
          </a:p>
        </p:txBody>
      </p:sp>
    </p:spTree>
    <p:extLst>
      <p:ext uri="{BB962C8B-B14F-4D97-AF65-F5344CB8AC3E}">
        <p14:creationId xmlns:p14="http://schemas.microsoft.com/office/powerpoint/2010/main" val="636325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3D6A-5D36-CB4E-B92D-9DEFCAFA46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DFA5E8-D012-8649-A295-C07C636FA8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7EFEC-106E-6347-8439-87B492B3BE7E}"/>
              </a:ext>
            </a:extLst>
          </p:cNvPr>
          <p:cNvSpPr>
            <a:spLocks noGrp="1"/>
          </p:cNvSpPr>
          <p:nvPr>
            <p:ph type="dt" sz="half" idx="10"/>
          </p:nvPr>
        </p:nvSpPr>
        <p:spPr/>
        <p:txBody>
          <a:bodyPr/>
          <a:lstStyle/>
          <a:p>
            <a:fld id="{D643CD8B-3529-244E-A6E4-1195A357CB7A}" type="datetimeFigureOut">
              <a:rPr lang="en-US" smtClean="0"/>
              <a:t>9/13/21</a:t>
            </a:fld>
            <a:endParaRPr lang="en-US"/>
          </a:p>
        </p:txBody>
      </p:sp>
      <p:sp>
        <p:nvSpPr>
          <p:cNvPr id="5" name="Footer Placeholder 4">
            <a:extLst>
              <a:ext uri="{FF2B5EF4-FFF2-40B4-BE49-F238E27FC236}">
                <a16:creationId xmlns:a16="http://schemas.microsoft.com/office/drawing/2014/main" id="{86113D2D-C996-264F-9A16-D849480EC3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9CAF6F-A4ED-4D43-90BD-2E5738CB35CF}"/>
              </a:ext>
            </a:extLst>
          </p:cNvPr>
          <p:cNvSpPr>
            <a:spLocks noGrp="1"/>
          </p:cNvSpPr>
          <p:nvPr>
            <p:ph type="sldNum" sz="quarter" idx="12"/>
          </p:nvPr>
        </p:nvSpPr>
        <p:spPr/>
        <p:txBody>
          <a:bodyPr/>
          <a:lstStyle/>
          <a:p>
            <a:fld id="{0120C599-2B85-784D-AE6F-C9994CCD078C}" type="slidenum">
              <a:rPr lang="en-US" smtClean="0"/>
              <a:t>‹#›</a:t>
            </a:fld>
            <a:endParaRPr lang="en-US"/>
          </a:p>
        </p:txBody>
      </p:sp>
    </p:spTree>
    <p:extLst>
      <p:ext uri="{BB962C8B-B14F-4D97-AF65-F5344CB8AC3E}">
        <p14:creationId xmlns:p14="http://schemas.microsoft.com/office/powerpoint/2010/main" val="1972916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EAB8E5-BD75-B142-B1BB-9EF24DBB99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AEBFB0-C949-6442-9165-BB7EB1E4E1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240AB-FABE-ED4D-8F5F-C70E37DFF27F}"/>
              </a:ext>
            </a:extLst>
          </p:cNvPr>
          <p:cNvSpPr>
            <a:spLocks noGrp="1"/>
          </p:cNvSpPr>
          <p:nvPr>
            <p:ph type="dt" sz="half" idx="10"/>
          </p:nvPr>
        </p:nvSpPr>
        <p:spPr/>
        <p:txBody>
          <a:bodyPr/>
          <a:lstStyle/>
          <a:p>
            <a:fld id="{D643CD8B-3529-244E-A6E4-1195A357CB7A}" type="datetimeFigureOut">
              <a:rPr lang="en-US" smtClean="0"/>
              <a:t>9/13/21</a:t>
            </a:fld>
            <a:endParaRPr lang="en-US"/>
          </a:p>
        </p:txBody>
      </p:sp>
      <p:sp>
        <p:nvSpPr>
          <p:cNvPr id="5" name="Footer Placeholder 4">
            <a:extLst>
              <a:ext uri="{FF2B5EF4-FFF2-40B4-BE49-F238E27FC236}">
                <a16:creationId xmlns:a16="http://schemas.microsoft.com/office/drawing/2014/main" id="{8B96541C-0506-6F4E-8BC0-398665A54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40DF98-6733-B54E-826F-FB373DB7DF20}"/>
              </a:ext>
            </a:extLst>
          </p:cNvPr>
          <p:cNvSpPr>
            <a:spLocks noGrp="1"/>
          </p:cNvSpPr>
          <p:nvPr>
            <p:ph type="sldNum" sz="quarter" idx="12"/>
          </p:nvPr>
        </p:nvSpPr>
        <p:spPr/>
        <p:txBody>
          <a:bodyPr/>
          <a:lstStyle/>
          <a:p>
            <a:fld id="{0120C599-2B85-784D-AE6F-C9994CCD078C}" type="slidenum">
              <a:rPr lang="en-US" smtClean="0"/>
              <a:t>‹#›</a:t>
            </a:fld>
            <a:endParaRPr lang="en-US"/>
          </a:p>
        </p:txBody>
      </p:sp>
    </p:spTree>
    <p:extLst>
      <p:ext uri="{BB962C8B-B14F-4D97-AF65-F5344CB8AC3E}">
        <p14:creationId xmlns:p14="http://schemas.microsoft.com/office/powerpoint/2010/main" val="333555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98EF-03FD-0845-AB44-51B6F023BF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EB33F1-F2B1-FE43-ACC6-2B4B37986A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8DDCB-C145-974C-A06A-54A3FE4DDEEB}"/>
              </a:ext>
            </a:extLst>
          </p:cNvPr>
          <p:cNvSpPr>
            <a:spLocks noGrp="1"/>
          </p:cNvSpPr>
          <p:nvPr>
            <p:ph type="dt" sz="half" idx="10"/>
          </p:nvPr>
        </p:nvSpPr>
        <p:spPr/>
        <p:txBody>
          <a:bodyPr/>
          <a:lstStyle/>
          <a:p>
            <a:fld id="{D643CD8B-3529-244E-A6E4-1195A357CB7A}" type="datetimeFigureOut">
              <a:rPr lang="en-US" smtClean="0"/>
              <a:t>9/13/21</a:t>
            </a:fld>
            <a:endParaRPr lang="en-US"/>
          </a:p>
        </p:txBody>
      </p:sp>
      <p:sp>
        <p:nvSpPr>
          <p:cNvPr id="5" name="Footer Placeholder 4">
            <a:extLst>
              <a:ext uri="{FF2B5EF4-FFF2-40B4-BE49-F238E27FC236}">
                <a16:creationId xmlns:a16="http://schemas.microsoft.com/office/drawing/2014/main" id="{67C6EEAF-56D9-3447-A290-B0AB873EB5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BFE4C-8C5A-2843-AB7F-A3445C4BFFAC}"/>
              </a:ext>
            </a:extLst>
          </p:cNvPr>
          <p:cNvSpPr>
            <a:spLocks noGrp="1"/>
          </p:cNvSpPr>
          <p:nvPr>
            <p:ph type="sldNum" sz="quarter" idx="12"/>
          </p:nvPr>
        </p:nvSpPr>
        <p:spPr/>
        <p:txBody>
          <a:bodyPr/>
          <a:lstStyle/>
          <a:p>
            <a:fld id="{0120C599-2B85-784D-AE6F-C9994CCD078C}" type="slidenum">
              <a:rPr lang="en-US" smtClean="0"/>
              <a:t>‹#›</a:t>
            </a:fld>
            <a:endParaRPr lang="en-US"/>
          </a:p>
        </p:txBody>
      </p:sp>
    </p:spTree>
    <p:extLst>
      <p:ext uri="{BB962C8B-B14F-4D97-AF65-F5344CB8AC3E}">
        <p14:creationId xmlns:p14="http://schemas.microsoft.com/office/powerpoint/2010/main" val="262523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6498B-14DB-5840-A3A9-E31C058E73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F7CA74-FE08-3941-A3A6-06EC5244C1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7A0FF0-B712-6F41-98C3-662FDF1995D4}"/>
              </a:ext>
            </a:extLst>
          </p:cNvPr>
          <p:cNvSpPr>
            <a:spLocks noGrp="1"/>
          </p:cNvSpPr>
          <p:nvPr>
            <p:ph type="dt" sz="half" idx="10"/>
          </p:nvPr>
        </p:nvSpPr>
        <p:spPr/>
        <p:txBody>
          <a:bodyPr/>
          <a:lstStyle/>
          <a:p>
            <a:fld id="{D643CD8B-3529-244E-A6E4-1195A357CB7A}" type="datetimeFigureOut">
              <a:rPr lang="en-US" smtClean="0"/>
              <a:t>9/13/21</a:t>
            </a:fld>
            <a:endParaRPr lang="en-US"/>
          </a:p>
        </p:txBody>
      </p:sp>
      <p:sp>
        <p:nvSpPr>
          <p:cNvPr id="5" name="Footer Placeholder 4">
            <a:extLst>
              <a:ext uri="{FF2B5EF4-FFF2-40B4-BE49-F238E27FC236}">
                <a16:creationId xmlns:a16="http://schemas.microsoft.com/office/drawing/2014/main" id="{93FE11ED-627E-FB4A-8701-D09BC8805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21C59D-A94D-E346-8EF4-6206BBCB12C9}"/>
              </a:ext>
            </a:extLst>
          </p:cNvPr>
          <p:cNvSpPr>
            <a:spLocks noGrp="1"/>
          </p:cNvSpPr>
          <p:nvPr>
            <p:ph type="sldNum" sz="quarter" idx="12"/>
          </p:nvPr>
        </p:nvSpPr>
        <p:spPr/>
        <p:txBody>
          <a:bodyPr/>
          <a:lstStyle/>
          <a:p>
            <a:fld id="{0120C599-2B85-784D-AE6F-C9994CCD078C}" type="slidenum">
              <a:rPr lang="en-US" smtClean="0"/>
              <a:t>‹#›</a:t>
            </a:fld>
            <a:endParaRPr lang="en-US"/>
          </a:p>
        </p:txBody>
      </p:sp>
    </p:spTree>
    <p:extLst>
      <p:ext uri="{BB962C8B-B14F-4D97-AF65-F5344CB8AC3E}">
        <p14:creationId xmlns:p14="http://schemas.microsoft.com/office/powerpoint/2010/main" val="92454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840C-ECBD-B449-8F10-CBFCE16809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27E027-9CF1-6740-96C8-74D3A7DAF68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5885E6-F73B-C344-9879-CD458A1FE68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ADBF04-3B43-D54C-8D7A-BD8A6F635AE6}"/>
              </a:ext>
            </a:extLst>
          </p:cNvPr>
          <p:cNvSpPr>
            <a:spLocks noGrp="1"/>
          </p:cNvSpPr>
          <p:nvPr>
            <p:ph type="dt" sz="half" idx="10"/>
          </p:nvPr>
        </p:nvSpPr>
        <p:spPr/>
        <p:txBody>
          <a:bodyPr/>
          <a:lstStyle/>
          <a:p>
            <a:fld id="{D643CD8B-3529-244E-A6E4-1195A357CB7A}" type="datetimeFigureOut">
              <a:rPr lang="en-US" smtClean="0"/>
              <a:t>9/13/21</a:t>
            </a:fld>
            <a:endParaRPr lang="en-US"/>
          </a:p>
        </p:txBody>
      </p:sp>
      <p:sp>
        <p:nvSpPr>
          <p:cNvPr id="6" name="Footer Placeholder 5">
            <a:extLst>
              <a:ext uri="{FF2B5EF4-FFF2-40B4-BE49-F238E27FC236}">
                <a16:creationId xmlns:a16="http://schemas.microsoft.com/office/drawing/2014/main" id="{5660B16A-4B1B-9E49-9501-35AE463BAC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DD7C7B-E0E1-514A-939D-61F7EB5A6B97}"/>
              </a:ext>
            </a:extLst>
          </p:cNvPr>
          <p:cNvSpPr>
            <a:spLocks noGrp="1"/>
          </p:cNvSpPr>
          <p:nvPr>
            <p:ph type="sldNum" sz="quarter" idx="12"/>
          </p:nvPr>
        </p:nvSpPr>
        <p:spPr/>
        <p:txBody>
          <a:bodyPr/>
          <a:lstStyle/>
          <a:p>
            <a:fld id="{0120C599-2B85-784D-AE6F-C9994CCD078C}" type="slidenum">
              <a:rPr lang="en-US" smtClean="0"/>
              <a:t>‹#›</a:t>
            </a:fld>
            <a:endParaRPr lang="en-US"/>
          </a:p>
        </p:txBody>
      </p:sp>
    </p:spTree>
    <p:extLst>
      <p:ext uri="{BB962C8B-B14F-4D97-AF65-F5344CB8AC3E}">
        <p14:creationId xmlns:p14="http://schemas.microsoft.com/office/powerpoint/2010/main" val="2187344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ADFE-7951-3542-9131-EB3AD089F8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6D0058-9465-3E4C-8B91-409160046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8369777-B2F3-074B-AD04-E347E66904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483CB2-4986-0848-BBF9-217BEC4996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48434C6-65E6-7E4F-9532-F6A2D52627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BA42E3-36AD-6745-9E8C-DA768CCB13E9}"/>
              </a:ext>
            </a:extLst>
          </p:cNvPr>
          <p:cNvSpPr>
            <a:spLocks noGrp="1"/>
          </p:cNvSpPr>
          <p:nvPr>
            <p:ph type="dt" sz="half" idx="10"/>
          </p:nvPr>
        </p:nvSpPr>
        <p:spPr/>
        <p:txBody>
          <a:bodyPr/>
          <a:lstStyle/>
          <a:p>
            <a:fld id="{D643CD8B-3529-244E-A6E4-1195A357CB7A}" type="datetimeFigureOut">
              <a:rPr lang="en-US" smtClean="0"/>
              <a:t>9/13/21</a:t>
            </a:fld>
            <a:endParaRPr lang="en-US"/>
          </a:p>
        </p:txBody>
      </p:sp>
      <p:sp>
        <p:nvSpPr>
          <p:cNvPr id="8" name="Footer Placeholder 7">
            <a:extLst>
              <a:ext uri="{FF2B5EF4-FFF2-40B4-BE49-F238E27FC236}">
                <a16:creationId xmlns:a16="http://schemas.microsoft.com/office/drawing/2014/main" id="{8F7FBE2F-99FD-864E-8521-C7D2122FB8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DFCB89-92E6-0741-B8B4-0965FFAB5077}"/>
              </a:ext>
            </a:extLst>
          </p:cNvPr>
          <p:cNvSpPr>
            <a:spLocks noGrp="1"/>
          </p:cNvSpPr>
          <p:nvPr>
            <p:ph type="sldNum" sz="quarter" idx="12"/>
          </p:nvPr>
        </p:nvSpPr>
        <p:spPr/>
        <p:txBody>
          <a:bodyPr/>
          <a:lstStyle/>
          <a:p>
            <a:fld id="{0120C599-2B85-784D-AE6F-C9994CCD078C}" type="slidenum">
              <a:rPr lang="en-US" smtClean="0"/>
              <a:t>‹#›</a:t>
            </a:fld>
            <a:endParaRPr lang="en-US"/>
          </a:p>
        </p:txBody>
      </p:sp>
    </p:spTree>
    <p:extLst>
      <p:ext uri="{BB962C8B-B14F-4D97-AF65-F5344CB8AC3E}">
        <p14:creationId xmlns:p14="http://schemas.microsoft.com/office/powerpoint/2010/main" val="3894655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E87B-61B0-1E41-8C34-C052A328D9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E90DB2-0A08-9C4B-8D83-932C67E73558}"/>
              </a:ext>
            </a:extLst>
          </p:cNvPr>
          <p:cNvSpPr>
            <a:spLocks noGrp="1"/>
          </p:cNvSpPr>
          <p:nvPr>
            <p:ph type="dt" sz="half" idx="10"/>
          </p:nvPr>
        </p:nvSpPr>
        <p:spPr/>
        <p:txBody>
          <a:bodyPr/>
          <a:lstStyle/>
          <a:p>
            <a:fld id="{D643CD8B-3529-244E-A6E4-1195A357CB7A}" type="datetimeFigureOut">
              <a:rPr lang="en-US" smtClean="0"/>
              <a:t>9/13/21</a:t>
            </a:fld>
            <a:endParaRPr lang="en-US"/>
          </a:p>
        </p:txBody>
      </p:sp>
      <p:sp>
        <p:nvSpPr>
          <p:cNvPr id="4" name="Footer Placeholder 3">
            <a:extLst>
              <a:ext uri="{FF2B5EF4-FFF2-40B4-BE49-F238E27FC236}">
                <a16:creationId xmlns:a16="http://schemas.microsoft.com/office/drawing/2014/main" id="{9FB958C7-2F0C-6549-9AE9-F4AD403B15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21472C-4454-0740-AE82-052FAF25F699}"/>
              </a:ext>
            </a:extLst>
          </p:cNvPr>
          <p:cNvSpPr>
            <a:spLocks noGrp="1"/>
          </p:cNvSpPr>
          <p:nvPr>
            <p:ph type="sldNum" sz="quarter" idx="12"/>
          </p:nvPr>
        </p:nvSpPr>
        <p:spPr/>
        <p:txBody>
          <a:bodyPr/>
          <a:lstStyle/>
          <a:p>
            <a:fld id="{0120C599-2B85-784D-AE6F-C9994CCD078C}" type="slidenum">
              <a:rPr lang="en-US" smtClean="0"/>
              <a:t>‹#›</a:t>
            </a:fld>
            <a:endParaRPr lang="en-US"/>
          </a:p>
        </p:txBody>
      </p:sp>
    </p:spTree>
    <p:extLst>
      <p:ext uri="{BB962C8B-B14F-4D97-AF65-F5344CB8AC3E}">
        <p14:creationId xmlns:p14="http://schemas.microsoft.com/office/powerpoint/2010/main" val="3249893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99FEB1-ECBD-8546-9AB4-679674AA5854}"/>
              </a:ext>
            </a:extLst>
          </p:cNvPr>
          <p:cNvSpPr>
            <a:spLocks noGrp="1"/>
          </p:cNvSpPr>
          <p:nvPr>
            <p:ph type="dt" sz="half" idx="10"/>
          </p:nvPr>
        </p:nvSpPr>
        <p:spPr/>
        <p:txBody>
          <a:bodyPr/>
          <a:lstStyle/>
          <a:p>
            <a:fld id="{D643CD8B-3529-244E-A6E4-1195A357CB7A}" type="datetimeFigureOut">
              <a:rPr lang="en-US" smtClean="0"/>
              <a:t>9/13/21</a:t>
            </a:fld>
            <a:endParaRPr lang="en-US"/>
          </a:p>
        </p:txBody>
      </p:sp>
      <p:sp>
        <p:nvSpPr>
          <p:cNvPr id="3" name="Footer Placeholder 2">
            <a:extLst>
              <a:ext uri="{FF2B5EF4-FFF2-40B4-BE49-F238E27FC236}">
                <a16:creationId xmlns:a16="http://schemas.microsoft.com/office/drawing/2014/main" id="{0D3405CE-33E5-D24E-AABB-3B7599F5C1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D7FF66-9277-1248-9CC9-0D19E3B70BF7}"/>
              </a:ext>
            </a:extLst>
          </p:cNvPr>
          <p:cNvSpPr>
            <a:spLocks noGrp="1"/>
          </p:cNvSpPr>
          <p:nvPr>
            <p:ph type="sldNum" sz="quarter" idx="12"/>
          </p:nvPr>
        </p:nvSpPr>
        <p:spPr/>
        <p:txBody>
          <a:bodyPr/>
          <a:lstStyle/>
          <a:p>
            <a:fld id="{0120C599-2B85-784D-AE6F-C9994CCD078C}" type="slidenum">
              <a:rPr lang="en-US" smtClean="0"/>
              <a:t>‹#›</a:t>
            </a:fld>
            <a:endParaRPr lang="en-US"/>
          </a:p>
        </p:txBody>
      </p:sp>
    </p:spTree>
    <p:extLst>
      <p:ext uri="{BB962C8B-B14F-4D97-AF65-F5344CB8AC3E}">
        <p14:creationId xmlns:p14="http://schemas.microsoft.com/office/powerpoint/2010/main" val="235429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368D-122C-B241-97B7-0507B98347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3E008E-74F0-B14B-9EC0-4F8E25C781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E474EC-49B4-E040-961A-417546275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7B2A08-A615-3141-B41A-470BF345F4D6}"/>
              </a:ext>
            </a:extLst>
          </p:cNvPr>
          <p:cNvSpPr>
            <a:spLocks noGrp="1"/>
          </p:cNvSpPr>
          <p:nvPr>
            <p:ph type="dt" sz="half" idx="10"/>
          </p:nvPr>
        </p:nvSpPr>
        <p:spPr/>
        <p:txBody>
          <a:bodyPr/>
          <a:lstStyle/>
          <a:p>
            <a:fld id="{D643CD8B-3529-244E-A6E4-1195A357CB7A}" type="datetimeFigureOut">
              <a:rPr lang="en-US" smtClean="0"/>
              <a:t>9/13/21</a:t>
            </a:fld>
            <a:endParaRPr lang="en-US"/>
          </a:p>
        </p:txBody>
      </p:sp>
      <p:sp>
        <p:nvSpPr>
          <p:cNvPr id="6" name="Footer Placeholder 5">
            <a:extLst>
              <a:ext uri="{FF2B5EF4-FFF2-40B4-BE49-F238E27FC236}">
                <a16:creationId xmlns:a16="http://schemas.microsoft.com/office/drawing/2014/main" id="{66A6B514-BDE4-474F-B03A-927BD74D0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3BC561-DC10-7840-84CE-B1A53EC408D3}"/>
              </a:ext>
            </a:extLst>
          </p:cNvPr>
          <p:cNvSpPr>
            <a:spLocks noGrp="1"/>
          </p:cNvSpPr>
          <p:nvPr>
            <p:ph type="sldNum" sz="quarter" idx="12"/>
          </p:nvPr>
        </p:nvSpPr>
        <p:spPr/>
        <p:txBody>
          <a:bodyPr/>
          <a:lstStyle/>
          <a:p>
            <a:fld id="{0120C599-2B85-784D-AE6F-C9994CCD078C}" type="slidenum">
              <a:rPr lang="en-US" smtClean="0"/>
              <a:t>‹#›</a:t>
            </a:fld>
            <a:endParaRPr lang="en-US"/>
          </a:p>
        </p:txBody>
      </p:sp>
    </p:spTree>
    <p:extLst>
      <p:ext uri="{BB962C8B-B14F-4D97-AF65-F5344CB8AC3E}">
        <p14:creationId xmlns:p14="http://schemas.microsoft.com/office/powerpoint/2010/main" val="158025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DB749-8A2B-714B-A25C-E564038DE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04C6C4-743E-8646-A958-E1B5F16802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EDC0B5-F7CB-5F4A-BCF9-F562344DA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181C0-CBBF-F947-A0F5-C88CA7E6F6B5}"/>
              </a:ext>
            </a:extLst>
          </p:cNvPr>
          <p:cNvSpPr>
            <a:spLocks noGrp="1"/>
          </p:cNvSpPr>
          <p:nvPr>
            <p:ph type="dt" sz="half" idx="10"/>
          </p:nvPr>
        </p:nvSpPr>
        <p:spPr/>
        <p:txBody>
          <a:bodyPr/>
          <a:lstStyle/>
          <a:p>
            <a:fld id="{D643CD8B-3529-244E-A6E4-1195A357CB7A}" type="datetimeFigureOut">
              <a:rPr lang="en-US" smtClean="0"/>
              <a:t>9/13/21</a:t>
            </a:fld>
            <a:endParaRPr lang="en-US"/>
          </a:p>
        </p:txBody>
      </p:sp>
      <p:sp>
        <p:nvSpPr>
          <p:cNvPr id="6" name="Footer Placeholder 5">
            <a:extLst>
              <a:ext uri="{FF2B5EF4-FFF2-40B4-BE49-F238E27FC236}">
                <a16:creationId xmlns:a16="http://schemas.microsoft.com/office/drawing/2014/main" id="{1C55CF0E-6D46-C245-AFFA-8666B2050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E3A1A-7084-CE4D-9B99-2584083B6496}"/>
              </a:ext>
            </a:extLst>
          </p:cNvPr>
          <p:cNvSpPr>
            <a:spLocks noGrp="1"/>
          </p:cNvSpPr>
          <p:nvPr>
            <p:ph type="sldNum" sz="quarter" idx="12"/>
          </p:nvPr>
        </p:nvSpPr>
        <p:spPr/>
        <p:txBody>
          <a:bodyPr/>
          <a:lstStyle/>
          <a:p>
            <a:fld id="{0120C599-2B85-784D-AE6F-C9994CCD078C}" type="slidenum">
              <a:rPr lang="en-US" smtClean="0"/>
              <a:t>‹#›</a:t>
            </a:fld>
            <a:endParaRPr lang="en-US"/>
          </a:p>
        </p:txBody>
      </p:sp>
    </p:spTree>
    <p:extLst>
      <p:ext uri="{BB962C8B-B14F-4D97-AF65-F5344CB8AC3E}">
        <p14:creationId xmlns:p14="http://schemas.microsoft.com/office/powerpoint/2010/main" val="365129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1EB38F-0518-BA45-9E05-AA8B12C23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FC9873-9317-EA4F-ACC3-CDD587080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0F3D92-818F-4348-B732-15EE893CCD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3CD8B-3529-244E-A6E4-1195A357CB7A}" type="datetimeFigureOut">
              <a:rPr lang="en-US" smtClean="0"/>
              <a:t>9/13/21</a:t>
            </a:fld>
            <a:endParaRPr lang="en-US"/>
          </a:p>
        </p:txBody>
      </p:sp>
      <p:sp>
        <p:nvSpPr>
          <p:cNvPr id="5" name="Footer Placeholder 4">
            <a:extLst>
              <a:ext uri="{FF2B5EF4-FFF2-40B4-BE49-F238E27FC236}">
                <a16:creationId xmlns:a16="http://schemas.microsoft.com/office/drawing/2014/main" id="{050857C4-054D-1B48-8EBF-82A394E98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A0571D-4EA6-884C-BF20-95E9595D72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20C599-2B85-784D-AE6F-C9994CCD078C}" type="slidenum">
              <a:rPr lang="en-US" smtClean="0"/>
              <a:t>‹#›</a:t>
            </a:fld>
            <a:endParaRPr lang="en-US"/>
          </a:p>
        </p:txBody>
      </p:sp>
    </p:spTree>
    <p:extLst>
      <p:ext uri="{BB962C8B-B14F-4D97-AF65-F5344CB8AC3E}">
        <p14:creationId xmlns:p14="http://schemas.microsoft.com/office/powerpoint/2010/main" val="86712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bit.ly/3aB3WBL" TargetMode="External"/><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DAB30EC-6E36-B742-B7AE-7B4F5A58DC23}"/>
              </a:ext>
            </a:extLst>
          </p:cNvPr>
          <p:cNvSpPr>
            <a:spLocks noGrp="1"/>
          </p:cNvSpPr>
          <p:nvPr>
            <p:ph type="sldNum" sz="quarter" idx="12"/>
          </p:nvPr>
        </p:nvSpPr>
        <p:spPr/>
        <p:txBody>
          <a:bodyPr/>
          <a:lstStyle/>
          <a:p>
            <a:fld id="{1E2C5D69-89DF-344F-96E3-E1C322024D51}" type="slidenum">
              <a:rPr lang="en-US" smtClean="0"/>
              <a:t>1</a:t>
            </a:fld>
            <a:endParaRPr lang="en-US" dirty="0"/>
          </a:p>
        </p:txBody>
      </p:sp>
      <p:sp>
        <p:nvSpPr>
          <p:cNvPr id="35" name="TextBox 34">
            <a:extLst>
              <a:ext uri="{FF2B5EF4-FFF2-40B4-BE49-F238E27FC236}">
                <a16:creationId xmlns:a16="http://schemas.microsoft.com/office/drawing/2014/main" id="{9F94A2AC-C554-C04C-8192-28BA649CF30C}"/>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IoT with ESP32 Training</a:t>
            </a:r>
          </a:p>
        </p:txBody>
      </p:sp>
      <p:sp>
        <p:nvSpPr>
          <p:cNvPr id="6" name="Title 5">
            <a:extLst>
              <a:ext uri="{FF2B5EF4-FFF2-40B4-BE49-F238E27FC236}">
                <a16:creationId xmlns:a16="http://schemas.microsoft.com/office/drawing/2014/main" id="{2CCC3FB5-52D1-524C-AB70-7D5113BAAF44}"/>
              </a:ext>
            </a:extLst>
          </p:cNvPr>
          <p:cNvSpPr>
            <a:spLocks noGrp="1"/>
          </p:cNvSpPr>
          <p:nvPr>
            <p:ph type="ctrTitle"/>
          </p:nvPr>
        </p:nvSpPr>
        <p:spPr>
          <a:xfrm>
            <a:off x="6570617" y="1820014"/>
            <a:ext cx="5839098" cy="1876501"/>
          </a:xfrm>
        </p:spPr>
        <p:txBody>
          <a:bodyPr>
            <a:normAutofit/>
          </a:bodyPr>
          <a:lstStyle/>
          <a:p>
            <a:r>
              <a:rPr lang="en-US" sz="3200" b="1" dirty="0">
                <a:solidFill>
                  <a:srgbClr val="002060"/>
                </a:solidFill>
              </a:rPr>
              <a:t>Monitoring Data Center</a:t>
            </a:r>
            <a:br>
              <a:rPr lang="en-US" sz="3200" b="1" dirty="0">
                <a:solidFill>
                  <a:srgbClr val="002060"/>
                </a:solidFill>
              </a:rPr>
            </a:br>
            <a:r>
              <a:rPr lang="en-US" sz="3200" b="1" dirty="0">
                <a:solidFill>
                  <a:srgbClr val="002060"/>
                </a:solidFill>
              </a:rPr>
              <a:t>Temperature &amp; Humidity</a:t>
            </a:r>
            <a:br>
              <a:rPr lang="en-US" sz="3200" b="1" dirty="0">
                <a:solidFill>
                  <a:srgbClr val="002060"/>
                </a:solidFill>
              </a:rPr>
            </a:br>
            <a:r>
              <a:rPr lang="en-US" sz="3200" b="1" dirty="0">
                <a:solidFill>
                  <a:srgbClr val="002060"/>
                </a:solidFill>
              </a:rPr>
              <a:t>Level</a:t>
            </a:r>
          </a:p>
        </p:txBody>
      </p:sp>
      <p:sp>
        <p:nvSpPr>
          <p:cNvPr id="10" name="TextBox 9">
            <a:extLst>
              <a:ext uri="{FF2B5EF4-FFF2-40B4-BE49-F238E27FC236}">
                <a16:creationId xmlns:a16="http://schemas.microsoft.com/office/drawing/2014/main" id="{E2BE9589-6EDD-EC42-9AA5-23474D67F007}"/>
              </a:ext>
            </a:extLst>
          </p:cNvPr>
          <p:cNvSpPr txBox="1"/>
          <p:nvPr/>
        </p:nvSpPr>
        <p:spPr>
          <a:xfrm>
            <a:off x="104503" y="6423183"/>
            <a:ext cx="11982994" cy="261610"/>
          </a:xfrm>
          <a:prstGeom prst="rect">
            <a:avLst/>
          </a:prstGeom>
          <a:solidFill>
            <a:srgbClr val="0070C0"/>
          </a:solidFill>
        </p:spPr>
        <p:txBody>
          <a:bodyPr wrap="square" rtlCol="0">
            <a:spAutoFit/>
          </a:bodyPr>
          <a:lstStyle/>
          <a:p>
            <a:pPr algn="ctr"/>
            <a:r>
              <a:rPr lang="en-US" sz="1100" dirty="0">
                <a:solidFill>
                  <a:srgbClr val="FFFF00"/>
                </a:solidFill>
              </a:rPr>
              <a:t>IoT with ESP32 Training|Rev01-JAN2021|Loc/Date</a:t>
            </a:r>
          </a:p>
        </p:txBody>
      </p:sp>
      <p:cxnSp>
        <p:nvCxnSpPr>
          <p:cNvPr id="9" name="Straight Connector 8">
            <a:extLst>
              <a:ext uri="{FF2B5EF4-FFF2-40B4-BE49-F238E27FC236}">
                <a16:creationId xmlns:a16="http://schemas.microsoft.com/office/drawing/2014/main" id="{2A231ED0-29B9-D546-98C7-10DB6AF38DB8}"/>
              </a:ext>
            </a:extLst>
          </p:cNvPr>
          <p:cNvCxnSpPr>
            <a:cxnSpLocks/>
          </p:cNvCxnSpPr>
          <p:nvPr/>
        </p:nvCxnSpPr>
        <p:spPr>
          <a:xfrm>
            <a:off x="7200010" y="3733207"/>
            <a:ext cx="4687190" cy="0"/>
          </a:xfrm>
          <a:prstGeom prst="line">
            <a:avLst/>
          </a:prstGeom>
          <a:ln w="349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6113C74-6193-3C45-84BE-958452C0911A}"/>
              </a:ext>
            </a:extLst>
          </p:cNvPr>
          <p:cNvCxnSpPr>
            <a:cxnSpLocks/>
          </p:cNvCxnSpPr>
          <p:nvPr/>
        </p:nvCxnSpPr>
        <p:spPr>
          <a:xfrm>
            <a:off x="7200010" y="1839878"/>
            <a:ext cx="4687190" cy="0"/>
          </a:xfrm>
          <a:prstGeom prst="line">
            <a:avLst/>
          </a:prstGeom>
          <a:ln w="349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885ADB2-8AC7-3744-92DA-76ED7BF01906}"/>
              </a:ext>
            </a:extLst>
          </p:cNvPr>
          <p:cNvPicPr>
            <a:picLocks noChangeAspect="1"/>
          </p:cNvPicPr>
          <p:nvPr/>
        </p:nvPicPr>
        <p:blipFill>
          <a:blip r:embed="rId2"/>
          <a:stretch>
            <a:fillRect/>
          </a:stretch>
        </p:blipFill>
        <p:spPr>
          <a:xfrm>
            <a:off x="692904" y="1364822"/>
            <a:ext cx="6192410" cy="3388881"/>
          </a:xfrm>
          <a:prstGeom prst="rect">
            <a:avLst/>
          </a:prstGeom>
        </p:spPr>
      </p:pic>
      <p:sp>
        <p:nvSpPr>
          <p:cNvPr id="12" name="Line Callout 2 11">
            <a:extLst>
              <a:ext uri="{FF2B5EF4-FFF2-40B4-BE49-F238E27FC236}">
                <a16:creationId xmlns:a16="http://schemas.microsoft.com/office/drawing/2014/main" id="{0E3F5308-78D7-3249-BF94-40700CF6D41C}"/>
              </a:ext>
            </a:extLst>
          </p:cNvPr>
          <p:cNvSpPr/>
          <p:nvPr/>
        </p:nvSpPr>
        <p:spPr>
          <a:xfrm>
            <a:off x="1606731" y="3126775"/>
            <a:ext cx="1463040" cy="227420"/>
          </a:xfrm>
          <a:prstGeom prst="borderCallout2">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Temperature</a:t>
            </a:r>
          </a:p>
        </p:txBody>
      </p:sp>
      <p:sp>
        <p:nvSpPr>
          <p:cNvPr id="18" name="Line Callout 2 17">
            <a:extLst>
              <a:ext uri="{FF2B5EF4-FFF2-40B4-BE49-F238E27FC236}">
                <a16:creationId xmlns:a16="http://schemas.microsoft.com/office/drawing/2014/main" id="{65534AEA-C744-8247-98F7-8D91FA65C980}"/>
              </a:ext>
            </a:extLst>
          </p:cNvPr>
          <p:cNvSpPr/>
          <p:nvPr/>
        </p:nvSpPr>
        <p:spPr>
          <a:xfrm flipH="1">
            <a:off x="2140131" y="1476570"/>
            <a:ext cx="1295400" cy="227420"/>
          </a:xfrm>
          <a:prstGeom prst="borderCallout2">
            <a:avLst/>
          </a:prstGeom>
          <a:solidFill>
            <a:schemeClr val="accent2">
              <a:lumMod val="75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Humidity</a:t>
            </a:r>
          </a:p>
        </p:txBody>
      </p:sp>
      <p:pic>
        <p:nvPicPr>
          <p:cNvPr id="19" name="Picture 18">
            <a:extLst>
              <a:ext uri="{FF2B5EF4-FFF2-40B4-BE49-F238E27FC236}">
                <a16:creationId xmlns:a16="http://schemas.microsoft.com/office/drawing/2014/main" id="{ACCCFC7D-284D-3240-9A73-FD43482F3923}"/>
              </a:ext>
            </a:extLst>
          </p:cNvPr>
          <p:cNvPicPr>
            <a:picLocks noChangeAspect="1"/>
          </p:cNvPicPr>
          <p:nvPr/>
        </p:nvPicPr>
        <p:blipFill>
          <a:blip r:embed="rId3"/>
          <a:stretch>
            <a:fillRect/>
          </a:stretch>
        </p:blipFill>
        <p:spPr>
          <a:xfrm>
            <a:off x="11452975" y="41387"/>
            <a:ext cx="634522" cy="669356"/>
          </a:xfrm>
          <a:prstGeom prst="rect">
            <a:avLst/>
          </a:prstGeom>
        </p:spPr>
      </p:pic>
      <p:sp>
        <p:nvSpPr>
          <p:cNvPr id="14" name="Title 5">
            <a:extLst>
              <a:ext uri="{FF2B5EF4-FFF2-40B4-BE49-F238E27FC236}">
                <a16:creationId xmlns:a16="http://schemas.microsoft.com/office/drawing/2014/main" id="{F83A3ECE-98DD-EB41-9B55-5B40F2E37996}"/>
              </a:ext>
            </a:extLst>
          </p:cNvPr>
          <p:cNvSpPr txBox="1">
            <a:spLocks/>
          </p:cNvSpPr>
          <p:nvPr/>
        </p:nvSpPr>
        <p:spPr>
          <a:xfrm>
            <a:off x="7209901" y="1048023"/>
            <a:ext cx="4687190" cy="8383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a:solidFill>
                  <a:srgbClr val="002060"/>
                </a:solidFill>
              </a:rPr>
              <a:t>MODULE 2c</a:t>
            </a:r>
            <a:endParaRPr lang="en-US" sz="3200" b="1" dirty="0">
              <a:solidFill>
                <a:srgbClr val="002060"/>
              </a:solidFill>
            </a:endParaRPr>
          </a:p>
        </p:txBody>
      </p:sp>
      <p:sp>
        <p:nvSpPr>
          <p:cNvPr id="15" name="TextBox 14">
            <a:extLst>
              <a:ext uri="{FF2B5EF4-FFF2-40B4-BE49-F238E27FC236}">
                <a16:creationId xmlns:a16="http://schemas.microsoft.com/office/drawing/2014/main" id="{714BC3D4-FC33-B841-A083-88C0EF61C036}"/>
              </a:ext>
            </a:extLst>
          </p:cNvPr>
          <p:cNvSpPr txBox="1"/>
          <p:nvPr/>
        </p:nvSpPr>
        <p:spPr>
          <a:xfrm>
            <a:off x="8759838" y="3763348"/>
            <a:ext cx="1580882" cy="523220"/>
          </a:xfrm>
          <a:prstGeom prst="rect">
            <a:avLst/>
          </a:prstGeom>
          <a:noFill/>
        </p:spPr>
        <p:txBody>
          <a:bodyPr wrap="none" rtlCol="0">
            <a:spAutoFit/>
          </a:bodyPr>
          <a:lstStyle/>
          <a:p>
            <a:r>
              <a:rPr lang="en-US" sz="1400" b="1" dirty="0" err="1">
                <a:solidFill>
                  <a:srgbClr val="002060"/>
                </a:solidFill>
                <a:latin typeface="Miriam Fixed" panose="020F0502020204030204" pitchFamily="34" charset="0"/>
                <a:cs typeface="Miriam Fixed" panose="020F0502020204030204" pitchFamily="34" charset="0"/>
              </a:rPr>
              <a:t>safyzan</a:t>
            </a:r>
            <a:r>
              <a:rPr lang="en-US" sz="1400" b="1" dirty="0">
                <a:solidFill>
                  <a:srgbClr val="002060"/>
                </a:solidFill>
                <a:latin typeface="Miriam Fixed" panose="020F0502020204030204" pitchFamily="34" charset="0"/>
                <a:cs typeface="Miriam Fixed" panose="020F0502020204030204" pitchFamily="34" charset="0"/>
              </a:rPr>
              <a:t> </a:t>
            </a:r>
            <a:r>
              <a:rPr lang="en-US" sz="1400" b="1" dirty="0" err="1">
                <a:solidFill>
                  <a:srgbClr val="002060"/>
                </a:solidFill>
                <a:latin typeface="Miriam Fixed" panose="020F0502020204030204" pitchFamily="34" charset="0"/>
                <a:cs typeface="Miriam Fixed" panose="020F0502020204030204" pitchFamily="34" charset="0"/>
              </a:rPr>
              <a:t>salim</a:t>
            </a:r>
            <a:endParaRPr lang="en-US" sz="1400" b="1" dirty="0">
              <a:solidFill>
                <a:srgbClr val="002060"/>
              </a:solidFill>
              <a:latin typeface="Miriam Fixed" panose="020F0502020204030204" pitchFamily="34" charset="0"/>
              <a:cs typeface="Miriam Fixed" panose="020F0502020204030204" pitchFamily="34" charset="0"/>
            </a:endParaRPr>
          </a:p>
          <a:p>
            <a:r>
              <a:rPr lang="en-US" sz="1400" b="1" dirty="0">
                <a:solidFill>
                  <a:srgbClr val="002060"/>
                </a:solidFill>
                <a:latin typeface="Miriam Fixed" panose="020F0502020204030204" pitchFamily="34" charset="0"/>
                <a:cs typeface="Miriam Fixed" panose="020F0502020204030204" pitchFamily="34" charset="0"/>
              </a:rPr>
              <a:t>019 622 0575</a:t>
            </a:r>
          </a:p>
        </p:txBody>
      </p:sp>
    </p:spTree>
    <p:extLst>
      <p:ext uri="{BB962C8B-B14F-4D97-AF65-F5344CB8AC3E}">
        <p14:creationId xmlns:p14="http://schemas.microsoft.com/office/powerpoint/2010/main" val="2962570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C1280C2-9490-2043-9F66-6507708A432A}"/>
              </a:ext>
            </a:extLst>
          </p:cNvPr>
          <p:cNvSpPr>
            <a:spLocks noGrp="1"/>
          </p:cNvSpPr>
          <p:nvPr>
            <p:ph type="sldNum" sz="quarter" idx="12"/>
          </p:nvPr>
        </p:nvSpPr>
        <p:spPr/>
        <p:txBody>
          <a:bodyPr/>
          <a:lstStyle/>
          <a:p>
            <a:fld id="{1E2C5D69-89DF-344F-96E3-E1C322024D51}" type="slidenum">
              <a:rPr lang="en-US" smtClean="0"/>
              <a:t>10</a:t>
            </a:fld>
            <a:endParaRPr lang="en-US"/>
          </a:p>
        </p:txBody>
      </p:sp>
      <p:sp>
        <p:nvSpPr>
          <p:cNvPr id="42" name="TextBox 41">
            <a:extLst>
              <a:ext uri="{FF2B5EF4-FFF2-40B4-BE49-F238E27FC236}">
                <a16:creationId xmlns:a16="http://schemas.microsoft.com/office/drawing/2014/main" id="{766C1B1B-83F4-8C46-A8F9-ACA82FD6E0BB}"/>
              </a:ext>
            </a:extLst>
          </p:cNvPr>
          <p:cNvSpPr txBox="1"/>
          <p:nvPr/>
        </p:nvSpPr>
        <p:spPr>
          <a:xfrm>
            <a:off x="60960" y="475232"/>
            <a:ext cx="2093202" cy="523220"/>
          </a:xfrm>
          <a:prstGeom prst="rect">
            <a:avLst/>
          </a:prstGeom>
          <a:noFill/>
          <a:ln>
            <a:noFill/>
          </a:ln>
        </p:spPr>
        <p:txBody>
          <a:bodyPr wrap="none" rtlCol="0">
            <a:spAutoFit/>
          </a:bodyPr>
          <a:lstStyle/>
          <a:p>
            <a:r>
              <a:rPr lang="en-US" sz="2800" b="1" u="sng" dirty="0">
                <a:solidFill>
                  <a:srgbClr val="002060"/>
                </a:solidFill>
              </a:rPr>
              <a:t>QUESTIONS?</a:t>
            </a:r>
          </a:p>
        </p:txBody>
      </p:sp>
      <p:sp>
        <p:nvSpPr>
          <p:cNvPr id="10" name="Rectangle 9">
            <a:extLst>
              <a:ext uri="{FF2B5EF4-FFF2-40B4-BE49-F238E27FC236}">
                <a16:creationId xmlns:a16="http://schemas.microsoft.com/office/drawing/2014/main" id="{0F1863B0-C194-AF47-A641-160EF4685282}"/>
              </a:ext>
            </a:extLst>
          </p:cNvPr>
          <p:cNvSpPr/>
          <p:nvPr/>
        </p:nvSpPr>
        <p:spPr>
          <a:xfrm>
            <a:off x="3351101" y="2095761"/>
            <a:ext cx="5851666" cy="18474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90D0E4C-14F8-594B-BBFF-23FDB122DA5A}"/>
              </a:ext>
            </a:extLst>
          </p:cNvPr>
          <p:cNvSpPr txBox="1"/>
          <p:nvPr/>
        </p:nvSpPr>
        <p:spPr>
          <a:xfrm>
            <a:off x="3382696" y="2170334"/>
            <a:ext cx="5740796" cy="1446550"/>
          </a:xfrm>
          <a:prstGeom prst="rect">
            <a:avLst/>
          </a:prstGeom>
          <a:noFill/>
        </p:spPr>
        <p:txBody>
          <a:bodyPr wrap="square" rtlCol="0">
            <a:spAutoFit/>
          </a:bodyPr>
          <a:lstStyle/>
          <a:p>
            <a:pPr algn="ctr"/>
            <a:r>
              <a:rPr lang="en-MY" sz="8800" u="sng" dirty="0">
                <a:solidFill>
                  <a:schemeClr val="bg1"/>
                </a:solidFill>
              </a:rPr>
              <a:t>Questions?</a:t>
            </a:r>
          </a:p>
        </p:txBody>
      </p:sp>
      <p:sp>
        <p:nvSpPr>
          <p:cNvPr id="16" name="TextBox 15">
            <a:extLst>
              <a:ext uri="{FF2B5EF4-FFF2-40B4-BE49-F238E27FC236}">
                <a16:creationId xmlns:a16="http://schemas.microsoft.com/office/drawing/2014/main" id="{24BE5CCC-2046-1043-AD58-1C83B2E88FE7}"/>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2c. Monitoring Data Center Temperature &amp; Humidity Level</a:t>
            </a:r>
          </a:p>
        </p:txBody>
      </p:sp>
      <p:sp>
        <p:nvSpPr>
          <p:cNvPr id="9" name="TextBox 8">
            <a:extLst>
              <a:ext uri="{FF2B5EF4-FFF2-40B4-BE49-F238E27FC236}">
                <a16:creationId xmlns:a16="http://schemas.microsoft.com/office/drawing/2014/main" id="{6BB8916A-9B7B-E840-99DA-49DDD7B7ABA8}"/>
              </a:ext>
            </a:extLst>
          </p:cNvPr>
          <p:cNvSpPr txBox="1"/>
          <p:nvPr/>
        </p:nvSpPr>
        <p:spPr>
          <a:xfrm>
            <a:off x="0" y="6636206"/>
            <a:ext cx="12208159" cy="230832"/>
          </a:xfrm>
          <a:prstGeom prst="rect">
            <a:avLst/>
          </a:prstGeom>
          <a:noFill/>
        </p:spPr>
        <p:txBody>
          <a:bodyPr wrap="square" rtlCol="0">
            <a:spAutoFit/>
          </a:bodyPr>
          <a:lstStyle/>
          <a:p>
            <a:r>
              <a:rPr lang="en-US" sz="900" b="1" dirty="0">
                <a:solidFill>
                  <a:schemeClr val="bg1"/>
                </a:solidFill>
                <a:highlight>
                  <a:srgbClr val="000080"/>
                </a:highlight>
              </a:rPr>
              <a:t>Rev01</a:t>
            </a:r>
            <a:r>
              <a:rPr lang="en-US" sz="900" dirty="0">
                <a:solidFill>
                  <a:srgbClr val="002060"/>
                </a:solidFill>
              </a:rPr>
              <a:t> JAN2021</a:t>
            </a:r>
          </a:p>
        </p:txBody>
      </p:sp>
      <p:sp>
        <p:nvSpPr>
          <p:cNvPr id="14" name="Rectangle 13">
            <a:extLst>
              <a:ext uri="{FF2B5EF4-FFF2-40B4-BE49-F238E27FC236}">
                <a16:creationId xmlns:a16="http://schemas.microsoft.com/office/drawing/2014/main" id="{29CF6DEE-706F-FE44-ABDF-E0F4E28CC6C9}"/>
              </a:ext>
            </a:extLst>
          </p:cNvPr>
          <p:cNvSpPr/>
          <p:nvPr/>
        </p:nvSpPr>
        <p:spPr>
          <a:xfrm>
            <a:off x="244856" y="998452"/>
            <a:ext cx="208593" cy="5419297"/>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8BB4"/>
              </a:solidFill>
            </a:endParaRPr>
          </a:p>
        </p:txBody>
      </p:sp>
    </p:spTree>
    <p:extLst>
      <p:ext uri="{BB962C8B-B14F-4D97-AF65-F5344CB8AC3E}">
        <p14:creationId xmlns:p14="http://schemas.microsoft.com/office/powerpoint/2010/main" val="2381045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C1280C2-9490-2043-9F66-6507708A432A}"/>
              </a:ext>
            </a:extLst>
          </p:cNvPr>
          <p:cNvSpPr>
            <a:spLocks noGrp="1"/>
          </p:cNvSpPr>
          <p:nvPr>
            <p:ph type="sldNum" sz="quarter" idx="12"/>
          </p:nvPr>
        </p:nvSpPr>
        <p:spPr/>
        <p:txBody>
          <a:bodyPr/>
          <a:lstStyle/>
          <a:p>
            <a:fld id="{1E2C5D69-89DF-344F-96E3-E1C322024D51}" type="slidenum">
              <a:rPr lang="en-US" smtClean="0"/>
              <a:t>11</a:t>
            </a:fld>
            <a:endParaRPr lang="en-US"/>
          </a:p>
        </p:txBody>
      </p:sp>
      <p:sp>
        <p:nvSpPr>
          <p:cNvPr id="42" name="TextBox 41">
            <a:extLst>
              <a:ext uri="{FF2B5EF4-FFF2-40B4-BE49-F238E27FC236}">
                <a16:creationId xmlns:a16="http://schemas.microsoft.com/office/drawing/2014/main" id="{766C1B1B-83F4-8C46-A8F9-ACA82FD6E0BB}"/>
              </a:ext>
            </a:extLst>
          </p:cNvPr>
          <p:cNvSpPr txBox="1"/>
          <p:nvPr/>
        </p:nvSpPr>
        <p:spPr>
          <a:xfrm>
            <a:off x="60960" y="475232"/>
            <a:ext cx="1562223" cy="523220"/>
          </a:xfrm>
          <a:prstGeom prst="rect">
            <a:avLst/>
          </a:prstGeom>
          <a:noFill/>
          <a:ln>
            <a:noFill/>
          </a:ln>
        </p:spPr>
        <p:txBody>
          <a:bodyPr wrap="none" rtlCol="0">
            <a:spAutoFit/>
          </a:bodyPr>
          <a:lstStyle/>
          <a:p>
            <a:r>
              <a:rPr lang="en-US" sz="2800" b="1" u="sng" dirty="0">
                <a:solidFill>
                  <a:srgbClr val="002060"/>
                </a:solidFill>
              </a:rPr>
              <a:t>EXERCISE</a:t>
            </a:r>
          </a:p>
        </p:txBody>
      </p:sp>
      <p:sp>
        <p:nvSpPr>
          <p:cNvPr id="12" name="TextBox 11">
            <a:extLst>
              <a:ext uri="{FF2B5EF4-FFF2-40B4-BE49-F238E27FC236}">
                <a16:creationId xmlns:a16="http://schemas.microsoft.com/office/drawing/2014/main" id="{2BB864F9-60CF-AC4D-B842-8FB1CACACD37}"/>
              </a:ext>
            </a:extLst>
          </p:cNvPr>
          <p:cNvSpPr txBox="1"/>
          <p:nvPr/>
        </p:nvSpPr>
        <p:spPr>
          <a:xfrm>
            <a:off x="1857297" y="1715434"/>
            <a:ext cx="9496503" cy="2308324"/>
          </a:xfrm>
          <a:prstGeom prst="rect">
            <a:avLst/>
          </a:prstGeom>
          <a:noFill/>
        </p:spPr>
        <p:txBody>
          <a:bodyPr wrap="square" rtlCol="0">
            <a:spAutoFit/>
          </a:bodyPr>
          <a:lstStyle/>
          <a:p>
            <a:r>
              <a:rPr lang="en-MY" sz="2400" dirty="0">
                <a:solidFill>
                  <a:srgbClr val="002060"/>
                </a:solidFill>
              </a:rPr>
              <a:t>Add a RED led and GREEN led. When the temperature less than 27°C, only GREEN led goes off. When the temperature greater than 27°C, only RED led goes off. </a:t>
            </a:r>
          </a:p>
          <a:p>
            <a:r>
              <a:rPr lang="en-MY" sz="2400" dirty="0">
                <a:solidFill>
                  <a:srgbClr val="002060"/>
                </a:solidFill>
              </a:rPr>
              <a:t>Hint: 	-use conditional statement:</a:t>
            </a:r>
          </a:p>
          <a:p>
            <a:r>
              <a:rPr lang="en-MY" sz="2400" dirty="0">
                <a:solidFill>
                  <a:srgbClr val="002060"/>
                </a:solidFill>
              </a:rPr>
              <a:t>	-digital write</a:t>
            </a:r>
          </a:p>
          <a:p>
            <a:r>
              <a:rPr lang="en-MY" sz="2400" dirty="0">
                <a:solidFill>
                  <a:srgbClr val="002060"/>
                </a:solidFill>
              </a:rPr>
              <a:t>[30 minutes activity]</a:t>
            </a:r>
            <a:endParaRPr lang="en-US" dirty="0">
              <a:solidFill>
                <a:srgbClr val="002060"/>
              </a:solidFill>
            </a:endParaRPr>
          </a:p>
        </p:txBody>
      </p:sp>
      <p:sp>
        <p:nvSpPr>
          <p:cNvPr id="19" name="Rectangle 18">
            <a:extLst>
              <a:ext uri="{FF2B5EF4-FFF2-40B4-BE49-F238E27FC236}">
                <a16:creationId xmlns:a16="http://schemas.microsoft.com/office/drawing/2014/main" id="{E0F505A8-EDBF-A640-BADB-B23449203269}"/>
              </a:ext>
            </a:extLst>
          </p:cNvPr>
          <p:cNvSpPr/>
          <p:nvPr/>
        </p:nvSpPr>
        <p:spPr>
          <a:xfrm>
            <a:off x="244856" y="998452"/>
            <a:ext cx="208593" cy="541929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7DD772A-E354-4346-B7E0-54C410DD1676}"/>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2c. Monitoring Data Center Temperature &amp; Humidity Level</a:t>
            </a:r>
          </a:p>
        </p:txBody>
      </p:sp>
      <p:sp>
        <p:nvSpPr>
          <p:cNvPr id="8" name="TextBox 7">
            <a:extLst>
              <a:ext uri="{FF2B5EF4-FFF2-40B4-BE49-F238E27FC236}">
                <a16:creationId xmlns:a16="http://schemas.microsoft.com/office/drawing/2014/main" id="{78AFE88C-A5EB-2242-9501-20B8DA505B2C}"/>
              </a:ext>
            </a:extLst>
          </p:cNvPr>
          <p:cNvSpPr txBox="1"/>
          <p:nvPr/>
        </p:nvSpPr>
        <p:spPr>
          <a:xfrm>
            <a:off x="0" y="6636206"/>
            <a:ext cx="12208159" cy="230832"/>
          </a:xfrm>
          <a:prstGeom prst="rect">
            <a:avLst/>
          </a:prstGeom>
          <a:noFill/>
        </p:spPr>
        <p:txBody>
          <a:bodyPr wrap="square" rtlCol="0">
            <a:spAutoFit/>
          </a:bodyPr>
          <a:lstStyle/>
          <a:p>
            <a:r>
              <a:rPr lang="en-US" sz="900" b="1" dirty="0">
                <a:solidFill>
                  <a:schemeClr val="bg1"/>
                </a:solidFill>
                <a:highlight>
                  <a:srgbClr val="000080"/>
                </a:highlight>
              </a:rPr>
              <a:t>Rev01</a:t>
            </a:r>
            <a:r>
              <a:rPr lang="en-US" sz="900" dirty="0">
                <a:solidFill>
                  <a:srgbClr val="002060"/>
                </a:solidFill>
              </a:rPr>
              <a:t> JAN2021</a:t>
            </a:r>
          </a:p>
        </p:txBody>
      </p:sp>
    </p:spTree>
    <p:extLst>
      <p:ext uri="{BB962C8B-B14F-4D97-AF65-F5344CB8AC3E}">
        <p14:creationId xmlns:p14="http://schemas.microsoft.com/office/powerpoint/2010/main" val="2388514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C1280C2-9490-2043-9F66-6507708A432A}"/>
              </a:ext>
            </a:extLst>
          </p:cNvPr>
          <p:cNvSpPr>
            <a:spLocks noGrp="1"/>
          </p:cNvSpPr>
          <p:nvPr>
            <p:ph type="sldNum" sz="quarter" idx="12"/>
          </p:nvPr>
        </p:nvSpPr>
        <p:spPr/>
        <p:txBody>
          <a:bodyPr/>
          <a:lstStyle/>
          <a:p>
            <a:fld id="{1E2C5D69-89DF-344F-96E3-E1C322024D51}" type="slidenum">
              <a:rPr lang="en-US" smtClean="0"/>
              <a:t>12</a:t>
            </a:fld>
            <a:endParaRPr lang="en-US"/>
          </a:p>
        </p:txBody>
      </p:sp>
      <p:sp>
        <p:nvSpPr>
          <p:cNvPr id="42" name="TextBox 41">
            <a:extLst>
              <a:ext uri="{FF2B5EF4-FFF2-40B4-BE49-F238E27FC236}">
                <a16:creationId xmlns:a16="http://schemas.microsoft.com/office/drawing/2014/main" id="{766C1B1B-83F4-8C46-A8F9-ACA82FD6E0BB}"/>
              </a:ext>
            </a:extLst>
          </p:cNvPr>
          <p:cNvSpPr txBox="1"/>
          <p:nvPr/>
        </p:nvSpPr>
        <p:spPr>
          <a:xfrm>
            <a:off x="60960" y="475232"/>
            <a:ext cx="1509324" cy="523220"/>
          </a:xfrm>
          <a:prstGeom prst="rect">
            <a:avLst/>
          </a:prstGeom>
          <a:noFill/>
          <a:ln>
            <a:noFill/>
          </a:ln>
        </p:spPr>
        <p:txBody>
          <a:bodyPr wrap="none" rtlCol="0">
            <a:spAutoFit/>
          </a:bodyPr>
          <a:lstStyle/>
          <a:p>
            <a:r>
              <a:rPr lang="en-US" sz="2800" b="1" u="sng" dirty="0">
                <a:solidFill>
                  <a:srgbClr val="002060"/>
                </a:solidFill>
              </a:rPr>
              <a:t>ANSWER</a:t>
            </a:r>
          </a:p>
        </p:txBody>
      </p:sp>
      <p:sp>
        <p:nvSpPr>
          <p:cNvPr id="20" name="Rectangle 19">
            <a:extLst>
              <a:ext uri="{FF2B5EF4-FFF2-40B4-BE49-F238E27FC236}">
                <a16:creationId xmlns:a16="http://schemas.microsoft.com/office/drawing/2014/main" id="{C43F7740-52C3-1542-9555-FF57CFBA70EB}"/>
              </a:ext>
            </a:extLst>
          </p:cNvPr>
          <p:cNvSpPr/>
          <p:nvPr/>
        </p:nvSpPr>
        <p:spPr>
          <a:xfrm>
            <a:off x="993497" y="1894658"/>
            <a:ext cx="10118066" cy="346254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9E4D5E8-5A9B-0A46-A9AD-414833503F1C}"/>
              </a:ext>
            </a:extLst>
          </p:cNvPr>
          <p:cNvSpPr/>
          <p:nvPr/>
        </p:nvSpPr>
        <p:spPr>
          <a:xfrm>
            <a:off x="244856" y="998452"/>
            <a:ext cx="208593" cy="541929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86FA95F-F78D-D740-9691-05FFCA65986B}"/>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2c. Monitoring Data Center Temperature &amp; Humidity Level</a:t>
            </a:r>
          </a:p>
        </p:txBody>
      </p:sp>
      <p:pic>
        <p:nvPicPr>
          <p:cNvPr id="2" name="Picture 1">
            <a:extLst>
              <a:ext uri="{FF2B5EF4-FFF2-40B4-BE49-F238E27FC236}">
                <a16:creationId xmlns:a16="http://schemas.microsoft.com/office/drawing/2014/main" id="{9F1EE061-0C27-834E-9A60-BE41DC279791}"/>
              </a:ext>
            </a:extLst>
          </p:cNvPr>
          <p:cNvPicPr>
            <a:picLocks noChangeAspect="1"/>
          </p:cNvPicPr>
          <p:nvPr/>
        </p:nvPicPr>
        <p:blipFill>
          <a:blip r:embed="rId2"/>
          <a:stretch>
            <a:fillRect/>
          </a:stretch>
        </p:blipFill>
        <p:spPr>
          <a:xfrm>
            <a:off x="2480871" y="2089229"/>
            <a:ext cx="3263900" cy="3073400"/>
          </a:xfrm>
          <a:prstGeom prst="rect">
            <a:avLst/>
          </a:prstGeom>
        </p:spPr>
      </p:pic>
      <p:sp>
        <p:nvSpPr>
          <p:cNvPr id="3" name="Rectangle 2">
            <a:extLst>
              <a:ext uri="{FF2B5EF4-FFF2-40B4-BE49-F238E27FC236}">
                <a16:creationId xmlns:a16="http://schemas.microsoft.com/office/drawing/2014/main" id="{E36948FA-9B6D-554E-B8F3-CE530DD05700}"/>
              </a:ext>
            </a:extLst>
          </p:cNvPr>
          <p:cNvSpPr/>
          <p:nvPr/>
        </p:nvSpPr>
        <p:spPr>
          <a:xfrm>
            <a:off x="2656477" y="1243375"/>
            <a:ext cx="3561231" cy="369332"/>
          </a:xfrm>
          <a:prstGeom prst="rect">
            <a:avLst/>
          </a:prstGeom>
        </p:spPr>
        <p:txBody>
          <a:bodyPr wrap="none">
            <a:spAutoFit/>
          </a:bodyPr>
          <a:lstStyle/>
          <a:p>
            <a:r>
              <a:rPr lang="en-MY" dirty="0">
                <a:solidFill>
                  <a:srgbClr val="002060"/>
                </a:solidFill>
              </a:rPr>
              <a:t>Don’t forget to initialize </a:t>
            </a:r>
            <a:r>
              <a:rPr lang="en-MY" dirty="0" err="1">
                <a:solidFill>
                  <a:srgbClr val="002060"/>
                </a:solidFill>
              </a:rPr>
              <a:t>pinMode</a:t>
            </a:r>
            <a:r>
              <a:rPr lang="en-MY" dirty="0">
                <a:solidFill>
                  <a:srgbClr val="002060"/>
                </a:solidFill>
              </a:rPr>
              <a:t>( );</a:t>
            </a:r>
            <a:endParaRPr lang="en-US" dirty="0"/>
          </a:p>
        </p:txBody>
      </p:sp>
      <p:sp>
        <p:nvSpPr>
          <p:cNvPr id="12" name="TextBox 11">
            <a:extLst>
              <a:ext uri="{FF2B5EF4-FFF2-40B4-BE49-F238E27FC236}">
                <a16:creationId xmlns:a16="http://schemas.microsoft.com/office/drawing/2014/main" id="{62961814-2353-A242-B574-A551DA4E6C0C}"/>
              </a:ext>
            </a:extLst>
          </p:cNvPr>
          <p:cNvSpPr txBox="1"/>
          <p:nvPr/>
        </p:nvSpPr>
        <p:spPr>
          <a:xfrm>
            <a:off x="0" y="6636206"/>
            <a:ext cx="12208159" cy="230832"/>
          </a:xfrm>
          <a:prstGeom prst="rect">
            <a:avLst/>
          </a:prstGeom>
          <a:noFill/>
        </p:spPr>
        <p:txBody>
          <a:bodyPr wrap="square" rtlCol="0">
            <a:spAutoFit/>
          </a:bodyPr>
          <a:lstStyle/>
          <a:p>
            <a:r>
              <a:rPr lang="en-US" sz="900" b="1" dirty="0">
                <a:solidFill>
                  <a:schemeClr val="bg1"/>
                </a:solidFill>
                <a:highlight>
                  <a:srgbClr val="000080"/>
                </a:highlight>
              </a:rPr>
              <a:t>Rev01</a:t>
            </a:r>
            <a:r>
              <a:rPr lang="en-US" sz="900" dirty="0">
                <a:solidFill>
                  <a:srgbClr val="002060"/>
                </a:solidFill>
              </a:rPr>
              <a:t> JAN2021</a:t>
            </a:r>
          </a:p>
        </p:txBody>
      </p:sp>
    </p:spTree>
    <p:extLst>
      <p:ext uri="{BB962C8B-B14F-4D97-AF65-F5344CB8AC3E}">
        <p14:creationId xmlns:p14="http://schemas.microsoft.com/office/powerpoint/2010/main" val="631662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C1280C2-9490-2043-9F66-6507708A432A}"/>
              </a:ext>
            </a:extLst>
          </p:cNvPr>
          <p:cNvSpPr>
            <a:spLocks noGrp="1"/>
          </p:cNvSpPr>
          <p:nvPr>
            <p:ph type="sldNum" sz="quarter" idx="12"/>
          </p:nvPr>
        </p:nvSpPr>
        <p:spPr/>
        <p:txBody>
          <a:bodyPr/>
          <a:lstStyle/>
          <a:p>
            <a:fld id="{1E2C5D69-89DF-344F-96E3-E1C322024D51}" type="slidenum">
              <a:rPr lang="en-US" smtClean="0"/>
              <a:t>13</a:t>
            </a:fld>
            <a:endParaRPr lang="en-US"/>
          </a:p>
        </p:txBody>
      </p:sp>
      <p:sp>
        <p:nvSpPr>
          <p:cNvPr id="42" name="TextBox 41">
            <a:extLst>
              <a:ext uri="{FF2B5EF4-FFF2-40B4-BE49-F238E27FC236}">
                <a16:creationId xmlns:a16="http://schemas.microsoft.com/office/drawing/2014/main" id="{766C1B1B-83F4-8C46-A8F9-ACA82FD6E0BB}"/>
              </a:ext>
            </a:extLst>
          </p:cNvPr>
          <p:cNvSpPr txBox="1"/>
          <p:nvPr/>
        </p:nvSpPr>
        <p:spPr>
          <a:xfrm>
            <a:off x="60960" y="475232"/>
            <a:ext cx="3654655" cy="523220"/>
          </a:xfrm>
          <a:prstGeom prst="rect">
            <a:avLst/>
          </a:prstGeom>
          <a:noFill/>
          <a:ln>
            <a:noFill/>
          </a:ln>
        </p:spPr>
        <p:txBody>
          <a:bodyPr wrap="none" rtlCol="0">
            <a:spAutoFit/>
          </a:bodyPr>
          <a:lstStyle/>
          <a:p>
            <a:r>
              <a:rPr lang="en-US" sz="2800" b="1" u="sng" dirty="0">
                <a:solidFill>
                  <a:srgbClr val="002060"/>
                </a:solidFill>
              </a:rPr>
              <a:t>TROUBLESHOOT GUIDE</a:t>
            </a:r>
          </a:p>
        </p:txBody>
      </p:sp>
      <p:sp>
        <p:nvSpPr>
          <p:cNvPr id="15" name="Rectangle 14">
            <a:extLst>
              <a:ext uri="{FF2B5EF4-FFF2-40B4-BE49-F238E27FC236}">
                <a16:creationId xmlns:a16="http://schemas.microsoft.com/office/drawing/2014/main" id="{7758576C-D6D5-5A4A-9444-929675E01D21}"/>
              </a:ext>
            </a:extLst>
          </p:cNvPr>
          <p:cNvSpPr/>
          <p:nvPr/>
        </p:nvSpPr>
        <p:spPr>
          <a:xfrm>
            <a:off x="244856" y="998452"/>
            <a:ext cx="208593" cy="54192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8BB4"/>
              </a:solidFill>
            </a:endParaRPr>
          </a:p>
        </p:txBody>
      </p:sp>
      <p:sp>
        <p:nvSpPr>
          <p:cNvPr id="9" name="Rectangle 8">
            <a:extLst>
              <a:ext uri="{FF2B5EF4-FFF2-40B4-BE49-F238E27FC236}">
                <a16:creationId xmlns:a16="http://schemas.microsoft.com/office/drawing/2014/main" id="{E791507A-5585-D043-8CE1-5EB4A5D254AD}"/>
              </a:ext>
            </a:extLst>
          </p:cNvPr>
          <p:cNvSpPr/>
          <p:nvPr/>
        </p:nvSpPr>
        <p:spPr>
          <a:xfrm>
            <a:off x="451676" y="1019474"/>
            <a:ext cx="10812832" cy="4196085"/>
          </a:xfrm>
          <a:prstGeom prst="rect">
            <a:avLst/>
          </a:prstGeom>
        </p:spPr>
        <p:txBody>
          <a:bodyPr wrap="square">
            <a:spAutoFit/>
          </a:bodyPr>
          <a:lstStyle/>
          <a:p>
            <a:pPr>
              <a:lnSpc>
                <a:spcPct val="150000"/>
              </a:lnSpc>
            </a:pPr>
            <a:r>
              <a:rPr lang="en-MY" dirty="0">
                <a:latin typeface="Arial" panose="020B0604020202020204" pitchFamily="34" charset="0"/>
                <a:cs typeface="Arial" panose="020B0604020202020204" pitchFamily="34" charset="0"/>
              </a:rPr>
              <a:t>Failed to upload the sketch to ESP32? Follow these steps:</a:t>
            </a:r>
          </a:p>
          <a:p>
            <a:pPr>
              <a:lnSpc>
                <a:spcPct val="150000"/>
              </a:lnSpc>
            </a:pPr>
            <a:r>
              <a:rPr lang="en-MY" dirty="0">
                <a:solidFill>
                  <a:srgbClr val="FF0000"/>
                </a:solidFill>
                <a:latin typeface="Arial" panose="020B0604020202020204" pitchFamily="34" charset="0"/>
                <a:cs typeface="Arial" panose="020B0604020202020204" pitchFamily="34" charset="0"/>
                <a:sym typeface="Wingdings" pitchFamily="2" charset="2"/>
              </a:rPr>
              <a:t></a:t>
            </a:r>
            <a:r>
              <a:rPr lang="en-MY" dirty="0">
                <a:latin typeface="Arial" panose="020B0604020202020204" pitchFamily="34" charset="0"/>
                <a:cs typeface="Arial" panose="020B0604020202020204" pitchFamily="34" charset="0"/>
              </a:rPr>
              <a:t> Press REBOOT button until the IDE approaches </a:t>
            </a:r>
            <a:r>
              <a:rPr lang="en-MY" b="1" dirty="0">
                <a:latin typeface="Arial" panose="020B0604020202020204" pitchFamily="34" charset="0"/>
                <a:cs typeface="Arial" panose="020B0604020202020204" pitchFamily="34" charset="0"/>
              </a:rPr>
              <a:t>Connecting</a:t>
            </a:r>
            <a:r>
              <a:rPr lang="en-MY" dirty="0">
                <a:latin typeface="Arial" panose="020B0604020202020204" pitchFamily="34" charset="0"/>
                <a:cs typeface="Arial" panose="020B0604020202020204" pitchFamily="34" charset="0"/>
              </a:rPr>
              <a:t>… segment;</a:t>
            </a:r>
          </a:p>
          <a:p>
            <a:pPr>
              <a:lnSpc>
                <a:spcPct val="150000"/>
              </a:lnSpc>
            </a:pPr>
            <a:r>
              <a:rPr lang="en-MY" dirty="0">
                <a:solidFill>
                  <a:srgbClr val="FF0000"/>
                </a:solidFill>
                <a:latin typeface="Arial" panose="020B0604020202020204" pitchFamily="34" charset="0"/>
                <a:cs typeface="Arial" panose="020B0604020202020204" pitchFamily="34" charset="0"/>
                <a:sym typeface="Wingdings" pitchFamily="2" charset="2"/>
              </a:rPr>
              <a:t></a:t>
            </a:r>
            <a:r>
              <a:rPr lang="en-MY" dirty="0">
                <a:latin typeface="Arial" panose="020B0604020202020204" pitchFamily="34" charset="0"/>
                <a:cs typeface="Arial" panose="020B0604020202020204" pitchFamily="34" charset="0"/>
              </a:rPr>
              <a:t> </a:t>
            </a:r>
            <a:r>
              <a:rPr lang="en-MY" b="1" dirty="0">
                <a:solidFill>
                  <a:srgbClr val="FF0000"/>
                </a:solidFill>
                <a:latin typeface="Arial" panose="020B0604020202020204" pitchFamily="34" charset="0"/>
                <a:cs typeface="Arial" panose="020B0604020202020204" pitchFamily="34" charset="0"/>
              </a:rPr>
              <a:t>OR</a:t>
            </a:r>
            <a:r>
              <a:rPr lang="en-MY" dirty="0">
                <a:latin typeface="Arial" panose="020B0604020202020204" pitchFamily="34" charset="0"/>
                <a:cs typeface="Arial" panose="020B0604020202020204" pitchFamily="34" charset="0"/>
              </a:rPr>
              <a:t>, check whether you have chosen the correct </a:t>
            </a:r>
            <a:r>
              <a:rPr lang="en-MY" b="1" dirty="0">
                <a:latin typeface="Arial" panose="020B0604020202020204" pitchFamily="34" charset="0"/>
                <a:cs typeface="Arial" panose="020B0604020202020204" pitchFamily="34" charset="0"/>
              </a:rPr>
              <a:t>Board</a:t>
            </a:r>
            <a:r>
              <a:rPr lang="en-MY" dirty="0">
                <a:latin typeface="Arial" panose="020B0604020202020204" pitchFamily="34" charset="0"/>
                <a:cs typeface="Arial" panose="020B0604020202020204" pitchFamily="34" charset="0"/>
              </a:rPr>
              <a:t> and set the correct </a:t>
            </a:r>
            <a:r>
              <a:rPr lang="en-MY" b="1" dirty="0">
                <a:latin typeface="Arial" panose="020B0604020202020204" pitchFamily="34" charset="0"/>
                <a:cs typeface="Arial" panose="020B0604020202020204" pitchFamily="34" charset="0"/>
              </a:rPr>
              <a:t>PORT</a:t>
            </a:r>
            <a:r>
              <a:rPr lang="en-MY" dirty="0">
                <a:latin typeface="Arial" panose="020B0604020202020204" pitchFamily="34" charset="0"/>
                <a:cs typeface="Arial" panose="020B0604020202020204" pitchFamily="34" charset="0"/>
              </a:rPr>
              <a:t>;</a:t>
            </a:r>
          </a:p>
          <a:p>
            <a:pPr>
              <a:lnSpc>
                <a:spcPct val="150000"/>
              </a:lnSpc>
            </a:pPr>
            <a:r>
              <a:rPr lang="en-MY" dirty="0">
                <a:latin typeface="Arial" panose="020B0604020202020204" pitchFamily="34" charset="0"/>
                <a:cs typeface="Arial" panose="020B0604020202020204" pitchFamily="34" charset="0"/>
              </a:rPr>
              <a:t>	* Choose the right board by going to</a:t>
            </a:r>
            <a:r>
              <a:rPr lang="en-MY" b="1" dirty="0">
                <a:latin typeface="Arial" panose="020B0604020202020204" pitchFamily="34" charset="0"/>
                <a:cs typeface="Arial" panose="020B0604020202020204" pitchFamily="34" charset="0"/>
              </a:rPr>
              <a:t> Tools &gt; Boards &gt; ESP32 Dev Module </a:t>
            </a:r>
            <a:endParaRPr lang="en-MY" dirty="0">
              <a:latin typeface="Arial" panose="020B0604020202020204" pitchFamily="34" charset="0"/>
              <a:cs typeface="Arial" panose="020B0604020202020204" pitchFamily="34" charset="0"/>
            </a:endParaRPr>
          </a:p>
          <a:p>
            <a:pPr>
              <a:lnSpc>
                <a:spcPct val="150000"/>
              </a:lnSpc>
            </a:pPr>
            <a:r>
              <a:rPr lang="en-MY" dirty="0">
                <a:latin typeface="Arial" panose="020B0604020202020204" pitchFamily="34" charset="0"/>
                <a:cs typeface="Arial" panose="020B0604020202020204" pitchFamily="34" charset="0"/>
              </a:rPr>
              <a:t>	* Select the correct port at </a:t>
            </a:r>
            <a:r>
              <a:rPr lang="en-MY" b="1" dirty="0">
                <a:latin typeface="Arial" panose="020B0604020202020204" pitchFamily="34" charset="0"/>
                <a:cs typeface="Arial" panose="020B0604020202020204" pitchFamily="34" charset="0"/>
              </a:rPr>
              <a:t>Tools &gt; Port &gt; choose the appropriate serial port </a:t>
            </a:r>
            <a:endParaRPr lang="en-MY" dirty="0">
              <a:latin typeface="Arial" panose="020B0604020202020204" pitchFamily="34" charset="0"/>
              <a:cs typeface="Arial" panose="020B0604020202020204" pitchFamily="34" charset="0"/>
            </a:endParaRPr>
          </a:p>
          <a:p>
            <a:pPr>
              <a:lnSpc>
                <a:spcPct val="150000"/>
              </a:lnSpc>
            </a:pPr>
            <a:r>
              <a:rPr lang="en-MY" dirty="0">
                <a:solidFill>
                  <a:srgbClr val="FF0000"/>
                </a:solidFill>
                <a:latin typeface="Arial" panose="020B0604020202020204" pitchFamily="34" charset="0"/>
                <a:cs typeface="Arial" panose="020B0604020202020204" pitchFamily="34" charset="0"/>
                <a:sym typeface="Wingdings" pitchFamily="2" charset="2"/>
              </a:rPr>
              <a:t></a:t>
            </a:r>
            <a:r>
              <a:rPr lang="en-MY" dirty="0">
                <a:latin typeface="Arial" panose="020B0604020202020204" pitchFamily="34" charset="0"/>
                <a:cs typeface="Arial" panose="020B0604020202020204" pitchFamily="34" charset="0"/>
              </a:rPr>
              <a:t> </a:t>
            </a:r>
            <a:r>
              <a:rPr lang="en-MY" b="1" dirty="0">
                <a:solidFill>
                  <a:srgbClr val="FF0000"/>
                </a:solidFill>
                <a:latin typeface="Arial" panose="020B0604020202020204" pitchFamily="34" charset="0"/>
                <a:cs typeface="Arial" panose="020B0604020202020204" pitchFamily="34" charset="0"/>
              </a:rPr>
              <a:t>OR</a:t>
            </a:r>
            <a:r>
              <a:rPr lang="en-MY" dirty="0">
                <a:latin typeface="Arial" panose="020B0604020202020204" pitchFamily="34" charset="0"/>
                <a:cs typeface="Arial" panose="020B0604020202020204" pitchFamily="34" charset="0"/>
              </a:rPr>
              <a:t>, unplugging the board from USB and plugging back;</a:t>
            </a:r>
          </a:p>
          <a:p>
            <a:pPr>
              <a:lnSpc>
                <a:spcPct val="150000"/>
              </a:lnSpc>
            </a:pPr>
            <a:r>
              <a:rPr lang="en-MY" dirty="0">
                <a:solidFill>
                  <a:srgbClr val="FF0000"/>
                </a:solidFill>
                <a:latin typeface="Arial" panose="020B0604020202020204" pitchFamily="34" charset="0"/>
                <a:cs typeface="Arial" panose="020B0604020202020204" pitchFamily="34" charset="0"/>
                <a:sym typeface="Wingdings" pitchFamily="2" charset="2"/>
              </a:rPr>
              <a:t></a:t>
            </a:r>
            <a:r>
              <a:rPr lang="en-MY" dirty="0">
                <a:latin typeface="Arial" panose="020B0604020202020204" pitchFamily="34" charset="0"/>
                <a:cs typeface="Arial" panose="020B0604020202020204" pitchFamily="34" charset="0"/>
              </a:rPr>
              <a:t> </a:t>
            </a:r>
            <a:r>
              <a:rPr lang="en-MY" b="1" dirty="0">
                <a:solidFill>
                  <a:srgbClr val="FF0000"/>
                </a:solidFill>
                <a:latin typeface="Arial" panose="020B0604020202020204" pitchFamily="34" charset="0"/>
                <a:cs typeface="Arial" panose="020B0604020202020204" pitchFamily="34" charset="0"/>
              </a:rPr>
              <a:t>OR</a:t>
            </a:r>
            <a:r>
              <a:rPr lang="en-MY" dirty="0">
                <a:latin typeface="Arial" panose="020B0604020202020204" pitchFamily="34" charset="0"/>
                <a:cs typeface="Arial" panose="020B0604020202020204" pitchFamily="34" charset="0"/>
              </a:rPr>
              <a:t>, </a:t>
            </a:r>
            <a:r>
              <a:rPr lang="en-MY" b="1" dirty="0">
                <a:latin typeface="Arial" panose="020B0604020202020204" pitchFamily="34" charset="0"/>
                <a:cs typeface="Arial" panose="020B0604020202020204" pitchFamily="34" charset="0"/>
              </a:rPr>
              <a:t>Verify</a:t>
            </a:r>
            <a:r>
              <a:rPr lang="en-MY" dirty="0">
                <a:latin typeface="Arial" panose="020B0604020202020204" pitchFamily="34" charset="0"/>
                <a:cs typeface="Arial" panose="020B0604020202020204" pitchFamily="34" charset="0"/>
              </a:rPr>
              <a:t> to confirm that your sketch is error free;</a:t>
            </a:r>
          </a:p>
          <a:p>
            <a:pPr>
              <a:lnSpc>
                <a:spcPct val="150000"/>
              </a:lnSpc>
            </a:pPr>
            <a:r>
              <a:rPr lang="en-MY" dirty="0">
                <a:solidFill>
                  <a:srgbClr val="FF0000"/>
                </a:solidFill>
                <a:latin typeface="Arial" panose="020B0604020202020204" pitchFamily="34" charset="0"/>
                <a:cs typeface="Arial" panose="020B0604020202020204" pitchFamily="34" charset="0"/>
                <a:sym typeface="Wingdings" pitchFamily="2" charset="2"/>
              </a:rPr>
              <a:t></a:t>
            </a:r>
            <a:r>
              <a:rPr lang="en-MY" dirty="0">
                <a:latin typeface="Arial" panose="020B0604020202020204" pitchFamily="34" charset="0"/>
                <a:cs typeface="Arial" panose="020B0604020202020204" pitchFamily="34" charset="0"/>
              </a:rPr>
              <a:t> </a:t>
            </a:r>
            <a:r>
              <a:rPr lang="en-MY" b="1" dirty="0">
                <a:solidFill>
                  <a:srgbClr val="FF0000"/>
                </a:solidFill>
                <a:latin typeface="Arial" panose="020B0604020202020204" pitchFamily="34" charset="0"/>
                <a:cs typeface="Arial" panose="020B0604020202020204" pitchFamily="34" charset="0"/>
              </a:rPr>
              <a:t>OR</a:t>
            </a:r>
            <a:r>
              <a:rPr lang="en-MY" dirty="0">
                <a:latin typeface="Arial" panose="020B0604020202020204" pitchFamily="34" charset="0"/>
                <a:cs typeface="Arial" panose="020B0604020202020204" pitchFamily="34" charset="0"/>
              </a:rPr>
              <a:t>, Swap to other PC / Laptops;</a:t>
            </a:r>
          </a:p>
          <a:p>
            <a:pPr>
              <a:lnSpc>
                <a:spcPct val="150000"/>
              </a:lnSpc>
            </a:pPr>
            <a:r>
              <a:rPr lang="en-MY" dirty="0">
                <a:solidFill>
                  <a:srgbClr val="FF0000"/>
                </a:solidFill>
                <a:latin typeface="Arial" panose="020B0604020202020204" pitchFamily="34" charset="0"/>
                <a:cs typeface="Arial" panose="020B0604020202020204" pitchFamily="34" charset="0"/>
                <a:sym typeface="Wingdings" pitchFamily="2" charset="2"/>
              </a:rPr>
              <a:t></a:t>
            </a:r>
            <a:r>
              <a:rPr lang="en-MY" dirty="0">
                <a:latin typeface="Arial" panose="020B0604020202020204" pitchFamily="34" charset="0"/>
                <a:cs typeface="Arial" panose="020B0604020202020204" pitchFamily="34" charset="0"/>
              </a:rPr>
              <a:t> </a:t>
            </a:r>
            <a:r>
              <a:rPr lang="en-MY" b="1" dirty="0">
                <a:solidFill>
                  <a:srgbClr val="FF0000"/>
                </a:solidFill>
                <a:latin typeface="Arial" panose="020B0604020202020204" pitchFamily="34" charset="0"/>
                <a:cs typeface="Arial" panose="020B0604020202020204" pitchFamily="34" charset="0"/>
              </a:rPr>
              <a:t>OR</a:t>
            </a:r>
            <a:r>
              <a:rPr lang="en-MY" dirty="0">
                <a:latin typeface="Arial" panose="020B0604020202020204" pitchFamily="34" charset="0"/>
                <a:cs typeface="Arial" panose="020B0604020202020204" pitchFamily="34" charset="0"/>
              </a:rPr>
              <a:t>, Use different board;</a:t>
            </a:r>
          </a:p>
          <a:p>
            <a:pPr>
              <a:lnSpc>
                <a:spcPct val="150000"/>
              </a:lnSpc>
            </a:pPr>
            <a:r>
              <a:rPr lang="en-MY" dirty="0">
                <a:solidFill>
                  <a:srgbClr val="FF0000"/>
                </a:solidFill>
                <a:latin typeface="Arial" panose="020B0604020202020204" pitchFamily="34" charset="0"/>
                <a:cs typeface="Arial" panose="020B0604020202020204" pitchFamily="34" charset="0"/>
                <a:sym typeface="Wingdings" pitchFamily="2" charset="2"/>
              </a:rPr>
              <a:t></a:t>
            </a:r>
            <a:r>
              <a:rPr lang="en-MY" dirty="0">
                <a:latin typeface="Arial" panose="020B0604020202020204" pitchFamily="34" charset="0"/>
                <a:cs typeface="Arial" panose="020B0604020202020204" pitchFamily="34" charset="0"/>
              </a:rPr>
              <a:t> You are using micro-USB power cable instead of power &amp; data cable.</a:t>
            </a:r>
          </a:p>
        </p:txBody>
      </p:sp>
      <p:sp>
        <p:nvSpPr>
          <p:cNvPr id="12" name="TextBox 11">
            <a:extLst>
              <a:ext uri="{FF2B5EF4-FFF2-40B4-BE49-F238E27FC236}">
                <a16:creationId xmlns:a16="http://schemas.microsoft.com/office/drawing/2014/main" id="{93AF370A-7F4D-7A4B-973A-AA6163355A61}"/>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2c. Monitoring Data Center Temperature &amp; Humidity Level</a:t>
            </a:r>
          </a:p>
        </p:txBody>
      </p:sp>
      <p:sp>
        <p:nvSpPr>
          <p:cNvPr id="8" name="TextBox 7">
            <a:extLst>
              <a:ext uri="{FF2B5EF4-FFF2-40B4-BE49-F238E27FC236}">
                <a16:creationId xmlns:a16="http://schemas.microsoft.com/office/drawing/2014/main" id="{E23DDA43-2092-9F42-A5B6-D8B3C3F8440F}"/>
              </a:ext>
            </a:extLst>
          </p:cNvPr>
          <p:cNvSpPr txBox="1"/>
          <p:nvPr/>
        </p:nvSpPr>
        <p:spPr>
          <a:xfrm>
            <a:off x="0" y="6636206"/>
            <a:ext cx="12208159" cy="230832"/>
          </a:xfrm>
          <a:prstGeom prst="rect">
            <a:avLst/>
          </a:prstGeom>
          <a:noFill/>
        </p:spPr>
        <p:txBody>
          <a:bodyPr wrap="square" rtlCol="0">
            <a:spAutoFit/>
          </a:bodyPr>
          <a:lstStyle/>
          <a:p>
            <a:r>
              <a:rPr lang="en-US" sz="900" b="1" dirty="0">
                <a:solidFill>
                  <a:schemeClr val="bg1"/>
                </a:solidFill>
                <a:highlight>
                  <a:srgbClr val="000080"/>
                </a:highlight>
              </a:rPr>
              <a:t>Rev01</a:t>
            </a:r>
            <a:r>
              <a:rPr lang="en-US" sz="900" dirty="0">
                <a:solidFill>
                  <a:srgbClr val="002060"/>
                </a:solidFill>
              </a:rPr>
              <a:t> JAN2021</a:t>
            </a:r>
          </a:p>
        </p:txBody>
      </p:sp>
    </p:spTree>
    <p:extLst>
      <p:ext uri="{BB962C8B-B14F-4D97-AF65-F5344CB8AC3E}">
        <p14:creationId xmlns:p14="http://schemas.microsoft.com/office/powerpoint/2010/main" val="80549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61C950-BBFD-FE45-852D-46D772651C39}"/>
              </a:ext>
            </a:extLst>
          </p:cNvPr>
          <p:cNvPicPr>
            <a:picLocks noChangeAspect="1"/>
          </p:cNvPicPr>
          <p:nvPr/>
        </p:nvPicPr>
        <p:blipFill>
          <a:blip r:embed="rId2"/>
          <a:stretch>
            <a:fillRect/>
          </a:stretch>
        </p:blipFill>
        <p:spPr>
          <a:xfrm>
            <a:off x="1800685" y="2312900"/>
            <a:ext cx="8798397" cy="3450118"/>
          </a:xfrm>
          <a:prstGeom prst="rect">
            <a:avLst/>
          </a:prstGeom>
        </p:spPr>
      </p:pic>
      <p:sp>
        <p:nvSpPr>
          <p:cNvPr id="11" name="Slide Number Placeholder 10">
            <a:extLst>
              <a:ext uri="{FF2B5EF4-FFF2-40B4-BE49-F238E27FC236}">
                <a16:creationId xmlns:a16="http://schemas.microsoft.com/office/drawing/2014/main" id="{7C1280C2-9490-2043-9F66-6507708A432A}"/>
              </a:ext>
            </a:extLst>
          </p:cNvPr>
          <p:cNvSpPr>
            <a:spLocks noGrp="1"/>
          </p:cNvSpPr>
          <p:nvPr>
            <p:ph type="sldNum" sz="quarter" idx="12"/>
          </p:nvPr>
        </p:nvSpPr>
        <p:spPr/>
        <p:txBody>
          <a:bodyPr/>
          <a:lstStyle/>
          <a:p>
            <a:fld id="{1E2C5D69-89DF-344F-96E3-E1C322024D51}" type="slidenum">
              <a:rPr lang="en-US" smtClean="0"/>
              <a:t>2</a:t>
            </a:fld>
            <a:endParaRPr lang="en-US"/>
          </a:p>
        </p:txBody>
      </p:sp>
      <p:sp>
        <p:nvSpPr>
          <p:cNvPr id="43" name="Rectangle 42">
            <a:extLst>
              <a:ext uri="{FF2B5EF4-FFF2-40B4-BE49-F238E27FC236}">
                <a16:creationId xmlns:a16="http://schemas.microsoft.com/office/drawing/2014/main" id="{6C9DD414-DF86-6843-8DEC-F7E8675B2F5D}"/>
              </a:ext>
            </a:extLst>
          </p:cNvPr>
          <p:cNvSpPr/>
          <p:nvPr/>
        </p:nvSpPr>
        <p:spPr>
          <a:xfrm>
            <a:off x="429935" y="998452"/>
            <a:ext cx="11356781" cy="1704506"/>
          </a:xfrm>
          <a:prstGeom prst="rect">
            <a:avLst/>
          </a:prstGeom>
        </p:spPr>
        <p:txBody>
          <a:bodyPr wrap="square">
            <a:spAutoFit/>
          </a:bodyPr>
          <a:lstStyle/>
          <a:p>
            <a:pPr marL="457200">
              <a:lnSpc>
                <a:spcPct val="150000"/>
              </a:lnSpc>
            </a:pPr>
            <a:r>
              <a:rPr lang="en-MY" dirty="0">
                <a:solidFill>
                  <a:srgbClr val="002060"/>
                </a:solidFill>
                <a:latin typeface="Arial" panose="020B0604020202020204" pitchFamily="34" charset="0"/>
                <a:ea typeface="Times New Roman" panose="02020603050405020304" pitchFamily="18" charset="0"/>
              </a:rPr>
              <a:t>This tutorial will teach you how to build a mobile monitoring system for data </a:t>
            </a:r>
            <a:r>
              <a:rPr lang="en-MY" dirty="0" err="1">
                <a:solidFill>
                  <a:srgbClr val="002060"/>
                </a:solidFill>
                <a:latin typeface="Arial" panose="020B0604020202020204" pitchFamily="34" charset="0"/>
                <a:ea typeface="Times New Roman" panose="02020603050405020304" pitchFamily="18" charset="0"/>
              </a:rPr>
              <a:t>center</a:t>
            </a:r>
            <a:r>
              <a:rPr lang="en-MY" dirty="0">
                <a:solidFill>
                  <a:srgbClr val="002060"/>
                </a:solidFill>
                <a:latin typeface="Arial" panose="020B0604020202020204" pitchFamily="34" charset="0"/>
                <a:ea typeface="Times New Roman" panose="02020603050405020304" pitchFamily="18" charset="0"/>
              </a:rPr>
              <a:t> that captures its temperature &amp; humidity level by using DHT11 &amp; ESP32. It is a combination of previous 2 exercises that we have went through; i.e., </a:t>
            </a:r>
            <a:r>
              <a:rPr lang="en-MY" b="1" i="1"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ii-esp32+dht.pptx</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&amp; </a:t>
            </a:r>
            <a:r>
              <a:rPr lang="en-MY" b="1" i="1"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iii-esp32+sta.pptx</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endParaRPr lang="en-MY" dirty="0">
              <a:solidFill>
                <a:srgbClr val="002060"/>
              </a:solidFill>
              <a:latin typeface="Arial" panose="020B0604020202020204" pitchFamily="34" charset="0"/>
              <a:ea typeface="Times New Roman" panose="02020603050405020304" pitchFamily="18" charset="0"/>
            </a:endParaRPr>
          </a:p>
          <a:p>
            <a:pPr marL="457200">
              <a:lnSpc>
                <a:spcPct val="150000"/>
              </a:lnSpc>
            </a:pPr>
            <a:endParaRPr lang="en-MY" dirty="0">
              <a:solidFill>
                <a:srgbClr val="002060"/>
              </a:solidFill>
              <a:latin typeface="Times New Roman" panose="02020603050405020304" pitchFamily="18" charset="0"/>
              <a:ea typeface="Times New Roman" panose="02020603050405020304" pitchFamily="18" charset="0"/>
            </a:endParaRPr>
          </a:p>
        </p:txBody>
      </p:sp>
      <p:sp>
        <p:nvSpPr>
          <p:cNvPr id="42" name="TextBox 41">
            <a:extLst>
              <a:ext uri="{FF2B5EF4-FFF2-40B4-BE49-F238E27FC236}">
                <a16:creationId xmlns:a16="http://schemas.microsoft.com/office/drawing/2014/main" id="{3A64C457-A5E6-0E4B-A763-F9343B6488A6}"/>
              </a:ext>
            </a:extLst>
          </p:cNvPr>
          <p:cNvSpPr txBox="1"/>
          <p:nvPr/>
        </p:nvSpPr>
        <p:spPr>
          <a:xfrm>
            <a:off x="60960" y="475232"/>
            <a:ext cx="2747996" cy="523220"/>
          </a:xfrm>
          <a:prstGeom prst="rect">
            <a:avLst/>
          </a:prstGeom>
          <a:noFill/>
          <a:ln>
            <a:noFill/>
          </a:ln>
        </p:spPr>
        <p:txBody>
          <a:bodyPr wrap="none" rtlCol="0">
            <a:spAutoFit/>
          </a:bodyPr>
          <a:lstStyle/>
          <a:p>
            <a:r>
              <a:rPr lang="en-US" sz="2800" b="1" u="sng" dirty="0">
                <a:solidFill>
                  <a:srgbClr val="002060"/>
                </a:solidFill>
              </a:rPr>
              <a:t>Project Overview</a:t>
            </a:r>
          </a:p>
        </p:txBody>
      </p:sp>
      <p:sp>
        <p:nvSpPr>
          <p:cNvPr id="50" name="Rectangle 49">
            <a:extLst>
              <a:ext uri="{FF2B5EF4-FFF2-40B4-BE49-F238E27FC236}">
                <a16:creationId xmlns:a16="http://schemas.microsoft.com/office/drawing/2014/main" id="{F1717768-5C9A-5A49-833C-551D65451B88}"/>
              </a:ext>
            </a:extLst>
          </p:cNvPr>
          <p:cNvSpPr/>
          <p:nvPr/>
        </p:nvSpPr>
        <p:spPr>
          <a:xfrm>
            <a:off x="250051" y="998452"/>
            <a:ext cx="208593" cy="541929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B5BE2AC-A07D-624E-95BA-CD9E208877DE}"/>
              </a:ext>
            </a:extLst>
          </p:cNvPr>
          <p:cNvPicPr>
            <a:picLocks noChangeAspect="1"/>
          </p:cNvPicPr>
          <p:nvPr/>
        </p:nvPicPr>
        <p:blipFill>
          <a:blip r:embed="rId3"/>
          <a:stretch>
            <a:fillRect/>
          </a:stretch>
        </p:blipFill>
        <p:spPr>
          <a:xfrm>
            <a:off x="1646277" y="3943814"/>
            <a:ext cx="520143" cy="538440"/>
          </a:xfrm>
          <a:prstGeom prst="rect">
            <a:avLst/>
          </a:prstGeom>
        </p:spPr>
      </p:pic>
      <p:sp>
        <p:nvSpPr>
          <p:cNvPr id="13" name="TextBox 12">
            <a:extLst>
              <a:ext uri="{FF2B5EF4-FFF2-40B4-BE49-F238E27FC236}">
                <a16:creationId xmlns:a16="http://schemas.microsoft.com/office/drawing/2014/main" id="{C4BC47F7-6DD5-E841-995F-2D822D300974}"/>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2c. Monitoring Data Center Temperature &amp; Humidity Level</a:t>
            </a:r>
          </a:p>
        </p:txBody>
      </p:sp>
      <p:sp>
        <p:nvSpPr>
          <p:cNvPr id="10" name="TextBox 9">
            <a:extLst>
              <a:ext uri="{FF2B5EF4-FFF2-40B4-BE49-F238E27FC236}">
                <a16:creationId xmlns:a16="http://schemas.microsoft.com/office/drawing/2014/main" id="{5F82E8DF-8F18-BF4B-87DC-1A453ABD3BFD}"/>
              </a:ext>
            </a:extLst>
          </p:cNvPr>
          <p:cNvSpPr txBox="1"/>
          <p:nvPr/>
        </p:nvSpPr>
        <p:spPr>
          <a:xfrm>
            <a:off x="0" y="6636206"/>
            <a:ext cx="12208159" cy="230832"/>
          </a:xfrm>
          <a:prstGeom prst="rect">
            <a:avLst/>
          </a:prstGeom>
          <a:noFill/>
        </p:spPr>
        <p:txBody>
          <a:bodyPr wrap="square" rtlCol="0">
            <a:spAutoFit/>
          </a:bodyPr>
          <a:lstStyle/>
          <a:p>
            <a:r>
              <a:rPr lang="en-US" sz="900" b="1" dirty="0">
                <a:solidFill>
                  <a:schemeClr val="bg1"/>
                </a:solidFill>
                <a:highlight>
                  <a:srgbClr val="000080"/>
                </a:highlight>
              </a:rPr>
              <a:t>Rev01</a:t>
            </a:r>
            <a:r>
              <a:rPr lang="en-US" sz="900" dirty="0">
                <a:solidFill>
                  <a:srgbClr val="002060"/>
                </a:solidFill>
              </a:rPr>
              <a:t> JAN2021</a:t>
            </a:r>
          </a:p>
        </p:txBody>
      </p:sp>
    </p:spTree>
    <p:extLst>
      <p:ext uri="{BB962C8B-B14F-4D97-AF65-F5344CB8AC3E}">
        <p14:creationId xmlns:p14="http://schemas.microsoft.com/office/powerpoint/2010/main" val="285478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C1280C2-9490-2043-9F66-6507708A432A}"/>
              </a:ext>
            </a:extLst>
          </p:cNvPr>
          <p:cNvSpPr>
            <a:spLocks noGrp="1"/>
          </p:cNvSpPr>
          <p:nvPr>
            <p:ph type="sldNum" sz="quarter" idx="12"/>
          </p:nvPr>
        </p:nvSpPr>
        <p:spPr/>
        <p:txBody>
          <a:bodyPr/>
          <a:lstStyle/>
          <a:p>
            <a:fld id="{1E2C5D69-89DF-344F-96E3-E1C322024D51}" type="slidenum">
              <a:rPr lang="en-US" smtClean="0"/>
              <a:t>3</a:t>
            </a:fld>
            <a:endParaRPr lang="en-US"/>
          </a:p>
        </p:txBody>
      </p:sp>
      <p:sp>
        <p:nvSpPr>
          <p:cNvPr id="3" name="Rectangle 2">
            <a:extLst>
              <a:ext uri="{FF2B5EF4-FFF2-40B4-BE49-F238E27FC236}">
                <a16:creationId xmlns:a16="http://schemas.microsoft.com/office/drawing/2014/main" id="{39A256D4-51B5-1046-9D23-6C769F273084}"/>
              </a:ext>
            </a:extLst>
          </p:cNvPr>
          <p:cNvSpPr/>
          <p:nvPr/>
        </p:nvSpPr>
        <p:spPr>
          <a:xfrm>
            <a:off x="206071" y="956403"/>
            <a:ext cx="9778757" cy="1704184"/>
          </a:xfrm>
          <a:prstGeom prst="rect">
            <a:avLst/>
          </a:prstGeom>
        </p:spPr>
        <p:txBody>
          <a:bodyPr wrap="square">
            <a:spAutoFit/>
          </a:bodyPr>
          <a:lstStyle/>
          <a:p>
            <a:pPr marL="457200">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latin typeface="Arial" panose="020B0604020202020204" pitchFamily="34" charset="0"/>
                <a:ea typeface="Times New Roman" panose="02020603050405020304" pitchFamily="18" charset="0"/>
              </a:rPr>
              <a:t> </a:t>
            </a:r>
            <a:r>
              <a:rPr lang="en-MY" dirty="0">
                <a:solidFill>
                  <a:srgbClr val="002060"/>
                </a:solidFill>
                <a:latin typeface="Arial" panose="020B0604020202020204" pitchFamily="34" charset="0"/>
                <a:ea typeface="Times New Roman" panose="02020603050405020304" pitchFamily="18" charset="0"/>
              </a:rPr>
              <a:t>1 x ESP-32 </a:t>
            </a:r>
            <a:r>
              <a:rPr lang="en-MY" dirty="0" err="1">
                <a:solidFill>
                  <a:srgbClr val="002060"/>
                </a:solidFill>
                <a:latin typeface="Arial" panose="020B0604020202020204" pitchFamily="34" charset="0"/>
                <a:ea typeface="Times New Roman" panose="02020603050405020304" pitchFamily="18" charset="0"/>
              </a:rPr>
              <a:t>Wifi+Bluetooth</a:t>
            </a:r>
            <a:r>
              <a:rPr lang="en-MY" dirty="0">
                <a:solidFill>
                  <a:srgbClr val="002060"/>
                </a:solidFill>
                <a:latin typeface="Arial" panose="020B0604020202020204" pitchFamily="34" charset="0"/>
                <a:ea typeface="Times New Roman" panose="02020603050405020304" pitchFamily="18" charset="0"/>
              </a:rPr>
              <a:t> 2-In-1 Development Board for Arduino (30 pin) + Cable.</a:t>
            </a:r>
            <a:endParaRPr lang="en-MY" sz="2000" dirty="0">
              <a:solidFill>
                <a:srgbClr val="002060"/>
              </a:solidFill>
              <a:latin typeface="Times New Roman" panose="02020603050405020304" pitchFamily="18" charset="0"/>
              <a:ea typeface="Times New Roman" panose="02020603050405020304" pitchFamily="18" charset="0"/>
            </a:endParaRPr>
          </a:p>
          <a:p>
            <a:pPr marL="457200">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latin typeface="Arial" panose="020B0604020202020204" pitchFamily="34" charset="0"/>
                <a:ea typeface="Times New Roman" panose="02020603050405020304" pitchFamily="18" charset="0"/>
              </a:rPr>
              <a:t> </a:t>
            </a:r>
            <a:r>
              <a:rPr lang="en-MY" dirty="0">
                <a:solidFill>
                  <a:srgbClr val="002060"/>
                </a:solidFill>
                <a:latin typeface="Arial" panose="020B0604020202020204" pitchFamily="34" charset="0"/>
                <a:ea typeface="Times New Roman" panose="02020603050405020304" pitchFamily="18" charset="0"/>
              </a:rPr>
              <a:t>1 x Temperature &amp; Humidity Sensor, DHT11.</a:t>
            </a:r>
          </a:p>
          <a:p>
            <a:pPr marL="457200">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a:t>
            </a:r>
            <a:r>
              <a:rPr lang="en-MY" dirty="0">
                <a:solidFill>
                  <a:srgbClr val="002060"/>
                </a:solidFill>
                <a:latin typeface="Arial" panose="020B0604020202020204" pitchFamily="34" charset="0"/>
                <a:ea typeface="Times New Roman" panose="02020603050405020304" pitchFamily="18" charset="0"/>
              </a:rPr>
              <a:t>Jumpers (male to female).</a:t>
            </a:r>
          </a:p>
          <a:p>
            <a:pPr marL="457200">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a:t>
            </a:r>
            <a:r>
              <a:rPr lang="en-MY" dirty="0">
                <a:solidFill>
                  <a:srgbClr val="002060"/>
                </a:solidFill>
                <a:latin typeface="Arial" panose="020B0604020202020204" pitchFamily="34" charset="0"/>
                <a:ea typeface="Times New Roman" panose="02020603050405020304" pitchFamily="18" charset="0"/>
              </a:rPr>
              <a:t>2 x Mini Breadboard.</a:t>
            </a:r>
            <a:endParaRPr lang="en-MY" sz="2000" dirty="0">
              <a:solidFill>
                <a:srgbClr val="002060"/>
              </a:solidFill>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EF92D247-8BA3-D341-ABC8-4100B6929775}"/>
              </a:ext>
            </a:extLst>
          </p:cNvPr>
          <p:cNvPicPr>
            <a:picLocks noChangeAspect="1"/>
          </p:cNvPicPr>
          <p:nvPr/>
        </p:nvPicPr>
        <p:blipFill>
          <a:blip r:embed="rId2"/>
          <a:stretch>
            <a:fillRect/>
          </a:stretch>
        </p:blipFill>
        <p:spPr>
          <a:xfrm rot="5400000" flipV="1">
            <a:off x="174923" y="3521727"/>
            <a:ext cx="2755071" cy="1525039"/>
          </a:xfrm>
          <a:prstGeom prst="rect">
            <a:avLst/>
          </a:prstGeom>
        </p:spPr>
      </p:pic>
      <p:grpSp>
        <p:nvGrpSpPr>
          <p:cNvPr id="46" name="Group 45">
            <a:extLst>
              <a:ext uri="{FF2B5EF4-FFF2-40B4-BE49-F238E27FC236}">
                <a16:creationId xmlns:a16="http://schemas.microsoft.com/office/drawing/2014/main" id="{D7EEA77B-5A79-3443-9160-541837E107B5}"/>
              </a:ext>
            </a:extLst>
          </p:cNvPr>
          <p:cNvGrpSpPr/>
          <p:nvPr/>
        </p:nvGrpSpPr>
        <p:grpSpPr>
          <a:xfrm>
            <a:off x="8466464" y="2462060"/>
            <a:ext cx="2861249" cy="3079562"/>
            <a:chOff x="9506805" y="2510191"/>
            <a:chExt cx="2188593" cy="2624861"/>
          </a:xfrm>
        </p:grpSpPr>
        <p:pic>
          <p:nvPicPr>
            <p:cNvPr id="49" name="Picture 48">
              <a:extLst>
                <a:ext uri="{FF2B5EF4-FFF2-40B4-BE49-F238E27FC236}">
                  <a16:creationId xmlns:a16="http://schemas.microsoft.com/office/drawing/2014/main" id="{C2E2A66F-ABA2-D240-B699-D949ACF12CBD}"/>
                </a:ext>
              </a:extLst>
            </p:cNvPr>
            <p:cNvPicPr>
              <a:picLocks noChangeAspect="1"/>
            </p:cNvPicPr>
            <p:nvPr/>
          </p:nvPicPr>
          <p:blipFill>
            <a:blip r:embed="rId3"/>
            <a:stretch>
              <a:fillRect/>
            </a:stretch>
          </p:blipFill>
          <p:spPr>
            <a:xfrm>
              <a:off x="9530569" y="2665206"/>
              <a:ext cx="2094869" cy="2469846"/>
            </a:xfrm>
            <a:prstGeom prst="rect">
              <a:avLst/>
            </a:prstGeom>
          </p:spPr>
        </p:pic>
        <p:sp>
          <p:nvSpPr>
            <p:cNvPr id="51" name="Rectangle 50">
              <a:extLst>
                <a:ext uri="{FF2B5EF4-FFF2-40B4-BE49-F238E27FC236}">
                  <a16:creationId xmlns:a16="http://schemas.microsoft.com/office/drawing/2014/main" id="{69E42597-94CF-1349-B175-9EAE647D949A}"/>
                </a:ext>
              </a:extLst>
            </p:cNvPr>
            <p:cNvSpPr/>
            <p:nvPr/>
          </p:nvSpPr>
          <p:spPr>
            <a:xfrm>
              <a:off x="9530569" y="2587021"/>
              <a:ext cx="1019223" cy="4970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C39B2EF-0B02-C644-8ACE-4C93F2E201E3}"/>
                </a:ext>
              </a:extLst>
            </p:cNvPr>
            <p:cNvSpPr/>
            <p:nvPr/>
          </p:nvSpPr>
          <p:spPr>
            <a:xfrm>
              <a:off x="9556558" y="2771626"/>
              <a:ext cx="380461" cy="10779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A87F771-86DC-484A-B17F-75D0C5CF324C}"/>
                </a:ext>
              </a:extLst>
            </p:cNvPr>
            <p:cNvSpPr/>
            <p:nvPr/>
          </p:nvSpPr>
          <p:spPr>
            <a:xfrm>
              <a:off x="10676175" y="2577693"/>
              <a:ext cx="1019223" cy="4970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318F554-863E-AD4F-9612-140E8BA035B0}"/>
                </a:ext>
              </a:extLst>
            </p:cNvPr>
            <p:cNvSpPr/>
            <p:nvPr/>
          </p:nvSpPr>
          <p:spPr>
            <a:xfrm>
              <a:off x="10076939" y="2510191"/>
              <a:ext cx="1019223" cy="4970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ABB68AF-3CF5-4F44-AE20-A39D542B9274}"/>
                </a:ext>
              </a:extLst>
            </p:cNvPr>
            <p:cNvSpPr/>
            <p:nvPr/>
          </p:nvSpPr>
          <p:spPr>
            <a:xfrm>
              <a:off x="9567174" y="4009187"/>
              <a:ext cx="380461" cy="4970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D79BF22-12B8-B84D-833C-B3A4F42DBC71}"/>
                </a:ext>
              </a:extLst>
            </p:cNvPr>
            <p:cNvSpPr/>
            <p:nvPr/>
          </p:nvSpPr>
          <p:spPr>
            <a:xfrm>
              <a:off x="9506805" y="3760652"/>
              <a:ext cx="380461" cy="4970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a:extLst>
              <a:ext uri="{FF2B5EF4-FFF2-40B4-BE49-F238E27FC236}">
                <a16:creationId xmlns:a16="http://schemas.microsoft.com/office/drawing/2014/main" id="{5D4E8620-56E2-0140-BF5E-070628D6630A}"/>
              </a:ext>
            </a:extLst>
          </p:cNvPr>
          <p:cNvSpPr txBox="1"/>
          <p:nvPr/>
        </p:nvSpPr>
        <p:spPr>
          <a:xfrm>
            <a:off x="60960" y="475232"/>
            <a:ext cx="2074479" cy="523220"/>
          </a:xfrm>
          <a:prstGeom prst="rect">
            <a:avLst/>
          </a:prstGeom>
          <a:noFill/>
          <a:ln>
            <a:noFill/>
          </a:ln>
        </p:spPr>
        <p:txBody>
          <a:bodyPr wrap="none" rtlCol="0">
            <a:spAutoFit/>
          </a:bodyPr>
          <a:lstStyle/>
          <a:p>
            <a:r>
              <a:rPr lang="en-US" sz="2800" b="1" u="sng" dirty="0">
                <a:solidFill>
                  <a:srgbClr val="002060"/>
                </a:solidFill>
              </a:rPr>
              <a:t>Components</a:t>
            </a:r>
          </a:p>
        </p:txBody>
      </p:sp>
      <p:sp>
        <p:nvSpPr>
          <p:cNvPr id="71" name="Rectangle 70">
            <a:extLst>
              <a:ext uri="{FF2B5EF4-FFF2-40B4-BE49-F238E27FC236}">
                <a16:creationId xmlns:a16="http://schemas.microsoft.com/office/drawing/2014/main" id="{5D8B558A-207B-D340-9657-FF80D41DAB89}"/>
              </a:ext>
            </a:extLst>
          </p:cNvPr>
          <p:cNvSpPr/>
          <p:nvPr/>
        </p:nvSpPr>
        <p:spPr>
          <a:xfrm>
            <a:off x="250051" y="998452"/>
            <a:ext cx="208593" cy="541929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AD8F4F3-58DC-4D44-A180-9965D2AA743A}"/>
              </a:ext>
            </a:extLst>
          </p:cNvPr>
          <p:cNvPicPr>
            <a:picLocks noChangeAspect="1"/>
          </p:cNvPicPr>
          <p:nvPr/>
        </p:nvPicPr>
        <p:blipFill>
          <a:blip r:embed="rId4"/>
          <a:stretch>
            <a:fillRect/>
          </a:stretch>
        </p:blipFill>
        <p:spPr>
          <a:xfrm flipH="1">
            <a:off x="5910343" y="3135395"/>
            <a:ext cx="2328049" cy="2114550"/>
          </a:xfrm>
          <a:prstGeom prst="rect">
            <a:avLst/>
          </a:prstGeom>
        </p:spPr>
      </p:pic>
      <p:pic>
        <p:nvPicPr>
          <p:cNvPr id="1026" name="Picture 2" descr="Micro USB Cable for ESP32 Raspberry Pi 3 - online India - Circuit Uncle">
            <a:extLst>
              <a:ext uri="{FF2B5EF4-FFF2-40B4-BE49-F238E27FC236}">
                <a16:creationId xmlns:a16="http://schemas.microsoft.com/office/drawing/2014/main" id="{C5EA7883-5746-FB47-A7F5-6EE2631AE9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4911" y="2878099"/>
            <a:ext cx="2247484" cy="224748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3">
            <a:extLst>
              <a:ext uri="{FF2B5EF4-FFF2-40B4-BE49-F238E27FC236}">
                <a16:creationId xmlns:a16="http://schemas.microsoft.com/office/drawing/2014/main" id="{926D12E7-3F88-BE49-9F46-937CEE630801}"/>
              </a:ext>
            </a:extLst>
          </p:cNvPr>
          <p:cNvPicPr>
            <a:picLocks noChangeAspect="1"/>
          </p:cNvPicPr>
          <p:nvPr/>
        </p:nvPicPr>
        <p:blipFill>
          <a:blip r:embed="rId6"/>
          <a:stretch>
            <a:fillRect/>
          </a:stretch>
        </p:blipFill>
        <p:spPr>
          <a:xfrm>
            <a:off x="4704874" y="3429000"/>
            <a:ext cx="946329" cy="1561443"/>
          </a:xfrm>
          <a:prstGeom prst="rect">
            <a:avLst/>
          </a:prstGeom>
        </p:spPr>
      </p:pic>
      <p:sp>
        <p:nvSpPr>
          <p:cNvPr id="23" name="TextBox 22">
            <a:extLst>
              <a:ext uri="{FF2B5EF4-FFF2-40B4-BE49-F238E27FC236}">
                <a16:creationId xmlns:a16="http://schemas.microsoft.com/office/drawing/2014/main" id="{BE5E5361-5376-0F44-89AC-21EE8EA6AEAE}"/>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2c. Monitoring Data Center Temperature &amp; Humidity Level</a:t>
            </a:r>
          </a:p>
        </p:txBody>
      </p:sp>
      <p:sp>
        <p:nvSpPr>
          <p:cNvPr id="20" name="TextBox 19">
            <a:extLst>
              <a:ext uri="{FF2B5EF4-FFF2-40B4-BE49-F238E27FC236}">
                <a16:creationId xmlns:a16="http://schemas.microsoft.com/office/drawing/2014/main" id="{8E6B0BA9-0776-6046-A42A-5A42C61F288D}"/>
              </a:ext>
            </a:extLst>
          </p:cNvPr>
          <p:cNvSpPr txBox="1"/>
          <p:nvPr/>
        </p:nvSpPr>
        <p:spPr>
          <a:xfrm>
            <a:off x="0" y="6636206"/>
            <a:ext cx="12208159" cy="230832"/>
          </a:xfrm>
          <a:prstGeom prst="rect">
            <a:avLst/>
          </a:prstGeom>
          <a:noFill/>
        </p:spPr>
        <p:txBody>
          <a:bodyPr wrap="square" rtlCol="0">
            <a:spAutoFit/>
          </a:bodyPr>
          <a:lstStyle/>
          <a:p>
            <a:r>
              <a:rPr lang="en-US" sz="900" b="1" dirty="0">
                <a:solidFill>
                  <a:schemeClr val="bg1"/>
                </a:solidFill>
                <a:highlight>
                  <a:srgbClr val="000080"/>
                </a:highlight>
              </a:rPr>
              <a:t>Rev01</a:t>
            </a:r>
            <a:r>
              <a:rPr lang="en-US" sz="900" dirty="0">
                <a:solidFill>
                  <a:srgbClr val="002060"/>
                </a:solidFill>
              </a:rPr>
              <a:t> JAN2021</a:t>
            </a:r>
          </a:p>
        </p:txBody>
      </p:sp>
    </p:spTree>
    <p:extLst>
      <p:ext uri="{BB962C8B-B14F-4D97-AF65-F5344CB8AC3E}">
        <p14:creationId xmlns:p14="http://schemas.microsoft.com/office/powerpoint/2010/main" val="4136775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C1280C2-9490-2043-9F66-6507708A432A}"/>
              </a:ext>
            </a:extLst>
          </p:cNvPr>
          <p:cNvSpPr>
            <a:spLocks noGrp="1"/>
          </p:cNvSpPr>
          <p:nvPr>
            <p:ph type="sldNum" sz="quarter" idx="12"/>
          </p:nvPr>
        </p:nvSpPr>
        <p:spPr/>
        <p:txBody>
          <a:bodyPr/>
          <a:lstStyle/>
          <a:p>
            <a:fld id="{1E2C5D69-89DF-344F-96E3-E1C322024D51}" type="slidenum">
              <a:rPr lang="en-US" smtClean="0"/>
              <a:t>4</a:t>
            </a:fld>
            <a:endParaRPr lang="en-US"/>
          </a:p>
        </p:txBody>
      </p:sp>
      <p:sp>
        <p:nvSpPr>
          <p:cNvPr id="3" name="Rectangle 2">
            <a:extLst>
              <a:ext uri="{FF2B5EF4-FFF2-40B4-BE49-F238E27FC236}">
                <a16:creationId xmlns:a16="http://schemas.microsoft.com/office/drawing/2014/main" id="{39A256D4-51B5-1046-9D23-6C769F273084}"/>
              </a:ext>
            </a:extLst>
          </p:cNvPr>
          <p:cNvSpPr/>
          <p:nvPr/>
        </p:nvSpPr>
        <p:spPr>
          <a:xfrm>
            <a:off x="666689" y="1192423"/>
            <a:ext cx="5555691" cy="2118465"/>
          </a:xfrm>
          <a:prstGeom prst="rect">
            <a:avLst/>
          </a:prstGeom>
        </p:spPr>
        <p:txBody>
          <a:bodyPr wrap="square">
            <a:spAutoFit/>
          </a:bodyPr>
          <a:lstStyle/>
          <a:p>
            <a:pPr>
              <a:lnSpc>
                <a:spcPct val="150000"/>
              </a:lnSpc>
            </a:pPr>
            <a:r>
              <a:rPr lang="en-MY" dirty="0">
                <a:solidFill>
                  <a:srgbClr val="FF0000"/>
                </a:solidFill>
                <a:latin typeface="Arial" panose="020B0604020202020204" pitchFamily="34" charset="0"/>
                <a:cs typeface="Arial" panose="020B0604020202020204" pitchFamily="34" charset="0"/>
                <a:sym typeface="Wingdings" pitchFamily="2" charset="2"/>
              </a:rPr>
              <a:t></a:t>
            </a:r>
            <a:r>
              <a:rPr lang="en-MY" dirty="0">
                <a:solidFill>
                  <a:srgbClr val="002060"/>
                </a:solidFill>
                <a:latin typeface="Arial" panose="020B0604020202020204" pitchFamily="34" charset="0"/>
                <a:cs typeface="Arial" panose="020B0604020202020204" pitchFamily="34" charset="0"/>
              </a:rPr>
              <a:t> Check a </a:t>
            </a:r>
            <a:r>
              <a:rPr lang="en-MY">
                <a:solidFill>
                  <a:srgbClr val="002060"/>
                </a:solidFill>
                <a:latin typeface="Arial" panose="020B0604020202020204" pitchFamily="34" charset="0"/>
                <a:cs typeface="Arial" panose="020B0604020202020204" pitchFamily="34" charset="0"/>
              </a:rPr>
              <a:t>few times </a:t>
            </a:r>
            <a:r>
              <a:rPr lang="en-MY" dirty="0">
                <a:solidFill>
                  <a:srgbClr val="002060"/>
                </a:solidFill>
                <a:latin typeface="Arial" panose="020B0604020202020204" pitchFamily="34" charset="0"/>
                <a:cs typeface="Arial" panose="020B0604020202020204" pitchFamily="34" charset="0"/>
              </a:rPr>
              <a:t>the connections that have been made before plugging ESP32 to USB port. This might prevent short circuit to DHT11. Watch out on sensors’ pin. Same type, doesn’t mean same pin configurations.</a:t>
            </a:r>
            <a:endParaRPr lang="en-MY" sz="2000" dirty="0">
              <a:solidFill>
                <a:srgbClr val="002060"/>
              </a:solidFill>
              <a:latin typeface="Arial" panose="020B0604020202020204" pitchFamily="34" charset="0"/>
              <a:ea typeface="Times New Roman" panose="02020603050405020304" pitchFamily="18" charset="0"/>
              <a:cs typeface="Arial" panose="020B0604020202020204" pitchFamily="34" charset="0"/>
            </a:endParaRPr>
          </a:p>
        </p:txBody>
      </p:sp>
      <p:sp>
        <p:nvSpPr>
          <p:cNvPr id="63" name="TextBox 62">
            <a:extLst>
              <a:ext uri="{FF2B5EF4-FFF2-40B4-BE49-F238E27FC236}">
                <a16:creationId xmlns:a16="http://schemas.microsoft.com/office/drawing/2014/main" id="{5D4E8620-56E2-0140-BF5E-070628D6630A}"/>
              </a:ext>
            </a:extLst>
          </p:cNvPr>
          <p:cNvSpPr txBox="1"/>
          <p:nvPr/>
        </p:nvSpPr>
        <p:spPr>
          <a:xfrm>
            <a:off x="60960" y="475232"/>
            <a:ext cx="3042821" cy="523220"/>
          </a:xfrm>
          <a:prstGeom prst="rect">
            <a:avLst/>
          </a:prstGeom>
          <a:noFill/>
          <a:ln>
            <a:noFill/>
          </a:ln>
        </p:spPr>
        <p:txBody>
          <a:bodyPr wrap="none" rtlCol="0">
            <a:spAutoFit/>
          </a:bodyPr>
          <a:lstStyle/>
          <a:p>
            <a:r>
              <a:rPr lang="en-US" sz="2800" b="1" u="sng" dirty="0">
                <a:solidFill>
                  <a:srgbClr val="002060"/>
                </a:solidFill>
              </a:rPr>
              <a:t>Schematic Diagram</a:t>
            </a:r>
          </a:p>
        </p:txBody>
      </p:sp>
      <p:pic>
        <p:nvPicPr>
          <p:cNvPr id="10" name="Picture 9">
            <a:extLst>
              <a:ext uri="{FF2B5EF4-FFF2-40B4-BE49-F238E27FC236}">
                <a16:creationId xmlns:a16="http://schemas.microsoft.com/office/drawing/2014/main" id="{3587B8A6-872D-BF4E-BCA3-179431348227}"/>
              </a:ext>
            </a:extLst>
          </p:cNvPr>
          <p:cNvPicPr>
            <a:picLocks noChangeAspect="1"/>
          </p:cNvPicPr>
          <p:nvPr/>
        </p:nvPicPr>
        <p:blipFill>
          <a:blip r:embed="rId2"/>
          <a:stretch>
            <a:fillRect/>
          </a:stretch>
        </p:blipFill>
        <p:spPr>
          <a:xfrm>
            <a:off x="6809991" y="548182"/>
            <a:ext cx="2968001" cy="6026551"/>
          </a:xfrm>
          <a:prstGeom prst="rect">
            <a:avLst/>
          </a:prstGeom>
        </p:spPr>
      </p:pic>
      <p:sp>
        <p:nvSpPr>
          <p:cNvPr id="13" name="TextBox 12">
            <a:extLst>
              <a:ext uri="{FF2B5EF4-FFF2-40B4-BE49-F238E27FC236}">
                <a16:creationId xmlns:a16="http://schemas.microsoft.com/office/drawing/2014/main" id="{7CA8C924-6811-F14F-82C4-E6E910C58110}"/>
              </a:ext>
            </a:extLst>
          </p:cNvPr>
          <p:cNvSpPr txBox="1"/>
          <p:nvPr/>
        </p:nvSpPr>
        <p:spPr>
          <a:xfrm>
            <a:off x="3286407" y="5751425"/>
            <a:ext cx="622286" cy="369332"/>
          </a:xfrm>
          <a:prstGeom prst="rect">
            <a:avLst/>
          </a:prstGeom>
          <a:noFill/>
        </p:spPr>
        <p:txBody>
          <a:bodyPr wrap="square" rtlCol="0">
            <a:spAutoFit/>
          </a:bodyPr>
          <a:lstStyle/>
          <a:p>
            <a:r>
              <a:rPr lang="en-US" dirty="0"/>
              <a:t>GND</a:t>
            </a:r>
          </a:p>
        </p:txBody>
      </p:sp>
      <p:sp>
        <p:nvSpPr>
          <p:cNvPr id="14" name="TextBox 13">
            <a:extLst>
              <a:ext uri="{FF2B5EF4-FFF2-40B4-BE49-F238E27FC236}">
                <a16:creationId xmlns:a16="http://schemas.microsoft.com/office/drawing/2014/main" id="{0FBCC61D-9548-5D40-B478-9C4CF6905933}"/>
              </a:ext>
            </a:extLst>
          </p:cNvPr>
          <p:cNvSpPr txBox="1"/>
          <p:nvPr/>
        </p:nvSpPr>
        <p:spPr>
          <a:xfrm>
            <a:off x="3919434" y="5769449"/>
            <a:ext cx="490840" cy="369332"/>
          </a:xfrm>
          <a:prstGeom prst="rect">
            <a:avLst/>
          </a:prstGeom>
          <a:noFill/>
        </p:spPr>
        <p:txBody>
          <a:bodyPr wrap="none" rtlCol="0">
            <a:spAutoFit/>
          </a:bodyPr>
          <a:lstStyle/>
          <a:p>
            <a:r>
              <a:rPr lang="en-US" dirty="0">
                <a:solidFill>
                  <a:srgbClr val="FF0000"/>
                </a:solidFill>
              </a:rPr>
              <a:t>Vin</a:t>
            </a:r>
          </a:p>
        </p:txBody>
      </p:sp>
      <p:sp>
        <p:nvSpPr>
          <p:cNvPr id="15" name="TextBox 14">
            <a:extLst>
              <a:ext uri="{FF2B5EF4-FFF2-40B4-BE49-F238E27FC236}">
                <a16:creationId xmlns:a16="http://schemas.microsoft.com/office/drawing/2014/main" id="{75199B5C-EFFB-AC4C-A7BC-15C4BAB5BB05}"/>
              </a:ext>
            </a:extLst>
          </p:cNvPr>
          <p:cNvSpPr txBox="1"/>
          <p:nvPr/>
        </p:nvSpPr>
        <p:spPr>
          <a:xfrm>
            <a:off x="4375280" y="5729200"/>
            <a:ext cx="737702" cy="369332"/>
          </a:xfrm>
          <a:prstGeom prst="rect">
            <a:avLst/>
          </a:prstGeom>
          <a:noFill/>
        </p:spPr>
        <p:txBody>
          <a:bodyPr wrap="none" rtlCol="0">
            <a:spAutoFit/>
          </a:bodyPr>
          <a:lstStyle/>
          <a:p>
            <a:r>
              <a:rPr lang="en-US" dirty="0">
                <a:solidFill>
                  <a:srgbClr val="0070C0"/>
                </a:solidFill>
              </a:rPr>
              <a:t>Signal</a:t>
            </a:r>
          </a:p>
        </p:txBody>
      </p:sp>
      <p:pic>
        <p:nvPicPr>
          <p:cNvPr id="16" name="Picture 15">
            <a:extLst>
              <a:ext uri="{FF2B5EF4-FFF2-40B4-BE49-F238E27FC236}">
                <a16:creationId xmlns:a16="http://schemas.microsoft.com/office/drawing/2014/main" id="{8FCCB2CE-C3C4-4C46-85EF-D9959B7D818C}"/>
              </a:ext>
            </a:extLst>
          </p:cNvPr>
          <p:cNvPicPr>
            <a:picLocks noChangeAspect="1"/>
          </p:cNvPicPr>
          <p:nvPr/>
        </p:nvPicPr>
        <p:blipFill>
          <a:blip r:embed="rId3"/>
          <a:stretch>
            <a:fillRect/>
          </a:stretch>
        </p:blipFill>
        <p:spPr>
          <a:xfrm>
            <a:off x="3472704" y="3310888"/>
            <a:ext cx="1384300" cy="2286000"/>
          </a:xfrm>
          <a:prstGeom prst="rect">
            <a:avLst/>
          </a:prstGeom>
        </p:spPr>
      </p:pic>
      <p:cxnSp>
        <p:nvCxnSpPr>
          <p:cNvPr id="17" name="Straight Arrow Connector 16">
            <a:extLst>
              <a:ext uri="{FF2B5EF4-FFF2-40B4-BE49-F238E27FC236}">
                <a16:creationId xmlns:a16="http://schemas.microsoft.com/office/drawing/2014/main" id="{A4388729-77F6-3046-9964-D01F0B85B38C}"/>
              </a:ext>
            </a:extLst>
          </p:cNvPr>
          <p:cNvCxnSpPr>
            <a:cxnSpLocks/>
            <a:stCxn id="13" idx="0"/>
          </p:cNvCxnSpPr>
          <p:nvPr/>
        </p:nvCxnSpPr>
        <p:spPr>
          <a:xfrm flipV="1">
            <a:off x="3597550" y="5545087"/>
            <a:ext cx="250802" cy="2063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8038B6A-08B1-884D-ACDE-B554436AC485}"/>
              </a:ext>
            </a:extLst>
          </p:cNvPr>
          <p:cNvCxnSpPr>
            <a:cxnSpLocks/>
            <a:stCxn id="14" idx="0"/>
          </p:cNvCxnSpPr>
          <p:nvPr/>
        </p:nvCxnSpPr>
        <p:spPr>
          <a:xfrm flipV="1">
            <a:off x="4164854" y="5545087"/>
            <a:ext cx="7303" cy="2243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4DBF990-415C-DE48-A897-6B5D6BAB8010}"/>
              </a:ext>
            </a:extLst>
          </p:cNvPr>
          <p:cNvCxnSpPr>
            <a:cxnSpLocks/>
          </p:cNvCxnSpPr>
          <p:nvPr/>
        </p:nvCxnSpPr>
        <p:spPr>
          <a:xfrm flipH="1" flipV="1">
            <a:off x="4539061" y="5518034"/>
            <a:ext cx="177884" cy="2252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74F4DE2-1C4A-6941-A2EB-C90A11E7CE22}"/>
              </a:ext>
            </a:extLst>
          </p:cNvPr>
          <p:cNvSpPr/>
          <p:nvPr/>
        </p:nvSpPr>
        <p:spPr>
          <a:xfrm>
            <a:off x="250051" y="998452"/>
            <a:ext cx="208593" cy="54192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8EA4992-9990-434D-824E-27F23FDA27AB}"/>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2c. Monitoring Data Center Temperature &amp; Humidity Level</a:t>
            </a:r>
          </a:p>
        </p:txBody>
      </p:sp>
      <p:sp>
        <p:nvSpPr>
          <p:cNvPr id="21" name="TextBox 20">
            <a:extLst>
              <a:ext uri="{FF2B5EF4-FFF2-40B4-BE49-F238E27FC236}">
                <a16:creationId xmlns:a16="http://schemas.microsoft.com/office/drawing/2014/main" id="{E89AA753-91F3-C349-B303-B0BE434C33FE}"/>
              </a:ext>
            </a:extLst>
          </p:cNvPr>
          <p:cNvSpPr txBox="1"/>
          <p:nvPr/>
        </p:nvSpPr>
        <p:spPr>
          <a:xfrm>
            <a:off x="0" y="6636206"/>
            <a:ext cx="12208159" cy="230832"/>
          </a:xfrm>
          <a:prstGeom prst="rect">
            <a:avLst/>
          </a:prstGeom>
          <a:noFill/>
        </p:spPr>
        <p:txBody>
          <a:bodyPr wrap="square" rtlCol="0">
            <a:spAutoFit/>
          </a:bodyPr>
          <a:lstStyle/>
          <a:p>
            <a:r>
              <a:rPr lang="en-US" sz="900" b="1" dirty="0">
                <a:solidFill>
                  <a:schemeClr val="bg1"/>
                </a:solidFill>
                <a:highlight>
                  <a:srgbClr val="000080"/>
                </a:highlight>
              </a:rPr>
              <a:t>Rev01</a:t>
            </a:r>
            <a:r>
              <a:rPr lang="en-US" sz="900" dirty="0">
                <a:solidFill>
                  <a:srgbClr val="002060"/>
                </a:solidFill>
              </a:rPr>
              <a:t> JAN2021</a:t>
            </a:r>
          </a:p>
        </p:txBody>
      </p:sp>
    </p:spTree>
    <p:extLst>
      <p:ext uri="{BB962C8B-B14F-4D97-AF65-F5344CB8AC3E}">
        <p14:creationId xmlns:p14="http://schemas.microsoft.com/office/powerpoint/2010/main" val="14192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98E4CD7-D7E4-1647-A3A6-88F0830801FC}"/>
              </a:ext>
            </a:extLst>
          </p:cNvPr>
          <p:cNvPicPr>
            <a:picLocks noChangeAspect="1"/>
          </p:cNvPicPr>
          <p:nvPr/>
        </p:nvPicPr>
        <p:blipFill>
          <a:blip r:embed="rId2"/>
          <a:stretch>
            <a:fillRect/>
          </a:stretch>
        </p:blipFill>
        <p:spPr>
          <a:xfrm>
            <a:off x="937846" y="4032002"/>
            <a:ext cx="4241800" cy="685800"/>
          </a:xfrm>
          <a:prstGeom prst="rect">
            <a:avLst/>
          </a:prstGeom>
        </p:spPr>
      </p:pic>
      <p:sp>
        <p:nvSpPr>
          <p:cNvPr id="11" name="Slide Number Placeholder 10">
            <a:extLst>
              <a:ext uri="{FF2B5EF4-FFF2-40B4-BE49-F238E27FC236}">
                <a16:creationId xmlns:a16="http://schemas.microsoft.com/office/drawing/2014/main" id="{7C1280C2-9490-2043-9F66-6507708A432A}"/>
              </a:ext>
            </a:extLst>
          </p:cNvPr>
          <p:cNvSpPr>
            <a:spLocks noGrp="1"/>
          </p:cNvSpPr>
          <p:nvPr>
            <p:ph type="sldNum" sz="quarter" idx="12"/>
          </p:nvPr>
        </p:nvSpPr>
        <p:spPr/>
        <p:txBody>
          <a:bodyPr/>
          <a:lstStyle/>
          <a:p>
            <a:fld id="{1E2C5D69-89DF-344F-96E3-E1C322024D51}" type="slidenum">
              <a:rPr lang="en-US" smtClean="0"/>
              <a:t>5</a:t>
            </a:fld>
            <a:endParaRPr lang="en-US"/>
          </a:p>
        </p:txBody>
      </p:sp>
      <p:sp>
        <p:nvSpPr>
          <p:cNvPr id="2" name="Rectangle 1">
            <a:extLst>
              <a:ext uri="{FF2B5EF4-FFF2-40B4-BE49-F238E27FC236}">
                <a16:creationId xmlns:a16="http://schemas.microsoft.com/office/drawing/2014/main" id="{6A78AF7E-F6FA-4D41-B312-09E779598101}"/>
              </a:ext>
            </a:extLst>
          </p:cNvPr>
          <p:cNvSpPr/>
          <p:nvPr/>
        </p:nvSpPr>
        <p:spPr>
          <a:xfrm>
            <a:off x="441322" y="953240"/>
            <a:ext cx="10812832" cy="5375189"/>
          </a:xfrm>
          <a:prstGeom prst="rect">
            <a:avLst/>
          </a:prstGeom>
        </p:spPr>
        <p:txBody>
          <a:bodyPr wrap="square">
            <a:spAutoFit/>
          </a:bodyPr>
          <a:lstStyle/>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rPr>
              <a:t> </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rPr>
              <a:t>Download the file working file from </a:t>
            </a:r>
            <a:r>
              <a:rPr lang="en-MY" dirty="0">
                <a:hlinkClick r:id="rId3"/>
              </a:rPr>
              <a:t>http://bit.ly/3aB3WBL</a:t>
            </a:r>
            <a:r>
              <a:rPr lang="en-MY" dirty="0"/>
              <a:t> </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rPr>
              <a:t>by click at                       .. </a:t>
            </a:r>
            <a:endParaRPr lang="en-MY" sz="2000" dirty="0">
              <a:solidFill>
                <a:srgbClr val="002060"/>
              </a:solidFill>
              <a:latin typeface="Arial" panose="020B0604020202020204" pitchFamily="34" charset="0"/>
              <a:ea typeface="Times New Roman" panose="02020603050405020304" pitchFamily="18" charset="0"/>
              <a:cs typeface="Arial" panose="020B0604020202020204" pitchFamily="34" charset="0"/>
            </a:endParaRPr>
          </a:p>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rPr>
              <a:t> Unzip and find </a:t>
            </a:r>
            <a:r>
              <a:rPr lang="en-MY" b="1" i="1" dirty="0">
                <a:solidFill>
                  <a:srgbClr val="002060"/>
                </a:solidFill>
                <a:latin typeface="Arial" panose="020B0604020202020204" pitchFamily="34" charset="0"/>
                <a:ea typeface="Times New Roman" panose="02020603050405020304" pitchFamily="18" charset="0"/>
                <a:cs typeface="Arial" panose="020B0604020202020204" pitchFamily="34" charset="0"/>
              </a:rPr>
              <a:t>sketch-iv_esp32-dht11-sta.ino</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rPr>
              <a:t>. Double click to open the file with Arduino IDE.</a:t>
            </a:r>
            <a:endParaRPr lang="en-MY" sz="2000" dirty="0">
              <a:solidFill>
                <a:srgbClr val="002060"/>
              </a:solidFill>
              <a:latin typeface="Arial" panose="020B0604020202020204" pitchFamily="34" charset="0"/>
              <a:ea typeface="Times New Roman" panose="02020603050405020304" pitchFamily="18" charset="0"/>
              <a:cs typeface="Arial" panose="020B0604020202020204" pitchFamily="34" charset="0"/>
            </a:endParaRPr>
          </a:p>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rPr>
              <a:t>Click </a:t>
            </a:r>
            <a:r>
              <a:rPr lang="en-MY" b="1" i="1" dirty="0">
                <a:solidFill>
                  <a:srgbClr val="002060"/>
                </a:solidFill>
                <a:latin typeface="Arial" panose="020B0604020202020204" pitchFamily="34" charset="0"/>
                <a:ea typeface="Times New Roman" panose="02020603050405020304" pitchFamily="18" charset="0"/>
                <a:cs typeface="Arial" panose="020B0604020202020204" pitchFamily="34" charset="0"/>
              </a:rPr>
              <a:t>OK</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rPr>
              <a:t> when Arduino pop-up window appears. This action will create a folder that carry same name with sketch (</a:t>
            </a:r>
            <a:r>
              <a:rPr lang="en-MY" b="1" i="1" dirty="0">
                <a:solidFill>
                  <a:srgbClr val="002060"/>
                </a:solidFill>
                <a:latin typeface="Arial" panose="020B0604020202020204" pitchFamily="34" charset="0"/>
                <a:ea typeface="Times New Roman" panose="02020603050405020304" pitchFamily="18" charset="0"/>
                <a:cs typeface="Arial" panose="020B0604020202020204" pitchFamily="34" charset="0"/>
              </a:rPr>
              <a:t>sketch-iv_esp32-dht11-sta.ino</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rPr>
              <a:t>) and move the sketch into it. Click </a:t>
            </a:r>
            <a:r>
              <a:rPr lang="en-MY" b="1" i="1" dirty="0">
                <a:solidFill>
                  <a:srgbClr val="002060"/>
                </a:solidFill>
                <a:latin typeface="Arial" panose="020B0604020202020204" pitchFamily="34" charset="0"/>
                <a:ea typeface="Times New Roman" panose="02020603050405020304" pitchFamily="18" charset="0"/>
                <a:cs typeface="Arial" panose="020B0604020202020204" pitchFamily="34" charset="0"/>
              </a:rPr>
              <a:t>Cancel</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rPr>
              <a:t> will not open the sketch at all.</a:t>
            </a:r>
            <a:endParaRPr lang="en-MY" sz="2000" dirty="0">
              <a:solidFill>
                <a:srgbClr val="002060"/>
              </a:solidFill>
              <a:latin typeface="Arial" panose="020B0604020202020204" pitchFamily="34" charset="0"/>
              <a:ea typeface="Times New Roman" panose="02020603050405020304" pitchFamily="18" charset="0"/>
              <a:cs typeface="Arial" panose="020B0604020202020204" pitchFamily="34" charset="0"/>
            </a:endParaRPr>
          </a:p>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rPr>
              <a:t> Before upload the sketch to the board, modify the following two variables and suit with your network credentials. This will allow ESP32 establish connection with your network.</a:t>
            </a:r>
          </a:p>
          <a:p>
            <a:pPr marL="228600" algn="just">
              <a:lnSpc>
                <a:spcPct val="150000"/>
              </a:lnSpc>
            </a:pPr>
            <a:r>
              <a:rPr lang="en-MY" dirty="0">
                <a:solidFill>
                  <a:srgbClr val="002060"/>
                </a:solidFill>
                <a:latin typeface="Arial" panose="020B0604020202020204" pitchFamily="34" charset="0"/>
                <a:ea typeface="Times New Roman" panose="02020603050405020304" pitchFamily="18" charset="0"/>
              </a:rPr>
              <a:t> </a:t>
            </a:r>
            <a:endParaRPr lang="en-MY" sz="2000" dirty="0">
              <a:solidFill>
                <a:srgbClr val="002060"/>
              </a:solidFill>
              <a:latin typeface="Times New Roman" panose="02020603050405020304" pitchFamily="18" charset="0"/>
              <a:ea typeface="Times New Roman" panose="02020603050405020304" pitchFamily="18"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MY" sz="2000" dirty="0">
                <a:solidFill>
                  <a:srgbClr val="002060"/>
                </a:solidFill>
                <a:latin typeface="Consolas" panose="020B0609020204030204" pitchFamily="49" charset="0"/>
                <a:ea typeface="Times New Roman" panose="02020603050405020304" pitchFamily="18" charset="0"/>
              </a:rPr>
              <a:t>		</a:t>
            </a:r>
            <a:endParaRPr lang="en-MY" sz="2000" dirty="0">
              <a:solidFill>
                <a:srgbClr val="002060"/>
              </a:solidFill>
              <a:latin typeface="Times New Roman" panose="02020603050405020304" pitchFamily="18" charset="0"/>
              <a:ea typeface="Times New Roman" panose="02020603050405020304" pitchFamily="18" charset="0"/>
            </a:endParaRPr>
          </a:p>
          <a:p>
            <a:pPr marL="228600" algn="just">
              <a:lnSpc>
                <a:spcPct val="150000"/>
              </a:lnSpc>
            </a:pPr>
            <a:endPar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endParaRPr>
          </a:p>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rPr>
              <a:t> Upload the sketch to your ESP32 board. Ensure that you have selected the right board</a:t>
            </a:r>
          </a:p>
          <a:p>
            <a:pPr marL="228600" algn="just">
              <a:lnSpc>
                <a:spcPct val="150000"/>
              </a:lnSpc>
            </a:pPr>
            <a:r>
              <a:rPr lang="en-MY" dirty="0">
                <a:solidFill>
                  <a:srgbClr val="002060"/>
                </a:solidFill>
                <a:latin typeface="Arial" panose="020B0604020202020204" pitchFamily="34" charset="0"/>
                <a:ea typeface="Times New Roman" panose="02020603050405020304" pitchFamily="18" charset="0"/>
              </a:rPr>
              <a:t>and set the current port. Don’t forget to press </a:t>
            </a:r>
            <a:r>
              <a:rPr lang="en-MY" b="1" dirty="0">
                <a:solidFill>
                  <a:srgbClr val="FF0000"/>
                </a:solidFill>
                <a:latin typeface="Arial" panose="020B0604020202020204" pitchFamily="34" charset="0"/>
                <a:ea typeface="Times New Roman" panose="02020603050405020304" pitchFamily="18" charset="0"/>
              </a:rPr>
              <a:t>BOOT</a:t>
            </a:r>
            <a:r>
              <a:rPr lang="en-MY" dirty="0">
                <a:solidFill>
                  <a:srgbClr val="002060"/>
                </a:solidFill>
                <a:latin typeface="Arial" panose="020B0604020202020204" pitchFamily="34" charset="0"/>
                <a:ea typeface="Times New Roman" panose="02020603050405020304" pitchFamily="18" charset="0"/>
              </a:rPr>
              <a:t> button. Refer to </a:t>
            </a:r>
            <a:r>
              <a:rPr lang="en-MY" b="1" dirty="0">
                <a:solidFill>
                  <a:srgbClr val="002060"/>
                </a:solidFill>
                <a:latin typeface="Arial" panose="020B0604020202020204" pitchFamily="34" charset="0"/>
                <a:ea typeface="Times New Roman" panose="02020603050405020304" pitchFamily="18" charset="0"/>
              </a:rPr>
              <a:t>Troubleshoot</a:t>
            </a:r>
            <a:r>
              <a:rPr lang="en-MY" dirty="0">
                <a:solidFill>
                  <a:srgbClr val="002060"/>
                </a:solidFill>
                <a:latin typeface="Arial" panose="020B0604020202020204" pitchFamily="34" charset="0"/>
                <a:ea typeface="Times New Roman" panose="02020603050405020304" pitchFamily="18" charset="0"/>
              </a:rPr>
              <a:t> section if you have problem.</a:t>
            </a:r>
            <a:r>
              <a:rPr lang="en-MY" sz="2000" dirty="0">
                <a:solidFill>
                  <a:srgbClr val="002060"/>
                </a:solidFill>
                <a:latin typeface="Arial" panose="020B0604020202020204" pitchFamily="34" charset="0"/>
                <a:ea typeface="Times New Roman" panose="02020603050405020304" pitchFamily="18" charset="0"/>
              </a:rPr>
              <a:t> </a:t>
            </a:r>
          </a:p>
        </p:txBody>
      </p:sp>
      <p:pic>
        <p:nvPicPr>
          <p:cNvPr id="4" name="Picture 3">
            <a:extLst>
              <a:ext uri="{FF2B5EF4-FFF2-40B4-BE49-F238E27FC236}">
                <a16:creationId xmlns:a16="http://schemas.microsoft.com/office/drawing/2014/main" id="{B0DDAD39-5504-064E-8F9F-38342DBEC7A3}"/>
              </a:ext>
            </a:extLst>
          </p:cNvPr>
          <p:cNvPicPr>
            <a:picLocks noChangeAspect="1"/>
          </p:cNvPicPr>
          <p:nvPr/>
        </p:nvPicPr>
        <p:blipFill>
          <a:blip r:embed="rId4"/>
          <a:stretch>
            <a:fillRect/>
          </a:stretch>
        </p:blipFill>
        <p:spPr>
          <a:xfrm>
            <a:off x="7777215" y="930598"/>
            <a:ext cx="1485900" cy="469900"/>
          </a:xfrm>
          <a:prstGeom prst="rect">
            <a:avLst/>
          </a:prstGeom>
        </p:spPr>
      </p:pic>
      <p:sp>
        <p:nvSpPr>
          <p:cNvPr id="42" name="TextBox 41">
            <a:extLst>
              <a:ext uri="{FF2B5EF4-FFF2-40B4-BE49-F238E27FC236}">
                <a16:creationId xmlns:a16="http://schemas.microsoft.com/office/drawing/2014/main" id="{766C1B1B-83F4-8C46-A8F9-ACA82FD6E0BB}"/>
              </a:ext>
            </a:extLst>
          </p:cNvPr>
          <p:cNvSpPr txBox="1"/>
          <p:nvPr/>
        </p:nvSpPr>
        <p:spPr>
          <a:xfrm>
            <a:off x="60960" y="475232"/>
            <a:ext cx="2044534" cy="523220"/>
          </a:xfrm>
          <a:prstGeom prst="rect">
            <a:avLst/>
          </a:prstGeom>
          <a:noFill/>
          <a:ln>
            <a:noFill/>
          </a:ln>
        </p:spPr>
        <p:txBody>
          <a:bodyPr wrap="none" rtlCol="0">
            <a:spAutoFit/>
          </a:bodyPr>
          <a:lstStyle/>
          <a:p>
            <a:r>
              <a:rPr lang="en-US" sz="2800" b="1" u="sng" dirty="0">
                <a:solidFill>
                  <a:srgbClr val="002060"/>
                </a:solidFill>
              </a:rPr>
              <a:t>Working File</a:t>
            </a:r>
          </a:p>
        </p:txBody>
      </p:sp>
      <p:sp>
        <p:nvSpPr>
          <p:cNvPr id="3" name="Rectangle 2">
            <a:extLst>
              <a:ext uri="{FF2B5EF4-FFF2-40B4-BE49-F238E27FC236}">
                <a16:creationId xmlns:a16="http://schemas.microsoft.com/office/drawing/2014/main" id="{C77AD46A-6AA1-0D40-B030-0A639D5FC3A2}"/>
              </a:ext>
            </a:extLst>
          </p:cNvPr>
          <p:cNvSpPr/>
          <p:nvPr/>
        </p:nvSpPr>
        <p:spPr>
          <a:xfrm>
            <a:off x="937846" y="4022785"/>
            <a:ext cx="10118066" cy="695017"/>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1FF7889A-F13B-6348-877A-7B0376766A34}"/>
              </a:ext>
            </a:extLst>
          </p:cNvPr>
          <p:cNvSpPr/>
          <p:nvPr/>
        </p:nvSpPr>
        <p:spPr>
          <a:xfrm>
            <a:off x="250051" y="998452"/>
            <a:ext cx="208593" cy="541929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D202A9F-BF25-8A40-AC88-89B5F77A5650}"/>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2c. Monitoring Data Center Temperature &amp; Humidity Level</a:t>
            </a:r>
          </a:p>
        </p:txBody>
      </p:sp>
      <p:sp>
        <p:nvSpPr>
          <p:cNvPr id="12" name="TextBox 11">
            <a:extLst>
              <a:ext uri="{FF2B5EF4-FFF2-40B4-BE49-F238E27FC236}">
                <a16:creationId xmlns:a16="http://schemas.microsoft.com/office/drawing/2014/main" id="{F7389F28-7776-F24B-87FC-081CF807CC7B}"/>
              </a:ext>
            </a:extLst>
          </p:cNvPr>
          <p:cNvSpPr txBox="1"/>
          <p:nvPr/>
        </p:nvSpPr>
        <p:spPr>
          <a:xfrm>
            <a:off x="0" y="6636206"/>
            <a:ext cx="12208159" cy="230832"/>
          </a:xfrm>
          <a:prstGeom prst="rect">
            <a:avLst/>
          </a:prstGeom>
          <a:noFill/>
        </p:spPr>
        <p:txBody>
          <a:bodyPr wrap="square" rtlCol="0">
            <a:spAutoFit/>
          </a:bodyPr>
          <a:lstStyle/>
          <a:p>
            <a:r>
              <a:rPr lang="en-US" sz="900" b="1" dirty="0">
                <a:solidFill>
                  <a:schemeClr val="bg1"/>
                </a:solidFill>
                <a:highlight>
                  <a:srgbClr val="000080"/>
                </a:highlight>
              </a:rPr>
              <a:t>Rev01</a:t>
            </a:r>
            <a:r>
              <a:rPr lang="en-US" sz="900" dirty="0">
                <a:solidFill>
                  <a:srgbClr val="002060"/>
                </a:solidFill>
              </a:rPr>
              <a:t> JAN2021</a:t>
            </a:r>
          </a:p>
        </p:txBody>
      </p:sp>
    </p:spTree>
    <p:extLst>
      <p:ext uri="{BB962C8B-B14F-4D97-AF65-F5344CB8AC3E}">
        <p14:creationId xmlns:p14="http://schemas.microsoft.com/office/powerpoint/2010/main" val="227326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A0012AA2-0864-D442-915D-43121DC732F7}"/>
              </a:ext>
            </a:extLst>
          </p:cNvPr>
          <p:cNvSpPr/>
          <p:nvPr/>
        </p:nvSpPr>
        <p:spPr>
          <a:xfrm>
            <a:off x="786653" y="2015427"/>
            <a:ext cx="9249445" cy="4081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AD2B7D-E3F1-DD46-85CC-922119C5CD2F}"/>
              </a:ext>
            </a:extLst>
          </p:cNvPr>
          <p:cNvPicPr>
            <a:picLocks noChangeAspect="1"/>
          </p:cNvPicPr>
          <p:nvPr/>
        </p:nvPicPr>
        <p:blipFill>
          <a:blip r:embed="rId2"/>
          <a:stretch>
            <a:fillRect/>
          </a:stretch>
        </p:blipFill>
        <p:spPr>
          <a:xfrm>
            <a:off x="838200" y="2077793"/>
            <a:ext cx="9115393" cy="3962273"/>
          </a:xfrm>
          <a:prstGeom prst="rect">
            <a:avLst/>
          </a:prstGeom>
        </p:spPr>
      </p:pic>
      <p:sp>
        <p:nvSpPr>
          <p:cNvPr id="22" name="Rectangle 21">
            <a:extLst>
              <a:ext uri="{FF2B5EF4-FFF2-40B4-BE49-F238E27FC236}">
                <a16:creationId xmlns:a16="http://schemas.microsoft.com/office/drawing/2014/main" id="{ACC1B285-D514-4B45-95E6-171DEEA377FA}"/>
              </a:ext>
            </a:extLst>
          </p:cNvPr>
          <p:cNvSpPr/>
          <p:nvPr/>
        </p:nvSpPr>
        <p:spPr>
          <a:xfrm>
            <a:off x="3949828" y="1407544"/>
            <a:ext cx="7574301" cy="4044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7C1280C2-9490-2043-9F66-6507708A432A}"/>
              </a:ext>
            </a:extLst>
          </p:cNvPr>
          <p:cNvSpPr>
            <a:spLocks noGrp="1"/>
          </p:cNvSpPr>
          <p:nvPr>
            <p:ph type="sldNum" sz="quarter" idx="12"/>
          </p:nvPr>
        </p:nvSpPr>
        <p:spPr/>
        <p:txBody>
          <a:bodyPr/>
          <a:lstStyle/>
          <a:p>
            <a:fld id="{1E2C5D69-89DF-344F-96E3-E1C322024D51}" type="slidenum">
              <a:rPr lang="en-US" smtClean="0"/>
              <a:t>6</a:t>
            </a:fld>
            <a:endParaRPr lang="en-US"/>
          </a:p>
        </p:txBody>
      </p:sp>
      <p:sp>
        <p:nvSpPr>
          <p:cNvPr id="2" name="Rectangle 1">
            <a:extLst>
              <a:ext uri="{FF2B5EF4-FFF2-40B4-BE49-F238E27FC236}">
                <a16:creationId xmlns:a16="http://schemas.microsoft.com/office/drawing/2014/main" id="{6A78AF7E-F6FA-4D41-B312-09E779598101}"/>
              </a:ext>
            </a:extLst>
          </p:cNvPr>
          <p:cNvSpPr/>
          <p:nvPr/>
        </p:nvSpPr>
        <p:spPr>
          <a:xfrm>
            <a:off x="441322" y="951110"/>
            <a:ext cx="10812832" cy="456600"/>
          </a:xfrm>
          <a:prstGeom prst="rect">
            <a:avLst/>
          </a:prstGeom>
        </p:spPr>
        <p:txBody>
          <a:bodyPr wrap="square">
            <a:spAutoFit/>
          </a:bodyPr>
          <a:lstStyle/>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a:t>
            </a:r>
            <a:r>
              <a:rPr lang="en-MY" dirty="0">
                <a:solidFill>
                  <a:srgbClr val="002060"/>
                </a:solidFill>
                <a:latin typeface="Arial" panose="020B0604020202020204" pitchFamily="34" charset="0"/>
                <a:cs typeface="Arial" panose="020B0604020202020204" pitchFamily="34" charset="0"/>
              </a:rPr>
              <a:t>Open a browser and type the ESP32 IP address, </a:t>
            </a:r>
            <a:r>
              <a:rPr lang="en-MY" b="1" i="1" dirty="0">
                <a:solidFill>
                  <a:srgbClr val="002060"/>
                </a:solidFill>
                <a:latin typeface="Arial" panose="020B0604020202020204" pitchFamily="34" charset="0"/>
                <a:cs typeface="Arial" panose="020B0604020202020204" pitchFamily="34" charset="0"/>
              </a:rPr>
              <a:t>192.168.1.114</a:t>
            </a:r>
            <a:endParaRPr lang="en-MY" sz="2000" b="1" i="1" dirty="0">
              <a:solidFill>
                <a:srgbClr val="002060"/>
              </a:solidFill>
              <a:latin typeface="Arial" panose="020B0604020202020204" pitchFamily="34" charset="0"/>
              <a:ea typeface="Times New Roman" panose="02020603050405020304" pitchFamily="18" charset="0"/>
              <a:cs typeface="Arial" panose="020B0604020202020204" pitchFamily="34" charset="0"/>
            </a:endParaRPr>
          </a:p>
        </p:txBody>
      </p:sp>
      <p:sp>
        <p:nvSpPr>
          <p:cNvPr id="45" name="TextBox 44">
            <a:extLst>
              <a:ext uri="{FF2B5EF4-FFF2-40B4-BE49-F238E27FC236}">
                <a16:creationId xmlns:a16="http://schemas.microsoft.com/office/drawing/2014/main" id="{8A51735E-4F3E-E540-BCEF-0532D8117A8F}"/>
              </a:ext>
            </a:extLst>
          </p:cNvPr>
          <p:cNvSpPr txBox="1"/>
          <p:nvPr/>
        </p:nvSpPr>
        <p:spPr>
          <a:xfrm>
            <a:off x="60960" y="475232"/>
            <a:ext cx="1887055" cy="523220"/>
          </a:xfrm>
          <a:prstGeom prst="rect">
            <a:avLst/>
          </a:prstGeom>
          <a:noFill/>
          <a:ln>
            <a:noFill/>
          </a:ln>
        </p:spPr>
        <p:txBody>
          <a:bodyPr wrap="none" rtlCol="0">
            <a:spAutoFit/>
          </a:bodyPr>
          <a:lstStyle/>
          <a:p>
            <a:r>
              <a:rPr lang="en-US" sz="2800" b="1" u="sng" dirty="0">
                <a:solidFill>
                  <a:srgbClr val="002060"/>
                </a:solidFill>
              </a:rPr>
              <a:t>The Output</a:t>
            </a:r>
          </a:p>
        </p:txBody>
      </p:sp>
      <p:sp>
        <p:nvSpPr>
          <p:cNvPr id="18" name="Rectangle 17">
            <a:extLst>
              <a:ext uri="{FF2B5EF4-FFF2-40B4-BE49-F238E27FC236}">
                <a16:creationId xmlns:a16="http://schemas.microsoft.com/office/drawing/2014/main" id="{1EAF3ABC-032C-C64E-B6DF-181D36089522}"/>
              </a:ext>
            </a:extLst>
          </p:cNvPr>
          <p:cNvSpPr/>
          <p:nvPr/>
        </p:nvSpPr>
        <p:spPr>
          <a:xfrm>
            <a:off x="250051" y="998452"/>
            <a:ext cx="208593" cy="541929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3AB38C0D-1C93-3A4F-931F-2CFB9864AEE7}"/>
              </a:ext>
            </a:extLst>
          </p:cNvPr>
          <p:cNvPicPr>
            <a:picLocks noChangeAspect="1"/>
          </p:cNvPicPr>
          <p:nvPr/>
        </p:nvPicPr>
        <p:blipFill>
          <a:blip r:embed="rId3"/>
          <a:stretch>
            <a:fillRect/>
          </a:stretch>
        </p:blipFill>
        <p:spPr>
          <a:xfrm>
            <a:off x="4023731" y="1447843"/>
            <a:ext cx="7439723" cy="3935614"/>
          </a:xfrm>
          <a:prstGeom prst="rect">
            <a:avLst/>
          </a:prstGeom>
        </p:spPr>
      </p:pic>
      <p:cxnSp>
        <p:nvCxnSpPr>
          <p:cNvPr id="23" name="Straight Arrow Connector 22">
            <a:extLst>
              <a:ext uri="{FF2B5EF4-FFF2-40B4-BE49-F238E27FC236}">
                <a16:creationId xmlns:a16="http://schemas.microsoft.com/office/drawing/2014/main" id="{485AA2A8-4A12-CA4F-816A-5E8F7BE6A62E}"/>
              </a:ext>
            </a:extLst>
          </p:cNvPr>
          <p:cNvCxnSpPr>
            <a:cxnSpLocks/>
          </p:cNvCxnSpPr>
          <p:nvPr/>
        </p:nvCxnSpPr>
        <p:spPr>
          <a:xfrm flipV="1">
            <a:off x="4822111" y="2053893"/>
            <a:ext cx="1034287" cy="7755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357F33F-6234-114D-83B1-613A29F1383E}"/>
              </a:ext>
            </a:extLst>
          </p:cNvPr>
          <p:cNvCxnSpPr>
            <a:cxnSpLocks/>
          </p:cNvCxnSpPr>
          <p:nvPr/>
        </p:nvCxnSpPr>
        <p:spPr>
          <a:xfrm flipH="1">
            <a:off x="3305770" y="3201802"/>
            <a:ext cx="763103" cy="5009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0085D78-4278-AF49-B6CE-33FE5F60D73E}"/>
              </a:ext>
            </a:extLst>
          </p:cNvPr>
          <p:cNvSpPr txBox="1"/>
          <p:nvPr/>
        </p:nvSpPr>
        <p:spPr>
          <a:xfrm>
            <a:off x="3467438" y="2846450"/>
            <a:ext cx="2134367" cy="276999"/>
          </a:xfrm>
          <a:prstGeom prst="rect">
            <a:avLst/>
          </a:prstGeom>
          <a:noFill/>
        </p:spPr>
        <p:txBody>
          <a:bodyPr wrap="none" rtlCol="0">
            <a:spAutoFit/>
          </a:bodyPr>
          <a:lstStyle/>
          <a:p>
            <a:r>
              <a:rPr lang="en-US" sz="1200" dirty="0">
                <a:solidFill>
                  <a:srgbClr val="002060"/>
                </a:solidFill>
                <a:highlight>
                  <a:srgbClr val="FFFF00"/>
                </a:highlight>
                <a:latin typeface="Arial" panose="020B0604020202020204" pitchFamily="34" charset="0"/>
                <a:cs typeface="Arial" panose="020B0604020202020204" pitchFamily="34" charset="0"/>
              </a:rPr>
              <a:t>IP address released by </a:t>
            </a:r>
            <a:r>
              <a:rPr lang="en-US" sz="1200" b="1" dirty="0">
                <a:solidFill>
                  <a:srgbClr val="002060"/>
                </a:solidFill>
                <a:highlight>
                  <a:srgbClr val="FFFF00"/>
                </a:highlight>
                <a:latin typeface="Arial" panose="020B0604020202020204" pitchFamily="34" charset="0"/>
                <a:cs typeface="Arial" panose="020B0604020202020204" pitchFamily="34" charset="0"/>
              </a:rPr>
              <a:t>air24</a:t>
            </a:r>
          </a:p>
        </p:txBody>
      </p:sp>
      <p:sp>
        <p:nvSpPr>
          <p:cNvPr id="31" name="TextBox 30">
            <a:extLst>
              <a:ext uri="{FF2B5EF4-FFF2-40B4-BE49-F238E27FC236}">
                <a16:creationId xmlns:a16="http://schemas.microsoft.com/office/drawing/2014/main" id="{2A55F780-35F6-714D-8237-DD43042E7D8D}"/>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2c. Monitoring Data Center Temperature &amp; Humidity Level</a:t>
            </a:r>
          </a:p>
        </p:txBody>
      </p:sp>
      <p:sp>
        <p:nvSpPr>
          <p:cNvPr id="15" name="TextBox 14">
            <a:extLst>
              <a:ext uri="{FF2B5EF4-FFF2-40B4-BE49-F238E27FC236}">
                <a16:creationId xmlns:a16="http://schemas.microsoft.com/office/drawing/2014/main" id="{FACCD822-B224-3341-B8C2-06046701E3B5}"/>
              </a:ext>
            </a:extLst>
          </p:cNvPr>
          <p:cNvSpPr txBox="1"/>
          <p:nvPr/>
        </p:nvSpPr>
        <p:spPr>
          <a:xfrm>
            <a:off x="0" y="6636206"/>
            <a:ext cx="12208159" cy="230832"/>
          </a:xfrm>
          <a:prstGeom prst="rect">
            <a:avLst/>
          </a:prstGeom>
          <a:noFill/>
        </p:spPr>
        <p:txBody>
          <a:bodyPr wrap="square" rtlCol="0">
            <a:spAutoFit/>
          </a:bodyPr>
          <a:lstStyle/>
          <a:p>
            <a:r>
              <a:rPr lang="en-US" sz="900" b="1" dirty="0">
                <a:solidFill>
                  <a:schemeClr val="bg1"/>
                </a:solidFill>
                <a:highlight>
                  <a:srgbClr val="000080"/>
                </a:highlight>
              </a:rPr>
              <a:t>Rev01</a:t>
            </a:r>
            <a:r>
              <a:rPr lang="en-US" sz="900" dirty="0">
                <a:solidFill>
                  <a:srgbClr val="002060"/>
                </a:solidFill>
              </a:rPr>
              <a:t> JAN2021</a:t>
            </a:r>
          </a:p>
        </p:txBody>
      </p:sp>
    </p:spTree>
    <p:extLst>
      <p:ext uri="{BB962C8B-B14F-4D97-AF65-F5344CB8AC3E}">
        <p14:creationId xmlns:p14="http://schemas.microsoft.com/office/powerpoint/2010/main" val="461080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C1280C2-9490-2043-9F66-6507708A432A}"/>
              </a:ext>
            </a:extLst>
          </p:cNvPr>
          <p:cNvSpPr>
            <a:spLocks noGrp="1"/>
          </p:cNvSpPr>
          <p:nvPr>
            <p:ph type="sldNum" sz="quarter" idx="12"/>
          </p:nvPr>
        </p:nvSpPr>
        <p:spPr/>
        <p:txBody>
          <a:bodyPr/>
          <a:lstStyle/>
          <a:p>
            <a:fld id="{1E2C5D69-89DF-344F-96E3-E1C322024D51}" type="slidenum">
              <a:rPr lang="en-US" smtClean="0"/>
              <a:t>7</a:t>
            </a:fld>
            <a:endParaRPr lang="en-US"/>
          </a:p>
        </p:txBody>
      </p:sp>
      <p:sp>
        <p:nvSpPr>
          <p:cNvPr id="42" name="TextBox 41">
            <a:extLst>
              <a:ext uri="{FF2B5EF4-FFF2-40B4-BE49-F238E27FC236}">
                <a16:creationId xmlns:a16="http://schemas.microsoft.com/office/drawing/2014/main" id="{766C1B1B-83F4-8C46-A8F9-ACA82FD6E0BB}"/>
              </a:ext>
            </a:extLst>
          </p:cNvPr>
          <p:cNvSpPr txBox="1"/>
          <p:nvPr/>
        </p:nvSpPr>
        <p:spPr>
          <a:xfrm>
            <a:off x="60960" y="475232"/>
            <a:ext cx="2874377" cy="523220"/>
          </a:xfrm>
          <a:prstGeom prst="rect">
            <a:avLst/>
          </a:prstGeom>
          <a:noFill/>
          <a:ln>
            <a:noFill/>
          </a:ln>
        </p:spPr>
        <p:txBody>
          <a:bodyPr wrap="none" rtlCol="0">
            <a:spAutoFit/>
          </a:bodyPr>
          <a:lstStyle/>
          <a:p>
            <a:r>
              <a:rPr lang="en-US" sz="2800" b="1" u="sng" dirty="0">
                <a:solidFill>
                  <a:srgbClr val="002060"/>
                </a:solidFill>
              </a:rPr>
              <a:t>Code Explanation</a:t>
            </a:r>
          </a:p>
        </p:txBody>
      </p:sp>
      <p:sp>
        <p:nvSpPr>
          <p:cNvPr id="10" name="Rectangle 9">
            <a:extLst>
              <a:ext uri="{FF2B5EF4-FFF2-40B4-BE49-F238E27FC236}">
                <a16:creationId xmlns:a16="http://schemas.microsoft.com/office/drawing/2014/main" id="{4538912C-5536-2045-BE1E-41C33CA60D5B}"/>
              </a:ext>
            </a:extLst>
          </p:cNvPr>
          <p:cNvSpPr/>
          <p:nvPr/>
        </p:nvSpPr>
        <p:spPr>
          <a:xfrm>
            <a:off x="441322" y="956572"/>
            <a:ext cx="10812832" cy="1702967"/>
          </a:xfrm>
          <a:prstGeom prst="rect">
            <a:avLst/>
          </a:prstGeom>
        </p:spPr>
        <p:txBody>
          <a:bodyPr wrap="square">
            <a:spAutoFit/>
          </a:bodyPr>
          <a:lstStyle/>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Filename: </a:t>
            </a:r>
            <a:r>
              <a:rPr lang="en-MY" b="1" i="1" dirty="0">
                <a:solidFill>
                  <a:srgbClr val="002060"/>
                </a:solidFill>
                <a:latin typeface="Arial" panose="020B0604020202020204" pitchFamily="34" charset="0"/>
                <a:ea typeface="Times New Roman" panose="02020603050405020304" pitchFamily="18" charset="0"/>
                <a:cs typeface="Arial" panose="020B0604020202020204" pitchFamily="34" charset="0"/>
              </a:rPr>
              <a:t>sketch-iv_esp32-dht11-sta.ino </a:t>
            </a:r>
          </a:p>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Additional library needed was </a:t>
            </a:r>
            <a:r>
              <a:rPr lang="en-MY" b="1" i="1"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dht11.h</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p>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a:t>
            </a:r>
            <a:r>
              <a:rPr lang="en-MY" b="1" i="1" dirty="0">
                <a:solidFill>
                  <a:srgbClr val="002060"/>
                </a:solidFill>
                <a:latin typeface="Arial" panose="020B0604020202020204" pitchFamily="34" charset="0"/>
                <a:ea typeface="Times New Roman" panose="02020603050405020304" pitchFamily="18" charset="0"/>
                <a:cs typeface="Arial" panose="020B0604020202020204" pitchFamily="34" charset="0"/>
              </a:rPr>
              <a:t>sketch-iv_esp32-dht11-sta.ino</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is a combination of previous 2 exercises; </a:t>
            </a:r>
            <a:r>
              <a:rPr lang="en-MY" b="1" i="1"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sketch-ii &amp; sketch-iii</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p>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First, add dht11 initialization, connect </a:t>
            </a:r>
            <a:r>
              <a:rPr lang="en-MY" b="1" i="1"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SIGNAL</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pin of the sensor to </a:t>
            </a:r>
            <a:r>
              <a:rPr lang="en-MY" b="1" i="1"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D4</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at ESP32.</a:t>
            </a:r>
          </a:p>
        </p:txBody>
      </p:sp>
      <p:sp>
        <p:nvSpPr>
          <p:cNvPr id="16" name="Rectangle 15">
            <a:extLst>
              <a:ext uri="{FF2B5EF4-FFF2-40B4-BE49-F238E27FC236}">
                <a16:creationId xmlns:a16="http://schemas.microsoft.com/office/drawing/2014/main" id="{8EB14F0E-EB22-8C4C-B154-F80C76825AD4}"/>
              </a:ext>
            </a:extLst>
          </p:cNvPr>
          <p:cNvSpPr/>
          <p:nvPr/>
        </p:nvSpPr>
        <p:spPr>
          <a:xfrm>
            <a:off x="244856" y="998452"/>
            <a:ext cx="208593" cy="541929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71E4067-9F50-4346-B5B4-421B080864AB}"/>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iii. Create a Web Server with ESP32 and Arduino IDE</a:t>
            </a:r>
          </a:p>
        </p:txBody>
      </p:sp>
      <p:pic>
        <p:nvPicPr>
          <p:cNvPr id="2" name="Picture 1">
            <a:extLst>
              <a:ext uri="{FF2B5EF4-FFF2-40B4-BE49-F238E27FC236}">
                <a16:creationId xmlns:a16="http://schemas.microsoft.com/office/drawing/2014/main" id="{A10012F0-5325-454C-926E-F0BB70D5F512}"/>
              </a:ext>
            </a:extLst>
          </p:cNvPr>
          <p:cNvPicPr>
            <a:picLocks noChangeAspect="1"/>
          </p:cNvPicPr>
          <p:nvPr/>
        </p:nvPicPr>
        <p:blipFill>
          <a:blip r:embed="rId2"/>
          <a:stretch>
            <a:fillRect/>
          </a:stretch>
        </p:blipFill>
        <p:spPr>
          <a:xfrm>
            <a:off x="946595" y="2684009"/>
            <a:ext cx="3022600" cy="1612900"/>
          </a:xfrm>
          <a:prstGeom prst="rect">
            <a:avLst/>
          </a:prstGeom>
        </p:spPr>
      </p:pic>
      <p:sp>
        <p:nvSpPr>
          <p:cNvPr id="3" name="Rectangle 2">
            <a:extLst>
              <a:ext uri="{FF2B5EF4-FFF2-40B4-BE49-F238E27FC236}">
                <a16:creationId xmlns:a16="http://schemas.microsoft.com/office/drawing/2014/main" id="{C77AD46A-6AA1-0D40-B030-0A639D5FC3A2}"/>
              </a:ext>
            </a:extLst>
          </p:cNvPr>
          <p:cNvSpPr/>
          <p:nvPr/>
        </p:nvSpPr>
        <p:spPr>
          <a:xfrm>
            <a:off x="937846" y="2682103"/>
            <a:ext cx="10118066" cy="1631400"/>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50032359-C41B-0F48-BAB5-E6BBAB0FC522}"/>
              </a:ext>
            </a:extLst>
          </p:cNvPr>
          <p:cNvSpPr txBox="1"/>
          <p:nvPr/>
        </p:nvSpPr>
        <p:spPr>
          <a:xfrm>
            <a:off x="3902542" y="3793716"/>
            <a:ext cx="1415580" cy="276999"/>
          </a:xfrm>
          <a:prstGeom prst="rect">
            <a:avLst/>
          </a:prstGeom>
          <a:noFill/>
        </p:spPr>
        <p:txBody>
          <a:bodyPr wrap="none" rtlCol="0">
            <a:spAutoFit/>
          </a:bodyPr>
          <a:lstStyle/>
          <a:p>
            <a:r>
              <a:rPr lang="en-US" sz="1200" b="1" dirty="0">
                <a:solidFill>
                  <a:srgbClr val="002060"/>
                </a:solidFill>
                <a:highlight>
                  <a:srgbClr val="FFFF00"/>
                </a:highlight>
                <a:latin typeface="Arial" panose="020B0604020202020204" pitchFamily="34" charset="0"/>
                <a:cs typeface="Arial" panose="020B0604020202020204" pitchFamily="34" charset="0"/>
              </a:rPr>
              <a:t>dht11</a:t>
            </a:r>
            <a:r>
              <a:rPr lang="en-US" sz="1200" dirty="0">
                <a:solidFill>
                  <a:srgbClr val="002060"/>
                </a:solidFill>
                <a:highlight>
                  <a:srgbClr val="FFFF00"/>
                </a:highlight>
                <a:latin typeface="Arial" panose="020B0604020202020204" pitchFamily="34" charset="0"/>
                <a:cs typeface="Arial" panose="020B0604020202020204" pitchFamily="34" charset="0"/>
              </a:rPr>
              <a:t> initialization</a:t>
            </a:r>
            <a:endParaRPr lang="en-US" sz="1200" b="1" dirty="0">
              <a:solidFill>
                <a:srgbClr val="002060"/>
              </a:solidFill>
              <a:highlight>
                <a:srgbClr val="FFFF00"/>
              </a:highlight>
              <a:latin typeface="Arial" panose="020B0604020202020204" pitchFamily="34" charset="0"/>
              <a:cs typeface="Arial" panose="020B0604020202020204" pitchFamily="34" charset="0"/>
            </a:endParaRPr>
          </a:p>
        </p:txBody>
      </p:sp>
      <p:cxnSp>
        <p:nvCxnSpPr>
          <p:cNvPr id="17" name="Straight Arrow Connector 16">
            <a:extLst>
              <a:ext uri="{FF2B5EF4-FFF2-40B4-BE49-F238E27FC236}">
                <a16:creationId xmlns:a16="http://schemas.microsoft.com/office/drawing/2014/main" id="{CC27FC74-F1DD-154B-80D7-3B3C71D28CEE}"/>
              </a:ext>
            </a:extLst>
          </p:cNvPr>
          <p:cNvCxnSpPr>
            <a:cxnSpLocks/>
          </p:cNvCxnSpPr>
          <p:nvPr/>
        </p:nvCxnSpPr>
        <p:spPr>
          <a:xfrm flipH="1" flipV="1">
            <a:off x="3330991" y="3750684"/>
            <a:ext cx="646953" cy="20117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740560-3022-FD46-B1A4-489CDCA6BF93}"/>
              </a:ext>
            </a:extLst>
          </p:cNvPr>
          <p:cNvCxnSpPr>
            <a:cxnSpLocks/>
          </p:cNvCxnSpPr>
          <p:nvPr/>
        </p:nvCxnSpPr>
        <p:spPr>
          <a:xfrm flipH="1">
            <a:off x="2512725" y="3951854"/>
            <a:ext cx="1465219" cy="1110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24453C5-510A-8948-B880-5516A16FB07F}"/>
              </a:ext>
            </a:extLst>
          </p:cNvPr>
          <p:cNvCxnSpPr>
            <a:cxnSpLocks/>
          </p:cNvCxnSpPr>
          <p:nvPr/>
        </p:nvCxnSpPr>
        <p:spPr>
          <a:xfrm flipH="1">
            <a:off x="3421377" y="3962957"/>
            <a:ext cx="556567" cy="2236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D003F16-2899-C142-95C1-D57D45F504F8}"/>
              </a:ext>
            </a:extLst>
          </p:cNvPr>
          <p:cNvSpPr txBox="1"/>
          <p:nvPr/>
        </p:nvSpPr>
        <p:spPr>
          <a:xfrm>
            <a:off x="0" y="6636206"/>
            <a:ext cx="12208159" cy="230832"/>
          </a:xfrm>
          <a:prstGeom prst="rect">
            <a:avLst/>
          </a:prstGeom>
          <a:noFill/>
        </p:spPr>
        <p:txBody>
          <a:bodyPr wrap="square" rtlCol="0">
            <a:spAutoFit/>
          </a:bodyPr>
          <a:lstStyle/>
          <a:p>
            <a:r>
              <a:rPr lang="en-US" sz="900" b="1" dirty="0">
                <a:solidFill>
                  <a:schemeClr val="bg1"/>
                </a:solidFill>
                <a:highlight>
                  <a:srgbClr val="000080"/>
                </a:highlight>
              </a:rPr>
              <a:t>Rev01</a:t>
            </a:r>
            <a:r>
              <a:rPr lang="en-US" sz="900" dirty="0">
                <a:solidFill>
                  <a:srgbClr val="002060"/>
                </a:solidFill>
              </a:rPr>
              <a:t> JAN2021</a:t>
            </a:r>
          </a:p>
        </p:txBody>
      </p:sp>
    </p:spTree>
    <p:extLst>
      <p:ext uri="{BB962C8B-B14F-4D97-AF65-F5344CB8AC3E}">
        <p14:creationId xmlns:p14="http://schemas.microsoft.com/office/powerpoint/2010/main" val="388881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A46808-6955-A14C-906F-F0445E23AB15}"/>
              </a:ext>
            </a:extLst>
          </p:cNvPr>
          <p:cNvPicPr>
            <a:picLocks noChangeAspect="1"/>
          </p:cNvPicPr>
          <p:nvPr/>
        </p:nvPicPr>
        <p:blipFill>
          <a:blip r:embed="rId2"/>
          <a:stretch>
            <a:fillRect/>
          </a:stretch>
        </p:blipFill>
        <p:spPr>
          <a:xfrm>
            <a:off x="946595" y="3262234"/>
            <a:ext cx="5740400" cy="1828800"/>
          </a:xfrm>
          <a:prstGeom prst="rect">
            <a:avLst/>
          </a:prstGeom>
        </p:spPr>
      </p:pic>
      <p:sp>
        <p:nvSpPr>
          <p:cNvPr id="11" name="Slide Number Placeholder 10">
            <a:extLst>
              <a:ext uri="{FF2B5EF4-FFF2-40B4-BE49-F238E27FC236}">
                <a16:creationId xmlns:a16="http://schemas.microsoft.com/office/drawing/2014/main" id="{7C1280C2-9490-2043-9F66-6507708A432A}"/>
              </a:ext>
            </a:extLst>
          </p:cNvPr>
          <p:cNvSpPr>
            <a:spLocks noGrp="1"/>
          </p:cNvSpPr>
          <p:nvPr>
            <p:ph type="sldNum" sz="quarter" idx="12"/>
          </p:nvPr>
        </p:nvSpPr>
        <p:spPr/>
        <p:txBody>
          <a:bodyPr/>
          <a:lstStyle/>
          <a:p>
            <a:fld id="{1E2C5D69-89DF-344F-96E3-E1C322024D51}" type="slidenum">
              <a:rPr lang="en-US" smtClean="0"/>
              <a:t>8</a:t>
            </a:fld>
            <a:endParaRPr lang="en-US"/>
          </a:p>
        </p:txBody>
      </p:sp>
      <p:sp>
        <p:nvSpPr>
          <p:cNvPr id="42" name="TextBox 41">
            <a:extLst>
              <a:ext uri="{FF2B5EF4-FFF2-40B4-BE49-F238E27FC236}">
                <a16:creationId xmlns:a16="http://schemas.microsoft.com/office/drawing/2014/main" id="{766C1B1B-83F4-8C46-A8F9-ACA82FD6E0BB}"/>
              </a:ext>
            </a:extLst>
          </p:cNvPr>
          <p:cNvSpPr txBox="1"/>
          <p:nvPr/>
        </p:nvSpPr>
        <p:spPr>
          <a:xfrm>
            <a:off x="60960" y="475232"/>
            <a:ext cx="2874377" cy="523220"/>
          </a:xfrm>
          <a:prstGeom prst="rect">
            <a:avLst/>
          </a:prstGeom>
          <a:noFill/>
          <a:ln>
            <a:noFill/>
          </a:ln>
        </p:spPr>
        <p:txBody>
          <a:bodyPr wrap="none" rtlCol="0">
            <a:spAutoFit/>
          </a:bodyPr>
          <a:lstStyle/>
          <a:p>
            <a:r>
              <a:rPr lang="en-US" sz="2800" b="1" u="sng" dirty="0">
                <a:solidFill>
                  <a:srgbClr val="002060"/>
                </a:solidFill>
              </a:rPr>
              <a:t>Code Explanation</a:t>
            </a:r>
          </a:p>
        </p:txBody>
      </p:sp>
      <p:sp>
        <p:nvSpPr>
          <p:cNvPr id="10" name="Rectangle 9">
            <a:extLst>
              <a:ext uri="{FF2B5EF4-FFF2-40B4-BE49-F238E27FC236}">
                <a16:creationId xmlns:a16="http://schemas.microsoft.com/office/drawing/2014/main" id="{4538912C-5536-2045-BE1E-41C33CA60D5B}"/>
              </a:ext>
            </a:extLst>
          </p:cNvPr>
          <p:cNvSpPr/>
          <p:nvPr/>
        </p:nvSpPr>
        <p:spPr>
          <a:xfrm>
            <a:off x="441322" y="956572"/>
            <a:ext cx="10812832" cy="2118465"/>
          </a:xfrm>
          <a:prstGeom prst="rect">
            <a:avLst/>
          </a:prstGeom>
        </p:spPr>
        <p:txBody>
          <a:bodyPr wrap="square">
            <a:spAutoFit/>
          </a:bodyPr>
          <a:lstStyle/>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Write Arduino syntax such as, read sensor value, turn on LED, control servo motor etc. within </a:t>
            </a:r>
            <a:r>
              <a:rPr lang="en-MY" dirty="0" err="1">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SendHTML</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 function. This function is invoke by loop ( ) function. It’s a non-stop process. Thus the reading will keep updated depends on time interval set.</a:t>
            </a:r>
          </a:p>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The </a:t>
            </a:r>
            <a:r>
              <a:rPr lang="en-MY" dirty="0" err="1">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DHT.read</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(4) tasks is to gather the DHTLIB health status, the current temperature &amp; also the humidity. You may open dht11.cpp for better understanding.</a:t>
            </a:r>
          </a:p>
        </p:txBody>
      </p:sp>
      <p:sp>
        <p:nvSpPr>
          <p:cNvPr id="16" name="Rectangle 15">
            <a:extLst>
              <a:ext uri="{FF2B5EF4-FFF2-40B4-BE49-F238E27FC236}">
                <a16:creationId xmlns:a16="http://schemas.microsoft.com/office/drawing/2014/main" id="{8EB14F0E-EB22-8C4C-B154-F80C76825AD4}"/>
              </a:ext>
            </a:extLst>
          </p:cNvPr>
          <p:cNvSpPr/>
          <p:nvPr/>
        </p:nvSpPr>
        <p:spPr>
          <a:xfrm>
            <a:off x="244856" y="998452"/>
            <a:ext cx="208593" cy="541929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71E4067-9F50-4346-B5B4-421B080864AB}"/>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iii. Create a Web Server with ESP32 and Arduino IDE</a:t>
            </a:r>
          </a:p>
        </p:txBody>
      </p:sp>
      <p:sp>
        <p:nvSpPr>
          <p:cNvPr id="3" name="Rectangle 2">
            <a:extLst>
              <a:ext uri="{FF2B5EF4-FFF2-40B4-BE49-F238E27FC236}">
                <a16:creationId xmlns:a16="http://schemas.microsoft.com/office/drawing/2014/main" id="{C77AD46A-6AA1-0D40-B030-0A639D5FC3A2}"/>
              </a:ext>
            </a:extLst>
          </p:cNvPr>
          <p:cNvSpPr/>
          <p:nvPr/>
        </p:nvSpPr>
        <p:spPr>
          <a:xfrm>
            <a:off x="937846" y="3232173"/>
            <a:ext cx="10118066" cy="1858862"/>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7895F7B2-5889-7644-A200-674294B59A7F}"/>
              </a:ext>
            </a:extLst>
          </p:cNvPr>
          <p:cNvSpPr txBox="1"/>
          <p:nvPr/>
        </p:nvSpPr>
        <p:spPr>
          <a:xfrm>
            <a:off x="5840919" y="4268732"/>
            <a:ext cx="1833707" cy="276999"/>
          </a:xfrm>
          <a:prstGeom prst="rect">
            <a:avLst/>
          </a:prstGeom>
          <a:noFill/>
        </p:spPr>
        <p:txBody>
          <a:bodyPr wrap="none" rtlCol="0">
            <a:spAutoFit/>
          </a:bodyPr>
          <a:lstStyle/>
          <a:p>
            <a:r>
              <a:rPr lang="en-US" sz="1200" dirty="0">
                <a:solidFill>
                  <a:srgbClr val="002060"/>
                </a:solidFill>
                <a:highlight>
                  <a:srgbClr val="FFFF00"/>
                </a:highlight>
                <a:latin typeface="Arial" panose="020B0604020202020204" pitchFamily="34" charset="0"/>
                <a:cs typeface="Arial" panose="020B0604020202020204" pitchFamily="34" charset="0"/>
              </a:rPr>
              <a:t>Call </a:t>
            </a:r>
            <a:r>
              <a:rPr lang="en-US" sz="1200" b="1" dirty="0">
                <a:solidFill>
                  <a:srgbClr val="002060"/>
                </a:solidFill>
                <a:highlight>
                  <a:srgbClr val="FFFF00"/>
                </a:highlight>
                <a:latin typeface="Arial" panose="020B0604020202020204" pitchFamily="34" charset="0"/>
                <a:cs typeface="Arial" panose="020B0604020202020204" pitchFamily="34" charset="0"/>
              </a:rPr>
              <a:t>dht11.cpp </a:t>
            </a:r>
            <a:r>
              <a:rPr lang="en-US" sz="1200" dirty="0">
                <a:solidFill>
                  <a:srgbClr val="002060"/>
                </a:solidFill>
                <a:highlight>
                  <a:srgbClr val="FFFF00"/>
                </a:highlight>
                <a:latin typeface="Arial" panose="020B0604020202020204" pitchFamily="34" charset="0"/>
                <a:cs typeface="Arial" panose="020B0604020202020204" pitchFamily="34" charset="0"/>
              </a:rPr>
              <a:t>function </a:t>
            </a:r>
            <a:endParaRPr lang="en-US" sz="1200" b="1" dirty="0">
              <a:solidFill>
                <a:srgbClr val="002060"/>
              </a:solidFill>
              <a:highlight>
                <a:srgbClr val="FFFF00"/>
              </a:highlight>
              <a:latin typeface="Arial" panose="020B0604020202020204" pitchFamily="34" charset="0"/>
              <a:cs typeface="Arial" panose="020B0604020202020204" pitchFamily="34" charset="0"/>
            </a:endParaRPr>
          </a:p>
        </p:txBody>
      </p:sp>
      <p:cxnSp>
        <p:nvCxnSpPr>
          <p:cNvPr id="17" name="Straight Arrow Connector 16">
            <a:extLst>
              <a:ext uri="{FF2B5EF4-FFF2-40B4-BE49-F238E27FC236}">
                <a16:creationId xmlns:a16="http://schemas.microsoft.com/office/drawing/2014/main" id="{C8D9A478-BE13-3844-8FD0-34595DE3AA78}"/>
              </a:ext>
            </a:extLst>
          </p:cNvPr>
          <p:cNvCxnSpPr>
            <a:cxnSpLocks/>
          </p:cNvCxnSpPr>
          <p:nvPr/>
        </p:nvCxnSpPr>
        <p:spPr>
          <a:xfrm flipH="1">
            <a:off x="4619501" y="4426870"/>
            <a:ext cx="1296821" cy="5361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BA9C88E-C216-F44E-8FC4-2A9F1A43850A}"/>
              </a:ext>
            </a:extLst>
          </p:cNvPr>
          <p:cNvSpPr txBox="1"/>
          <p:nvPr/>
        </p:nvSpPr>
        <p:spPr>
          <a:xfrm>
            <a:off x="0" y="6636206"/>
            <a:ext cx="12208159" cy="230832"/>
          </a:xfrm>
          <a:prstGeom prst="rect">
            <a:avLst/>
          </a:prstGeom>
          <a:noFill/>
        </p:spPr>
        <p:txBody>
          <a:bodyPr wrap="square" rtlCol="0">
            <a:spAutoFit/>
          </a:bodyPr>
          <a:lstStyle/>
          <a:p>
            <a:r>
              <a:rPr lang="en-US" sz="900" b="1" dirty="0">
                <a:solidFill>
                  <a:schemeClr val="bg1"/>
                </a:solidFill>
                <a:highlight>
                  <a:srgbClr val="000080"/>
                </a:highlight>
              </a:rPr>
              <a:t>Rev01</a:t>
            </a:r>
            <a:r>
              <a:rPr lang="en-US" sz="900" dirty="0">
                <a:solidFill>
                  <a:srgbClr val="002060"/>
                </a:solidFill>
              </a:rPr>
              <a:t> JAN2021</a:t>
            </a:r>
          </a:p>
        </p:txBody>
      </p:sp>
    </p:spTree>
    <p:extLst>
      <p:ext uri="{BB962C8B-B14F-4D97-AF65-F5344CB8AC3E}">
        <p14:creationId xmlns:p14="http://schemas.microsoft.com/office/powerpoint/2010/main" val="393929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D945D6-07D0-634B-8451-8C0935DB44D2}"/>
              </a:ext>
            </a:extLst>
          </p:cNvPr>
          <p:cNvPicPr>
            <a:picLocks noChangeAspect="1"/>
          </p:cNvPicPr>
          <p:nvPr/>
        </p:nvPicPr>
        <p:blipFill>
          <a:blip r:embed="rId2"/>
          <a:stretch>
            <a:fillRect/>
          </a:stretch>
        </p:blipFill>
        <p:spPr>
          <a:xfrm>
            <a:off x="949721" y="2187150"/>
            <a:ext cx="7340600" cy="4584700"/>
          </a:xfrm>
          <a:prstGeom prst="rect">
            <a:avLst/>
          </a:prstGeom>
        </p:spPr>
      </p:pic>
      <p:sp>
        <p:nvSpPr>
          <p:cNvPr id="11" name="Slide Number Placeholder 10">
            <a:extLst>
              <a:ext uri="{FF2B5EF4-FFF2-40B4-BE49-F238E27FC236}">
                <a16:creationId xmlns:a16="http://schemas.microsoft.com/office/drawing/2014/main" id="{7C1280C2-9490-2043-9F66-6507708A432A}"/>
              </a:ext>
            </a:extLst>
          </p:cNvPr>
          <p:cNvSpPr>
            <a:spLocks noGrp="1"/>
          </p:cNvSpPr>
          <p:nvPr>
            <p:ph type="sldNum" sz="quarter" idx="12"/>
          </p:nvPr>
        </p:nvSpPr>
        <p:spPr/>
        <p:txBody>
          <a:bodyPr/>
          <a:lstStyle/>
          <a:p>
            <a:fld id="{1E2C5D69-89DF-344F-96E3-E1C322024D51}" type="slidenum">
              <a:rPr lang="en-US" smtClean="0"/>
              <a:t>9</a:t>
            </a:fld>
            <a:endParaRPr lang="en-US"/>
          </a:p>
        </p:txBody>
      </p:sp>
      <p:sp>
        <p:nvSpPr>
          <p:cNvPr id="42" name="TextBox 41">
            <a:extLst>
              <a:ext uri="{FF2B5EF4-FFF2-40B4-BE49-F238E27FC236}">
                <a16:creationId xmlns:a16="http://schemas.microsoft.com/office/drawing/2014/main" id="{766C1B1B-83F4-8C46-A8F9-ACA82FD6E0BB}"/>
              </a:ext>
            </a:extLst>
          </p:cNvPr>
          <p:cNvSpPr txBox="1"/>
          <p:nvPr/>
        </p:nvSpPr>
        <p:spPr>
          <a:xfrm>
            <a:off x="60960" y="475232"/>
            <a:ext cx="2874377" cy="523220"/>
          </a:xfrm>
          <a:prstGeom prst="rect">
            <a:avLst/>
          </a:prstGeom>
          <a:noFill/>
          <a:ln>
            <a:noFill/>
          </a:ln>
        </p:spPr>
        <p:txBody>
          <a:bodyPr wrap="none" rtlCol="0">
            <a:spAutoFit/>
          </a:bodyPr>
          <a:lstStyle/>
          <a:p>
            <a:r>
              <a:rPr lang="en-US" sz="2800" b="1" u="sng" dirty="0">
                <a:solidFill>
                  <a:srgbClr val="002060"/>
                </a:solidFill>
              </a:rPr>
              <a:t>Code Explanation</a:t>
            </a:r>
          </a:p>
        </p:txBody>
      </p:sp>
      <p:sp>
        <p:nvSpPr>
          <p:cNvPr id="10" name="Rectangle 9">
            <a:extLst>
              <a:ext uri="{FF2B5EF4-FFF2-40B4-BE49-F238E27FC236}">
                <a16:creationId xmlns:a16="http://schemas.microsoft.com/office/drawing/2014/main" id="{4538912C-5536-2045-BE1E-41C33CA60D5B}"/>
              </a:ext>
            </a:extLst>
          </p:cNvPr>
          <p:cNvSpPr/>
          <p:nvPr/>
        </p:nvSpPr>
        <p:spPr>
          <a:xfrm>
            <a:off x="441322" y="956572"/>
            <a:ext cx="10812832" cy="1287468"/>
          </a:xfrm>
          <a:prstGeom prst="rect">
            <a:avLst/>
          </a:prstGeom>
        </p:spPr>
        <p:txBody>
          <a:bodyPr wrap="square">
            <a:spAutoFit/>
          </a:bodyPr>
          <a:lstStyle/>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Remember, writing a program a top down-process. You have to declare the variables first before using it, get the data, than write the formula for process, finally, display the results. It is similar as cooking. You cannot skip the order.</a:t>
            </a:r>
          </a:p>
        </p:txBody>
      </p:sp>
      <p:sp>
        <p:nvSpPr>
          <p:cNvPr id="16" name="Rectangle 15">
            <a:extLst>
              <a:ext uri="{FF2B5EF4-FFF2-40B4-BE49-F238E27FC236}">
                <a16:creationId xmlns:a16="http://schemas.microsoft.com/office/drawing/2014/main" id="{8EB14F0E-EB22-8C4C-B154-F80C76825AD4}"/>
              </a:ext>
            </a:extLst>
          </p:cNvPr>
          <p:cNvSpPr/>
          <p:nvPr/>
        </p:nvSpPr>
        <p:spPr>
          <a:xfrm>
            <a:off x="244856" y="998452"/>
            <a:ext cx="208593" cy="541929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71E4067-9F50-4346-B5B4-421B080864AB}"/>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iii. Create a Web Server with ESP32 and Arduino IDE</a:t>
            </a:r>
          </a:p>
        </p:txBody>
      </p:sp>
      <p:sp>
        <p:nvSpPr>
          <p:cNvPr id="3" name="Rectangle 2">
            <a:extLst>
              <a:ext uri="{FF2B5EF4-FFF2-40B4-BE49-F238E27FC236}">
                <a16:creationId xmlns:a16="http://schemas.microsoft.com/office/drawing/2014/main" id="{C77AD46A-6AA1-0D40-B030-0A639D5FC3A2}"/>
              </a:ext>
            </a:extLst>
          </p:cNvPr>
          <p:cNvSpPr/>
          <p:nvPr/>
        </p:nvSpPr>
        <p:spPr>
          <a:xfrm>
            <a:off x="937846" y="2163399"/>
            <a:ext cx="10118066" cy="4662817"/>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4948C32-E9C4-324C-8E04-C94DAE90E0D1}"/>
              </a:ext>
            </a:extLst>
          </p:cNvPr>
          <p:cNvSpPr txBox="1"/>
          <p:nvPr/>
        </p:nvSpPr>
        <p:spPr>
          <a:xfrm>
            <a:off x="5313348" y="4967031"/>
            <a:ext cx="3167855" cy="276999"/>
          </a:xfrm>
          <a:prstGeom prst="rect">
            <a:avLst/>
          </a:prstGeom>
          <a:noFill/>
        </p:spPr>
        <p:txBody>
          <a:bodyPr wrap="none" rtlCol="0">
            <a:spAutoFit/>
          </a:bodyPr>
          <a:lstStyle/>
          <a:p>
            <a:r>
              <a:rPr lang="en-US" sz="1200" dirty="0">
                <a:solidFill>
                  <a:srgbClr val="002060"/>
                </a:solidFill>
                <a:highlight>
                  <a:srgbClr val="FFFF00"/>
                </a:highlight>
                <a:latin typeface="Arial" panose="020B0604020202020204" pitchFamily="34" charset="0"/>
                <a:cs typeface="Arial" panose="020B0604020202020204" pitchFamily="34" charset="0"/>
              </a:rPr>
              <a:t>Display temperature in decimal at web page</a:t>
            </a:r>
          </a:p>
        </p:txBody>
      </p:sp>
      <p:cxnSp>
        <p:nvCxnSpPr>
          <p:cNvPr id="18" name="Straight Arrow Connector 17">
            <a:extLst>
              <a:ext uri="{FF2B5EF4-FFF2-40B4-BE49-F238E27FC236}">
                <a16:creationId xmlns:a16="http://schemas.microsoft.com/office/drawing/2014/main" id="{C13E755F-F5CA-804D-A155-38340B15CE39}"/>
              </a:ext>
            </a:extLst>
          </p:cNvPr>
          <p:cNvCxnSpPr>
            <a:cxnSpLocks/>
          </p:cNvCxnSpPr>
          <p:nvPr/>
        </p:nvCxnSpPr>
        <p:spPr>
          <a:xfrm flipH="1">
            <a:off x="4144489" y="5105531"/>
            <a:ext cx="119940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F579B64-9B87-234B-A5E6-3F3683542B5D}"/>
              </a:ext>
            </a:extLst>
          </p:cNvPr>
          <p:cNvSpPr txBox="1"/>
          <p:nvPr/>
        </p:nvSpPr>
        <p:spPr>
          <a:xfrm>
            <a:off x="4404671" y="5382530"/>
            <a:ext cx="1215397" cy="276999"/>
          </a:xfrm>
          <a:prstGeom prst="rect">
            <a:avLst/>
          </a:prstGeom>
          <a:noFill/>
        </p:spPr>
        <p:txBody>
          <a:bodyPr wrap="none" rtlCol="0">
            <a:spAutoFit/>
          </a:bodyPr>
          <a:lstStyle/>
          <a:p>
            <a:r>
              <a:rPr lang="en-US" sz="1200" dirty="0">
                <a:solidFill>
                  <a:srgbClr val="002060"/>
                </a:solidFill>
                <a:highlight>
                  <a:srgbClr val="FFFF00"/>
                </a:highlight>
                <a:latin typeface="Arial" panose="020B0604020202020204" pitchFamily="34" charset="0"/>
                <a:cs typeface="Arial" panose="020B0604020202020204" pitchFamily="34" charset="0"/>
              </a:rPr>
              <a:t>Degree symbol</a:t>
            </a:r>
          </a:p>
        </p:txBody>
      </p:sp>
      <p:cxnSp>
        <p:nvCxnSpPr>
          <p:cNvPr id="20" name="Straight Arrow Connector 19">
            <a:extLst>
              <a:ext uri="{FF2B5EF4-FFF2-40B4-BE49-F238E27FC236}">
                <a16:creationId xmlns:a16="http://schemas.microsoft.com/office/drawing/2014/main" id="{72FED4BB-4814-FF46-B0BD-7B998D20F5C0}"/>
              </a:ext>
            </a:extLst>
          </p:cNvPr>
          <p:cNvCxnSpPr>
            <a:cxnSpLocks/>
          </p:cNvCxnSpPr>
          <p:nvPr/>
        </p:nvCxnSpPr>
        <p:spPr>
          <a:xfrm flipH="1">
            <a:off x="3235812" y="5521030"/>
            <a:ext cx="119940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31D0D64-F0B1-C047-A9B4-ED047EF449D4}"/>
              </a:ext>
            </a:extLst>
          </p:cNvPr>
          <p:cNvSpPr txBox="1"/>
          <p:nvPr/>
        </p:nvSpPr>
        <p:spPr>
          <a:xfrm>
            <a:off x="4919539" y="6080191"/>
            <a:ext cx="2911374" cy="276999"/>
          </a:xfrm>
          <a:prstGeom prst="rect">
            <a:avLst/>
          </a:prstGeom>
          <a:noFill/>
        </p:spPr>
        <p:txBody>
          <a:bodyPr wrap="none" rtlCol="0">
            <a:spAutoFit/>
          </a:bodyPr>
          <a:lstStyle/>
          <a:p>
            <a:r>
              <a:rPr lang="en-US" sz="1200" dirty="0">
                <a:solidFill>
                  <a:srgbClr val="002060"/>
                </a:solidFill>
                <a:highlight>
                  <a:srgbClr val="FFFF00"/>
                </a:highlight>
                <a:latin typeface="Arial" panose="020B0604020202020204" pitchFamily="34" charset="0"/>
                <a:cs typeface="Arial" panose="020B0604020202020204" pitchFamily="34" charset="0"/>
              </a:rPr>
              <a:t>Display humidity in decimal at web page</a:t>
            </a:r>
          </a:p>
        </p:txBody>
      </p:sp>
      <p:cxnSp>
        <p:nvCxnSpPr>
          <p:cNvPr id="22" name="Straight Arrow Connector 21">
            <a:extLst>
              <a:ext uri="{FF2B5EF4-FFF2-40B4-BE49-F238E27FC236}">
                <a16:creationId xmlns:a16="http://schemas.microsoft.com/office/drawing/2014/main" id="{6F370E15-C105-404A-8F78-9D149F7535B0}"/>
              </a:ext>
            </a:extLst>
          </p:cNvPr>
          <p:cNvCxnSpPr>
            <a:cxnSpLocks/>
          </p:cNvCxnSpPr>
          <p:nvPr/>
        </p:nvCxnSpPr>
        <p:spPr>
          <a:xfrm flipH="1">
            <a:off x="3750680" y="6218691"/>
            <a:ext cx="119940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85E067-7178-1B4C-9F11-D4D5643F4594}"/>
              </a:ext>
            </a:extLst>
          </p:cNvPr>
          <p:cNvSpPr txBox="1"/>
          <p:nvPr/>
        </p:nvSpPr>
        <p:spPr>
          <a:xfrm>
            <a:off x="5690600" y="4469063"/>
            <a:ext cx="867545" cy="276999"/>
          </a:xfrm>
          <a:prstGeom prst="rect">
            <a:avLst/>
          </a:prstGeom>
          <a:noFill/>
        </p:spPr>
        <p:txBody>
          <a:bodyPr wrap="none" rtlCol="0">
            <a:spAutoFit/>
          </a:bodyPr>
          <a:lstStyle/>
          <a:p>
            <a:r>
              <a:rPr lang="en-US" sz="1200" dirty="0">
                <a:solidFill>
                  <a:srgbClr val="002060"/>
                </a:solidFill>
                <a:highlight>
                  <a:srgbClr val="FFFF00"/>
                </a:highlight>
                <a:latin typeface="Arial" panose="020B0604020202020204" pitchFamily="34" charset="0"/>
                <a:cs typeface="Arial" panose="020B0604020202020204" pitchFamily="34" charset="0"/>
              </a:rPr>
              <a:t>Sensor ID</a:t>
            </a:r>
          </a:p>
        </p:txBody>
      </p:sp>
      <p:cxnSp>
        <p:nvCxnSpPr>
          <p:cNvPr id="24" name="Straight Arrow Connector 23">
            <a:extLst>
              <a:ext uri="{FF2B5EF4-FFF2-40B4-BE49-F238E27FC236}">
                <a16:creationId xmlns:a16="http://schemas.microsoft.com/office/drawing/2014/main" id="{6A8C0FA2-4577-3D4F-8458-69621FBB28E2}"/>
              </a:ext>
            </a:extLst>
          </p:cNvPr>
          <p:cNvCxnSpPr>
            <a:cxnSpLocks/>
          </p:cNvCxnSpPr>
          <p:nvPr/>
        </p:nvCxnSpPr>
        <p:spPr>
          <a:xfrm flipH="1">
            <a:off x="4521741" y="4607563"/>
            <a:ext cx="119940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6BAC645-35AE-AC4C-B0BD-945CCCB5F6E6}"/>
              </a:ext>
            </a:extLst>
          </p:cNvPr>
          <p:cNvSpPr txBox="1"/>
          <p:nvPr/>
        </p:nvSpPr>
        <p:spPr>
          <a:xfrm>
            <a:off x="0" y="6636206"/>
            <a:ext cx="12208159" cy="230832"/>
          </a:xfrm>
          <a:prstGeom prst="rect">
            <a:avLst/>
          </a:prstGeom>
          <a:noFill/>
        </p:spPr>
        <p:txBody>
          <a:bodyPr wrap="square" rtlCol="0">
            <a:spAutoFit/>
          </a:bodyPr>
          <a:lstStyle/>
          <a:p>
            <a:r>
              <a:rPr lang="en-US" sz="900" b="1" dirty="0">
                <a:solidFill>
                  <a:schemeClr val="bg1"/>
                </a:solidFill>
                <a:highlight>
                  <a:srgbClr val="000080"/>
                </a:highlight>
              </a:rPr>
              <a:t>Rev01</a:t>
            </a:r>
            <a:r>
              <a:rPr lang="en-US" sz="900" dirty="0">
                <a:solidFill>
                  <a:srgbClr val="002060"/>
                </a:solidFill>
              </a:rPr>
              <a:t> JAN2021</a:t>
            </a:r>
          </a:p>
        </p:txBody>
      </p:sp>
    </p:spTree>
    <p:extLst>
      <p:ext uri="{BB962C8B-B14F-4D97-AF65-F5344CB8AC3E}">
        <p14:creationId xmlns:p14="http://schemas.microsoft.com/office/powerpoint/2010/main" val="3730173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12131</TotalTime>
  <Words>931</Words>
  <Application>Microsoft Macintosh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Consolas</vt:lpstr>
      <vt:lpstr>Miriam Fixed</vt:lpstr>
      <vt:lpstr>Times New Roman</vt:lpstr>
      <vt:lpstr>Office Theme</vt:lpstr>
      <vt:lpstr>Monitoring Data Center Temperature &amp; Humidity Level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 Exercises  </dc:title>
  <dc:creator>Safyzan Salim</dc:creator>
  <cp:lastModifiedBy>Safyzan Salim</cp:lastModifiedBy>
  <cp:revision>203</cp:revision>
  <cp:lastPrinted>2021-01-08T23:57:14Z</cp:lastPrinted>
  <dcterms:created xsi:type="dcterms:W3CDTF">2019-08-26T23:13:04Z</dcterms:created>
  <dcterms:modified xsi:type="dcterms:W3CDTF">2021-09-13T13:45:51Z</dcterms:modified>
</cp:coreProperties>
</file>