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Comfortaa" pitchFamily="2" charset="0"/>
      <p:regular r:id="rId31"/>
      <p:bold r:id="rId32"/>
    </p:embeddedFont>
    <p:embeddedFont>
      <p:font typeface="Montserrat" pitchFamily="2" charset="77"/>
      <p:regular r:id="rId33"/>
      <p:bold r:id="rId34"/>
      <p:italic r:id="rId35"/>
      <p:boldItalic r:id="rId36"/>
    </p:embeddedFont>
    <p:embeddedFont>
      <p:font typeface="Oswald" pitchFamily="2" charset="77"/>
      <p:regular r:id="rId37"/>
      <p:bold r:id="rId38"/>
    </p:embeddedFont>
    <p:embeddedFont>
      <p:font typeface="Quicksand" pitchFamily="2" charset="77"/>
      <p:regular r:id="rId39"/>
      <p:bold r:id="rId40"/>
    </p:embeddedFont>
    <p:embeddedFont>
      <p:font typeface="Raleway" panose="020B0503030101060003" pitchFamily="34" charset="77"/>
      <p:regular r:id="rId41"/>
      <p:bold r:id="rId42"/>
      <p:italic r:id="rId43"/>
      <p:boldItalic r:id="rId44"/>
    </p:embeddedFont>
    <p:embeddedFont>
      <p:font typeface="Source Code Pro" panose="020B0509030403020204" pitchFamily="49" charset="77"/>
      <p:regular r:id="rId45"/>
      <p:bold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0c1153b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0c1153b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0c1153b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0c1153b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0c1153be_1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0c1153be_1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0c1153b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0c1153b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0c1153b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0c1153b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0c1153b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0c1153b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0c1153be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80c1153be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0c1153b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80c1153b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0c1153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80c1153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0c1153b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80c1153b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0c1153b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0c1153b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80c1153b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80c1153b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0c1153b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0c1153b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0c1153b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0c1153b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0c1153b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0c1153b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0c1153b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0c1153b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0c1153b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80c1153b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80c1153b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80c1153b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0c1153b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0c1153b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0c1153be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0c1153be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0c1153be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0c1153be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0c1153b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0c1153b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0c1153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0c1153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0c1153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0c1153b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0c1153b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0c1153b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0c1153b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0c1153b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JnEd5lHCU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-vcErOPof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/>
        </p:nvSpPr>
        <p:spPr>
          <a:xfrm>
            <a:off x="479012" y="3197407"/>
            <a:ext cx="7963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0B213F"/>
                </a:solidFill>
                <a:latin typeface="Comfortaa"/>
                <a:ea typeface="Comfortaa"/>
                <a:cs typeface="Comfortaa"/>
                <a:sym typeface="Comfortaa"/>
              </a:rPr>
              <a:t>Descobrindo o html</a:t>
            </a:r>
            <a:endParaRPr sz="1800" b="1" i="0" u="none" strike="noStrike" cap="none">
              <a:solidFill>
                <a:srgbClr val="0B213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00" y="992175"/>
            <a:ext cx="3388650" cy="19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xfrm>
            <a:off x="343250" y="1964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&lt;br&gt;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pular linha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subTitle" idx="1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4864225" y="1842125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&lt;br&gt;  </a:t>
            </a:r>
            <a:r>
              <a:rPr lang="pt-BR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ou </a:t>
            </a: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&lt;/br&gt; 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obs: é uma tag que não precisa fechar. </a:t>
            </a:r>
            <a:endParaRPr sz="1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lang="pt-BR" sz="1050" b="1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lang="pt-BR" sz="1200" b="1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sz="1050" b="1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&lt;i&gt;&lt;strong&gt;&lt;/p&gt;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sz="1050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lang="pt-BR" sz="1200" i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89800" y="1184950"/>
            <a:ext cx="4045200" cy="26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Usamos a tag </a:t>
            </a:r>
            <a:r>
              <a:rPr lang="pt-BR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&lt;img&gt; </a:t>
            </a: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para colocar imagem e dentro dessa tag usamos o atributo src=”” onde  colocamos o diretório   (caminho da imagem) manualmente e por último extensão (png , jpg , gif, etc..)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1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4864225" y="2061538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 sz="3000" dirty="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img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src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=”./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img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/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ada.jpg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”&gt; </a:t>
            </a: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obs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como nome da nossa pasta de imagens é 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img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usamos ./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img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/, se fosse na 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raíz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seria</a:t>
            </a: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img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src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=”</a:t>
            </a:r>
            <a:r>
              <a:rPr lang="pt-BR" sz="1400" dirty="0" err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ada.jpg</a:t>
            </a:r>
            <a:r>
              <a:rPr lang="pt-BR" sz="140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”&gt; </a:t>
            </a:r>
            <a:endParaRPr sz="140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lang="pt-BR" sz="1050" b="1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lang="pt-BR" sz="1200" b="1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sz="1050" b="1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&lt;i&gt;&lt;strong&gt;&lt;/p&gt;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sz="1050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lang="pt-BR" sz="1200" i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./img/ada.jpg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width="200" height="150"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389800" y="1184950"/>
            <a:ext cx="4045200" cy="26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Usamos a tag </a:t>
            </a:r>
            <a:r>
              <a:rPr lang="pt-BR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&lt;a&gt; </a:t>
            </a:r>
            <a:r>
              <a:rPr lang="pt-BR" sz="1400">
                <a:latin typeface="Comfortaa"/>
                <a:ea typeface="Comfortaa"/>
                <a:cs typeface="Comfortaa"/>
                <a:sym typeface="Comfortaa"/>
              </a:rPr>
              <a:t>para colocar link no site  e dentro dessa tag usamos o atributo href=”” onde  indicamos o caminho que deve percorrer (contato.html ou www.google.com.br)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1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4864225" y="2061538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 sz="3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&lt;a href=”contato.html ”&gt; campo clicável &lt;/a&gt;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curiosidade: a do link vem de âncora, e como se você marcasse um caminho e jogasse para o mar onde ela deve percorrer.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lang="pt-BR" sz="1050" b="1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lang="pt-BR" sz="1200" b="1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sz="1050" b="1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&lt;i&gt;&lt;strong&gt;&lt;/p&gt;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sz="1050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lang="pt-BR" sz="1200" i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./img/ada.jpg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 alt=”Ada Lovelace de perfil” ”</a:t>
            </a: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width="200" height="150"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</a:t>
            </a:r>
            <a:r>
              <a:rPr lang="pt-BR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https://www.youtube.com/watch?v=4JnEd5lHCU0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 target=”_blank”&gt;Saiba mais&lt;/a&gt;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598" y="-149250"/>
            <a:ext cx="10625842" cy="5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4572000" y="1097225"/>
            <a:ext cx="44724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Parabéns!!!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Você escreveu seu primeiro código html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 rotWithShape="1">
          <a:blip r:embed="rId3">
            <a:alphaModFix/>
          </a:blip>
          <a:srcRect b="8491"/>
          <a:stretch/>
        </p:blipFill>
        <p:spPr>
          <a:xfrm>
            <a:off x="0" y="-26925"/>
            <a:ext cx="5661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/>
          <p:nvPr/>
        </p:nvSpPr>
        <p:spPr>
          <a:xfrm>
            <a:off x="4472700" y="1706550"/>
            <a:ext cx="4671300" cy="17304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4783525" y="19539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index.html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327700" y="2711675"/>
            <a:ext cx="4045200" cy="26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Vamos criar uma lista de item temos duas: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&lt;ol&gt; Não ordenada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&lt;ul&gt;Ordenada ou numerada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os itens das lista são representados pela tag &lt;li&gt; 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42"/>
          <p:cNvSpPr txBox="1">
            <a:spLocks noGrp="1"/>
          </p:cNvSpPr>
          <p:nvPr>
            <p:ph type="subTitle" idx="1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5098800" y="2711663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    </a:t>
            </a:r>
            <a:endParaRPr sz="3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Ordenada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&lt;ul&gt;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1&lt;/li&gt;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2&lt;/li&gt;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&lt;/ul&gt;</a:t>
            </a:r>
            <a:endParaRPr sz="900">
              <a:solidFill>
                <a:srgbClr val="8080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Não ordenada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&lt;ol&gt;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1&lt;/li&gt;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	&lt;li&gt;item 2&lt;/li&gt; 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&lt;/ol&gt;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 index.html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&lt;ol&gt; 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Ada Lovelace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Grace Hopper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&lt;ul&gt; 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Irmã Mary Kenneth Keller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pt-BR" sz="1200">
                <a:solidFill>
                  <a:srgbClr val="333333"/>
                </a:solidFill>
              </a:rPr>
              <a:t>Carol Shaw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 l="13105" t="35477" r="64798" b="8624"/>
          <a:stretch/>
        </p:blipFill>
        <p:spPr>
          <a:xfrm>
            <a:off x="888100" y="633713"/>
            <a:ext cx="2817538" cy="40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/>
          <p:nvPr/>
        </p:nvSpPr>
        <p:spPr>
          <a:xfrm>
            <a:off x="4534200" y="-8400"/>
            <a:ext cx="4609800" cy="5160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O que  é html?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linguagem de marcação de hipertexto criado em 1990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dica: estrutura de site 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4">
            <a:alphaModFix/>
          </a:blip>
          <a:srcRect r="12503"/>
          <a:stretch/>
        </p:blipFill>
        <p:spPr>
          <a:xfrm>
            <a:off x="5240600" y="1748163"/>
            <a:ext cx="3330300" cy="18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598" y="-149250"/>
            <a:ext cx="10625842" cy="5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4572000" y="1097225"/>
            <a:ext cx="44724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Lição de casa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Fazer as páginas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da grace, Mary e Margaret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t="14929"/>
          <a:stretch/>
        </p:blipFill>
        <p:spPr>
          <a:xfrm>
            <a:off x="-331074" y="0"/>
            <a:ext cx="60460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/>
          <p:nvPr/>
        </p:nvSpPr>
        <p:spPr>
          <a:xfrm>
            <a:off x="4907550" y="1706550"/>
            <a:ext cx="4306800" cy="17304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5442000" y="20160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página grace.html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 grace.html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Eu sou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Vovó COBOL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Sou inventora de: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Do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primeiro compilador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Termo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“bug”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&lt;li&gt;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linguagem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Flow-Matic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Quando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perguntada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como ela sabia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tanto sobre computadores, Grace respondeu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 seu recorrente bom humor: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./img/grace.png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&lt;br&gt;&lt;br&gt;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EU NÃO SABIA. ERA O PRIMEIRO.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46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6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7"/>
          <p:cNvPicPr preferRelativeResize="0"/>
          <p:nvPr/>
        </p:nvPicPr>
        <p:blipFill rotWithShape="1">
          <a:blip r:embed="rId3">
            <a:alphaModFix/>
          </a:blip>
          <a:srcRect b="36196"/>
          <a:stretch/>
        </p:blipFill>
        <p:spPr>
          <a:xfrm>
            <a:off x="-331075" y="-3"/>
            <a:ext cx="60460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/>
          <p:nvPr/>
        </p:nvSpPr>
        <p:spPr>
          <a:xfrm>
            <a:off x="4907550" y="1706550"/>
            <a:ext cx="4306800" cy="17304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7"/>
          <p:cNvSpPr txBox="1"/>
          <p:nvPr/>
        </p:nvSpPr>
        <p:spPr>
          <a:xfrm>
            <a:off x="5442000" y="20160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página Mary.html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/>
        </p:nvSpPr>
        <p:spPr>
          <a:xfrm>
            <a:off x="244375" y="751350"/>
            <a:ext cx="7601700" cy="3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 mary.html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Só a vida religiosa, porém,não era o suficiente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para ela.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Keller estudou Matemática na Universidade Católica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DePaul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onde também obteve o título de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mestre em Matemática e Física.E não parou por aí. Em 1958, a Irmã começou a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trabalhar em uma oficina de ciência da computação.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Fundação Nacional de Ciência dos Estados Unidos,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antes destinada apenas para homens, havia aberto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espaço para as mulheres, pois precisava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desenvolver a linguagem de programação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BASIC.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 foi justamente a esse projeto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que Mary se dedicou.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Poucos anos depois, em 1965, Mary Kenneth Keller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recebeu o título de doutora em ciências da computação. 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Ela e Irving Tang foram os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primeiros doutores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da área em  todo o território estadunidense 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 sz="10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./img/mary.png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8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9"/>
          <p:cNvPicPr preferRelativeResize="0"/>
          <p:nvPr/>
        </p:nvPicPr>
        <p:blipFill rotWithShape="1">
          <a:blip r:embed="rId3">
            <a:alphaModFix/>
          </a:blip>
          <a:srcRect r="28622"/>
          <a:stretch/>
        </p:blipFill>
        <p:spPr>
          <a:xfrm>
            <a:off x="-1" y="-50100"/>
            <a:ext cx="6184037" cy="52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/>
          <p:nvPr/>
        </p:nvSpPr>
        <p:spPr>
          <a:xfrm>
            <a:off x="4907550" y="1706550"/>
            <a:ext cx="4306800" cy="17304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5268075" y="205327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agora criar nossa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página Margaret.html</a:t>
            </a: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 margaret.html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Quando Apollo 11 estava quase pousando na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Lua, um problema aconteceu.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Vários alarmes começaram a tocar.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 computador estava sobrecarregado devido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as atividades do radar de aproximação.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Essa ação, somada às atividades de pouso,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ultrapassaram o limite do que a máquina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era capaz de fazer.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 a missão seria abortada se alguém não 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tivesse previsto uma situação como essa.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 esse alguém foi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 </a:t>
            </a:r>
            <a:r>
              <a:rPr lang="pt-BR" sz="10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200">
                <a:solidFill>
                  <a:srgbClr val="2D2E3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Margaret Hamilton.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2E3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./img/margaret.jpg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50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0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598" y="-149250"/>
            <a:ext cx="10625842" cy="5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1"/>
          <p:cNvSpPr txBox="1"/>
          <p:nvPr/>
        </p:nvSpPr>
        <p:spPr>
          <a:xfrm>
            <a:off x="4572000" y="1097225"/>
            <a:ext cx="44724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Eii,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Não esqueça a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lição de casa do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css :)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221050" y="153410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utilizamos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&lt;tag&gt;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passar comando no html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2"/>
          </p:nvPr>
        </p:nvSpPr>
        <p:spPr>
          <a:xfrm>
            <a:off x="4927400" y="4700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Tag de abertura</a:t>
            </a:r>
            <a:r>
              <a:rPr lang="pt-BR" sz="4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&lt;...&gt;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Tag de fechamento</a:t>
            </a: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&lt;/...&gt;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&lt;...&gt; conteúdo&lt;/…&gt;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subTitle" idx="1"/>
          </p:nvPr>
        </p:nvSpPr>
        <p:spPr>
          <a:xfrm>
            <a:off x="265500" y="183067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&lt;p&gt;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escrever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os Parágrafo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28"/>
          <p:cNvSpPr txBox="1">
            <a:spLocks noGrp="1"/>
          </p:cNvSpPr>
          <p:nvPr>
            <p:ph type="subTitle" idx="1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4962000" y="19030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&lt;p&gt; </a:t>
            </a:r>
            <a:r>
              <a:rPr lang="pt-BR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conteúdo </a:t>
            </a:r>
            <a:r>
              <a:rPr lang="pt-BR" sz="3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&lt;/p&gt;</a:t>
            </a:r>
            <a:endParaRPr sz="3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subTitle" idx="1"/>
          </p:nvPr>
        </p:nvSpPr>
        <p:spPr>
          <a:xfrm>
            <a:off x="265500" y="16196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&lt;strong&gt;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escrever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em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Negrito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30"/>
          <p:cNvSpPr txBox="1">
            <a:spLocks noGrp="1"/>
          </p:cNvSpPr>
          <p:nvPr>
            <p:ph type="subTitle" idx="1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4908675" y="206340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&lt;strong&gt;  </a:t>
            </a:r>
            <a:r>
              <a:rPr lang="pt-BR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conteúdo </a:t>
            </a: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&lt;/strong&gt; 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lang="pt-BR" sz="1050" b="1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lang="pt-BR" sz="1200" b="1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1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13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65500" y="2009675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265500" y="16196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usamos a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tag </a:t>
            </a:r>
            <a:r>
              <a:rPr lang="pt-B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&lt;i&gt; ou &lt;em&gt;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para escrever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em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Itálico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"/>
          </p:nvPr>
        </p:nvSpPr>
        <p:spPr>
          <a:xfrm>
            <a:off x="4864225" y="5575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sz="4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4476950" y="2063400"/>
            <a:ext cx="46671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&lt;i&gt; conteúdo&lt;/i&gt;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&lt;em&gt; conteúdo com ênfase&lt;/em&gt;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216975" y="1071750"/>
            <a:ext cx="760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Tela da atividade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Você já ouviu falar em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&lt;p&gt;&lt;strong&gt; </a:t>
            </a:r>
            <a:r>
              <a:rPr lang="pt-BR" sz="1050" b="1">
                <a:solidFill>
                  <a:srgbClr val="666666"/>
                </a:solidFill>
                <a:highlight>
                  <a:srgbClr val="FFFFFF"/>
                </a:highlight>
              </a:rPr>
              <a:t>Ada Lovelace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</a:rPr>
              <a:t>?</a:t>
            </a:r>
            <a:r>
              <a:rPr lang="pt-BR" sz="1200" b="1">
                <a:solidFill>
                  <a:srgbClr val="222222"/>
                </a:solidFill>
              </a:rPr>
              <a:t>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 Essa condessa é considerada a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&lt;p&gt;&lt;i&gt;&lt;strong&gt;</a:t>
            </a: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primeira programadora da </a:t>
            </a:r>
            <a:endParaRPr sz="1050" b="1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i="1">
                <a:solidFill>
                  <a:srgbClr val="666666"/>
                </a:solidFill>
                <a:highlight>
                  <a:srgbClr val="FFFFFF"/>
                </a:highlight>
              </a:rPr>
              <a:t>história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! 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&lt;/i&gt;&lt;/strong&gt;&lt;/p&gt;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&lt;p&gt;&lt;em&gt; </a:t>
            </a: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Lugar de mulher é onde ela quiser </a:t>
            </a:r>
            <a:endParaRPr sz="1050"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666666"/>
                </a:solidFill>
                <a:highlight>
                  <a:srgbClr val="FFFFFF"/>
                </a:highlight>
              </a:rPr>
              <a:t>(autor desconhecido)</a:t>
            </a:r>
            <a:r>
              <a:rPr lang="pt-BR" sz="1200" i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&lt;/em&gt;&lt;/p&gt; 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pt-BR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3969300" y="1437975"/>
            <a:ext cx="5174700" cy="2271300"/>
          </a:xfrm>
          <a:prstGeom prst="rect">
            <a:avLst/>
          </a:prstGeom>
          <a:solidFill>
            <a:srgbClr val="0B21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4783525" y="2165100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editando…. 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175" y="4693668"/>
            <a:ext cx="1327025" cy="2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50" y="123025"/>
            <a:ext cx="625175" cy="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Microsoft Macintosh PowerPoint</Application>
  <PresentationFormat>On-screen Show (16:9)</PresentationFormat>
  <Paragraphs>389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Courier New</vt:lpstr>
      <vt:lpstr>Verdana</vt:lpstr>
      <vt:lpstr>Oswald</vt:lpstr>
      <vt:lpstr>Comfortaa</vt:lpstr>
      <vt:lpstr>Raleway</vt:lpstr>
      <vt:lpstr>Quicksand</vt:lpstr>
      <vt:lpstr>Source Code Pro</vt:lpstr>
      <vt:lpstr>Montserrat</vt:lpstr>
      <vt:lpstr>Arial</vt:lpstr>
      <vt:lpstr>Simple Light</vt:lpstr>
      <vt:lpstr>Modern Writer</vt:lpstr>
      <vt:lpstr>PowerPoint Presentation</vt:lpstr>
      <vt:lpstr>PowerPoint Presentation</vt:lpstr>
      <vt:lpstr>  utilizamos  &lt;tag&gt; para passar comando no html</vt:lpstr>
      <vt:lpstr>    </vt:lpstr>
      <vt:lpstr>PowerPoint Presentation</vt:lpstr>
      <vt:lpstr>    </vt:lpstr>
      <vt:lpstr>PowerPoint Presentation</vt:lpstr>
      <vt:lpstr>    </vt:lpstr>
      <vt:lpstr>PowerPoint Presentation</vt:lpstr>
      <vt:lpstr>    </vt:lpstr>
      <vt:lpstr>PowerPoint Presentation</vt:lpstr>
      <vt:lpstr>      Usamos a tag &lt;img&gt; para colocar imagem e dentro dessa tag usamos o atributo src=”” onde  colocamos o diretório   (caminho da imagem) manualmente e por último extensão (png , jpg , gif, etc..) </vt:lpstr>
      <vt:lpstr>PowerPoint Presentation</vt:lpstr>
      <vt:lpstr>      Usamos a tag &lt;a&gt; para colocar link no site  e dentro dessa tag usamos o atributo href=”” onde  indicamos o caminho que deve percorrer (contato.html ou www.google.com.br) </vt:lpstr>
      <vt:lpstr>PowerPoint Presentation</vt:lpstr>
      <vt:lpstr>PowerPoint Presentation</vt:lpstr>
      <vt:lpstr>PowerPoint Presentation</vt:lpstr>
      <vt:lpstr>       Vamos criar uma lista de item temos duas:  &lt;ol&gt; Não ordenada &lt;ul&gt;Ordenada ou numerada os itens das lista são representados pela tag &lt;li&gt;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ALINE DE SOUZA SANTOS</cp:lastModifiedBy>
  <cp:revision>1</cp:revision>
  <dcterms:modified xsi:type="dcterms:W3CDTF">2019-03-16T19:56:55Z</dcterms:modified>
</cp:coreProperties>
</file>