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2/17/2020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E297-443A-4A44-983A-EA7E3336EFDB}"/>
              </a:ext>
            </a:extLst>
          </p:cNvPr>
          <p:cNvSpPr>
            <a:spLocks noGrp="1"/>
          </p:cNvSpPr>
          <p:nvPr>
            <p:ph type="ctrTitle"/>
          </p:nvPr>
        </p:nvSpPr>
        <p:spPr/>
        <p:txBody>
          <a:bodyPr/>
          <a:lstStyle/>
          <a:p>
            <a:r>
              <a:rPr lang="en-US" dirty="0"/>
              <a:t>Location Data and machine learning use case</a:t>
            </a:r>
          </a:p>
        </p:txBody>
      </p:sp>
      <p:sp>
        <p:nvSpPr>
          <p:cNvPr id="3" name="Subtitle 2">
            <a:extLst>
              <a:ext uri="{FF2B5EF4-FFF2-40B4-BE49-F238E27FC236}">
                <a16:creationId xmlns:a16="http://schemas.microsoft.com/office/drawing/2014/main" id="{273B45C4-FF3B-4A85-8741-11A93784F050}"/>
              </a:ext>
            </a:extLst>
          </p:cNvPr>
          <p:cNvSpPr>
            <a:spLocks noGrp="1"/>
          </p:cNvSpPr>
          <p:nvPr>
            <p:ph type="subTitle" idx="1"/>
          </p:nvPr>
        </p:nvSpPr>
        <p:spPr/>
        <p:txBody>
          <a:bodyPr>
            <a:normAutofit fontScale="92500" lnSpcReduction="10000"/>
          </a:bodyPr>
          <a:lstStyle/>
          <a:p>
            <a:r>
              <a:rPr lang="en-US" dirty="0"/>
              <a:t>Food Trucks: Location, Location, Location</a:t>
            </a:r>
          </a:p>
          <a:p>
            <a:r>
              <a:rPr lang="en-US" dirty="0"/>
              <a:t>Shane Allua</a:t>
            </a:r>
          </a:p>
          <a:p>
            <a:r>
              <a:rPr lang="en-US" dirty="0"/>
              <a:t>Capstone Final Project</a:t>
            </a:r>
          </a:p>
        </p:txBody>
      </p:sp>
    </p:spTree>
    <p:extLst>
      <p:ext uri="{BB962C8B-B14F-4D97-AF65-F5344CB8AC3E}">
        <p14:creationId xmlns:p14="http://schemas.microsoft.com/office/powerpoint/2010/main" val="216990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9FCC-C6FC-4EDB-AFE2-D443FD0B9E8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1373326-8E6A-4A63-80A4-23003A8A7BFE}"/>
              </a:ext>
            </a:extLst>
          </p:cNvPr>
          <p:cNvSpPr>
            <a:spLocks noGrp="1"/>
          </p:cNvSpPr>
          <p:nvPr>
            <p:ph sz="quarter" idx="13"/>
          </p:nvPr>
        </p:nvSpPr>
        <p:spPr/>
        <p:txBody>
          <a:bodyPr>
            <a:normAutofit fontScale="85000" lnSpcReduction="20000"/>
          </a:bodyPr>
          <a:lstStyle/>
          <a:p>
            <a:r>
              <a:rPr lang="en-US" dirty="0"/>
              <a:t>With the rise of food trucks, owners / chefs must do their research to determine the best location for operating their food truck. Some experts venture to say location is even more important than the menu.  </a:t>
            </a:r>
          </a:p>
          <a:p>
            <a:r>
              <a:rPr lang="en-US" dirty="0"/>
              <a:t>Food truck nation continues to thrive in part as a result of a society in search of instant gratification and time constraints. Food trucks offer diverse food and offer people opportunity to try new food.</a:t>
            </a:r>
          </a:p>
          <a:p>
            <a:r>
              <a:rPr lang="en-US" dirty="0"/>
              <a:t>An advantage of the food truck is the ability to roam; however, understanding the food truck scene in New Orleans will be important to determining which neighborhood is the best location to attract eager customers.</a:t>
            </a:r>
          </a:p>
          <a:p>
            <a:r>
              <a:rPr lang="en-US" dirty="0"/>
              <a:t>The purpose of the analysis was to determine which neighborhood would be a top candidate to place a food truck.</a:t>
            </a:r>
          </a:p>
        </p:txBody>
      </p:sp>
    </p:spTree>
    <p:extLst>
      <p:ext uri="{BB962C8B-B14F-4D97-AF65-F5344CB8AC3E}">
        <p14:creationId xmlns:p14="http://schemas.microsoft.com/office/powerpoint/2010/main" val="353276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634-6B39-450C-BF28-98EEFCB7BBB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AF2CA5E-4A22-4D1B-B63B-F6551D99D7C8}"/>
              </a:ext>
            </a:extLst>
          </p:cNvPr>
          <p:cNvSpPr>
            <a:spLocks noGrp="1"/>
          </p:cNvSpPr>
          <p:nvPr>
            <p:ph sz="quarter" idx="13"/>
          </p:nvPr>
        </p:nvSpPr>
        <p:spPr/>
        <p:txBody>
          <a:bodyPr/>
          <a:lstStyle/>
          <a:p>
            <a:r>
              <a:rPr lang="en-US" dirty="0"/>
              <a:t>Data included a list of neighborhoods in New Orleans along with their geographical coordinates (https://en.wikipedia.org/wiki/Neighborhoods_in_New_Orleans, 2019). </a:t>
            </a:r>
          </a:p>
          <a:p>
            <a:r>
              <a:rPr lang="en-US" dirty="0"/>
              <a:t>Location data were explored using </a:t>
            </a:r>
            <a:r>
              <a:rPr lang="en-US" dirty="0" err="1"/>
              <a:t>FourSquare</a:t>
            </a:r>
            <a:r>
              <a:rPr lang="en-US" dirty="0"/>
              <a:t> API.  These data include venue types within a 1000m radius of the neighborhoods. The number of venues for each venue category was analyzed to determine the average number of venues per neighborhood.</a:t>
            </a:r>
          </a:p>
        </p:txBody>
      </p:sp>
    </p:spTree>
    <p:extLst>
      <p:ext uri="{BB962C8B-B14F-4D97-AF65-F5344CB8AC3E}">
        <p14:creationId xmlns:p14="http://schemas.microsoft.com/office/powerpoint/2010/main" val="264088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942C-9139-467E-9C93-45B5D81DC5C0}"/>
              </a:ext>
            </a:extLst>
          </p:cNvPr>
          <p:cNvSpPr>
            <a:spLocks noGrp="1"/>
          </p:cNvSpPr>
          <p:nvPr>
            <p:ph type="title"/>
          </p:nvPr>
        </p:nvSpPr>
        <p:spPr/>
        <p:txBody>
          <a:bodyPr/>
          <a:lstStyle/>
          <a:p>
            <a:r>
              <a:rPr lang="en-US" dirty="0"/>
              <a:t>Methodology - data</a:t>
            </a:r>
          </a:p>
        </p:txBody>
      </p:sp>
      <p:sp>
        <p:nvSpPr>
          <p:cNvPr id="3" name="Content Placeholder 2">
            <a:extLst>
              <a:ext uri="{FF2B5EF4-FFF2-40B4-BE49-F238E27FC236}">
                <a16:creationId xmlns:a16="http://schemas.microsoft.com/office/drawing/2014/main" id="{750C4AF6-543A-46AC-B718-E979E86E5F3C}"/>
              </a:ext>
            </a:extLst>
          </p:cNvPr>
          <p:cNvSpPr>
            <a:spLocks noGrp="1"/>
          </p:cNvSpPr>
          <p:nvPr>
            <p:ph sz="quarter" idx="13"/>
          </p:nvPr>
        </p:nvSpPr>
        <p:spPr>
          <a:xfrm>
            <a:off x="913774" y="2367092"/>
            <a:ext cx="5820401" cy="3424107"/>
          </a:xfrm>
        </p:spPr>
        <p:txBody>
          <a:bodyPr/>
          <a:lstStyle/>
          <a:p>
            <a:r>
              <a:rPr lang="en-US" dirty="0"/>
              <a:t>Using </a:t>
            </a:r>
            <a:r>
              <a:rPr lang="en-US" dirty="0" err="1"/>
              <a:t>Jupyter</a:t>
            </a:r>
            <a:r>
              <a:rPr lang="en-US" dirty="0"/>
              <a:t> Notebooks, the </a:t>
            </a:r>
            <a:r>
              <a:rPr lang="en-US" dirty="0" err="1"/>
              <a:t>wikipedia</a:t>
            </a:r>
            <a:r>
              <a:rPr lang="en-US" dirty="0"/>
              <a:t> page was scraped using </a:t>
            </a:r>
            <a:r>
              <a:rPr lang="en-US" dirty="0" err="1"/>
              <a:t>BeautifulSoup</a:t>
            </a:r>
            <a:r>
              <a:rPr lang="en-US" dirty="0"/>
              <a:t> to obtain the neighborhood, latitude and longitude in the Latitude and Longitude of Neighborhoods table.</a:t>
            </a:r>
          </a:p>
          <a:p>
            <a:r>
              <a:rPr lang="en-US" dirty="0"/>
              <a:t>The data were transferred into a pandas data frame like the one shown in Table 1.</a:t>
            </a:r>
          </a:p>
          <a:p>
            <a:endParaRPr lang="en-US" dirty="0"/>
          </a:p>
        </p:txBody>
      </p:sp>
      <p:pic>
        <p:nvPicPr>
          <p:cNvPr id="4" name="Picture 3">
            <a:extLst>
              <a:ext uri="{FF2B5EF4-FFF2-40B4-BE49-F238E27FC236}">
                <a16:creationId xmlns:a16="http://schemas.microsoft.com/office/drawing/2014/main" id="{E526083C-DC1D-47B6-9C63-48505F025AC7}"/>
              </a:ext>
            </a:extLst>
          </p:cNvPr>
          <p:cNvPicPr>
            <a:picLocks noChangeAspect="1"/>
          </p:cNvPicPr>
          <p:nvPr/>
        </p:nvPicPr>
        <p:blipFill>
          <a:blip r:embed="rId2"/>
          <a:stretch>
            <a:fillRect/>
          </a:stretch>
        </p:blipFill>
        <p:spPr>
          <a:xfrm>
            <a:off x="7386221" y="2788097"/>
            <a:ext cx="4140321" cy="2412553"/>
          </a:xfrm>
          <a:prstGeom prst="rect">
            <a:avLst/>
          </a:prstGeom>
        </p:spPr>
      </p:pic>
      <p:sp>
        <p:nvSpPr>
          <p:cNvPr id="5" name="TextBox 4">
            <a:extLst>
              <a:ext uri="{FF2B5EF4-FFF2-40B4-BE49-F238E27FC236}">
                <a16:creationId xmlns:a16="http://schemas.microsoft.com/office/drawing/2014/main" id="{E98BAD73-CDBA-4C97-A9B3-FBCD49F92B37}"/>
              </a:ext>
            </a:extLst>
          </p:cNvPr>
          <p:cNvSpPr txBox="1"/>
          <p:nvPr/>
        </p:nvSpPr>
        <p:spPr>
          <a:xfrm>
            <a:off x="7505700" y="2383978"/>
            <a:ext cx="2771015" cy="369332"/>
          </a:xfrm>
          <a:prstGeom prst="rect">
            <a:avLst/>
          </a:prstGeom>
          <a:noFill/>
        </p:spPr>
        <p:txBody>
          <a:bodyPr wrap="none" rtlCol="0">
            <a:spAutoFit/>
          </a:bodyPr>
          <a:lstStyle/>
          <a:p>
            <a:r>
              <a:rPr lang="en-US" dirty="0"/>
              <a:t>Table 1. Pandas data frame</a:t>
            </a:r>
          </a:p>
        </p:txBody>
      </p:sp>
    </p:spTree>
    <p:extLst>
      <p:ext uri="{BB962C8B-B14F-4D97-AF65-F5344CB8AC3E}">
        <p14:creationId xmlns:p14="http://schemas.microsoft.com/office/powerpoint/2010/main" val="195049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BCA3-6831-4C4E-9A2B-0636D3E1154D}"/>
              </a:ext>
            </a:extLst>
          </p:cNvPr>
          <p:cNvSpPr>
            <a:spLocks noGrp="1"/>
          </p:cNvSpPr>
          <p:nvPr>
            <p:ph type="title"/>
          </p:nvPr>
        </p:nvSpPr>
        <p:spPr/>
        <p:txBody>
          <a:bodyPr/>
          <a:lstStyle/>
          <a:p>
            <a:r>
              <a:rPr lang="en-US" dirty="0"/>
              <a:t>Methodology – Exploratory Analysis</a:t>
            </a:r>
          </a:p>
        </p:txBody>
      </p:sp>
      <p:sp>
        <p:nvSpPr>
          <p:cNvPr id="3" name="Content Placeholder 2">
            <a:extLst>
              <a:ext uri="{FF2B5EF4-FFF2-40B4-BE49-F238E27FC236}">
                <a16:creationId xmlns:a16="http://schemas.microsoft.com/office/drawing/2014/main" id="{C43A2908-4B53-4912-855B-3C1A8DCDAC4E}"/>
              </a:ext>
            </a:extLst>
          </p:cNvPr>
          <p:cNvSpPr>
            <a:spLocks noGrp="1"/>
          </p:cNvSpPr>
          <p:nvPr>
            <p:ph sz="quarter" idx="13"/>
          </p:nvPr>
        </p:nvSpPr>
        <p:spPr/>
        <p:txBody>
          <a:bodyPr>
            <a:normAutofit fontScale="92500" lnSpcReduction="20000"/>
          </a:bodyPr>
          <a:lstStyle/>
          <a:p>
            <a:r>
              <a:rPr lang="en-US" dirty="0"/>
              <a:t>A map of New Orleans was generated and explored using the folium library package, showing the location of the 72 neighborhoods. The number of venues returned by Foursquare API was limited to 100 within a 1,000m radius.</a:t>
            </a:r>
          </a:p>
          <a:p>
            <a:r>
              <a:rPr lang="en-US" dirty="0"/>
              <a:t>One-hot encoding was used to assign a 0/1 to indicate the presence or absence of each venue category for each neighborhood. The rows are grouped by neighborhood to obtain the mean frequency of occurrences for each category.</a:t>
            </a:r>
          </a:p>
          <a:p>
            <a:r>
              <a:rPr lang="en-US" dirty="0"/>
              <a:t>An unsupervised learning method, K-Means clustering, was used to assign each data point to one of the K groups based on the similarity of the features.  For this analysis, the primary feature of focus was frequency of occurrence of food trucks.</a:t>
            </a:r>
          </a:p>
          <a:p>
            <a:endParaRPr lang="en-US" dirty="0"/>
          </a:p>
        </p:txBody>
      </p:sp>
    </p:spTree>
    <p:extLst>
      <p:ext uri="{BB962C8B-B14F-4D97-AF65-F5344CB8AC3E}">
        <p14:creationId xmlns:p14="http://schemas.microsoft.com/office/powerpoint/2010/main" val="314374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E19B-2D96-4F4B-B0F6-66DA97B26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E46C1BB-DC69-4E87-BA4F-B841D83599FD}"/>
              </a:ext>
            </a:extLst>
          </p:cNvPr>
          <p:cNvSpPr>
            <a:spLocks noGrp="1"/>
          </p:cNvSpPr>
          <p:nvPr>
            <p:ph sz="quarter" idx="13"/>
          </p:nvPr>
        </p:nvSpPr>
        <p:spPr/>
        <p:txBody>
          <a:bodyPr/>
          <a:lstStyle/>
          <a:p>
            <a:r>
              <a:rPr lang="en-US" dirty="0"/>
              <a:t>A K-Means cluster analysis was run to group neighborhood in New Orleans, LA based on their similarity of frequency of food trucks. </a:t>
            </a:r>
          </a:p>
          <a:p>
            <a:r>
              <a:rPr lang="en-US" dirty="0"/>
              <a:t>The analysis with varying values of K, where the final model selected was K = 5. Based on the frequency of occurrence for food truck, cluster 2 and 4 have a small food truck presence whereas cluster 3 and 1 have a larger frequency. Cluster 0 does not have a food truck presence.  See Figure 1 (next slide).</a:t>
            </a:r>
          </a:p>
        </p:txBody>
      </p:sp>
    </p:spTree>
    <p:extLst>
      <p:ext uri="{BB962C8B-B14F-4D97-AF65-F5344CB8AC3E}">
        <p14:creationId xmlns:p14="http://schemas.microsoft.com/office/powerpoint/2010/main" val="340956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84744C7-B91E-4186-993A-E2257381AE53}"/>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13775" y="914400"/>
            <a:ext cx="7992100" cy="5178109"/>
          </a:xfrm>
          <a:prstGeom prst="rect">
            <a:avLst/>
          </a:prstGeom>
          <a:noFill/>
          <a:ln>
            <a:noFill/>
          </a:ln>
        </p:spPr>
      </p:pic>
      <p:pic>
        <p:nvPicPr>
          <p:cNvPr id="8" name="Picture 7">
            <a:extLst>
              <a:ext uri="{FF2B5EF4-FFF2-40B4-BE49-F238E27FC236}">
                <a16:creationId xmlns:a16="http://schemas.microsoft.com/office/drawing/2014/main" id="{D848F8F7-134D-4A6F-8FFA-E549190A360B}"/>
              </a:ext>
            </a:extLst>
          </p:cNvPr>
          <p:cNvPicPr>
            <a:picLocks noChangeAspect="1"/>
          </p:cNvPicPr>
          <p:nvPr/>
        </p:nvPicPr>
        <p:blipFill>
          <a:blip r:embed="rId3"/>
          <a:stretch>
            <a:fillRect/>
          </a:stretch>
        </p:blipFill>
        <p:spPr>
          <a:xfrm>
            <a:off x="9219585" y="1573028"/>
            <a:ext cx="5944829" cy="1425944"/>
          </a:xfrm>
          <a:prstGeom prst="rect">
            <a:avLst/>
          </a:prstGeom>
        </p:spPr>
      </p:pic>
      <p:sp>
        <p:nvSpPr>
          <p:cNvPr id="9" name="TextBox 8">
            <a:extLst>
              <a:ext uri="{FF2B5EF4-FFF2-40B4-BE49-F238E27FC236}">
                <a16:creationId xmlns:a16="http://schemas.microsoft.com/office/drawing/2014/main" id="{2525CB85-70FA-426D-A076-626EDD8E2237}"/>
              </a:ext>
            </a:extLst>
          </p:cNvPr>
          <p:cNvSpPr txBox="1"/>
          <p:nvPr/>
        </p:nvSpPr>
        <p:spPr>
          <a:xfrm>
            <a:off x="8971926" y="2902618"/>
            <a:ext cx="3648700" cy="2862322"/>
          </a:xfrm>
          <a:prstGeom prst="rect">
            <a:avLst/>
          </a:prstGeom>
          <a:noFill/>
        </p:spPr>
        <p:txBody>
          <a:bodyPr wrap="square" rtlCol="0">
            <a:spAutoFit/>
          </a:bodyPr>
          <a:lstStyle/>
          <a:p>
            <a:r>
              <a:rPr lang="en-US" dirty="0"/>
              <a:t>West Lake Forest had the </a:t>
            </a:r>
          </a:p>
          <a:p>
            <a:r>
              <a:rPr lang="en-US" dirty="0"/>
              <a:t>highest occurrence of food</a:t>
            </a:r>
          </a:p>
          <a:p>
            <a:r>
              <a:rPr lang="en-US" dirty="0"/>
              <a:t>trucks at 7% followed by </a:t>
            </a:r>
          </a:p>
          <a:p>
            <a:r>
              <a:rPr lang="en-US" dirty="0"/>
              <a:t>East Riverside at 4%. </a:t>
            </a:r>
          </a:p>
          <a:p>
            <a:r>
              <a:rPr lang="en-US" dirty="0"/>
              <a:t>A few of the more well-known</a:t>
            </a:r>
          </a:p>
          <a:p>
            <a:r>
              <a:rPr lang="en-US" dirty="0"/>
              <a:t> neighborhoods in New Orleans, </a:t>
            </a:r>
          </a:p>
          <a:p>
            <a:r>
              <a:rPr lang="en-US" dirty="0"/>
              <a:t>such as The French Quarter and </a:t>
            </a:r>
          </a:p>
          <a:p>
            <a:r>
              <a:rPr lang="en-US" dirty="0"/>
              <a:t>City Park, did not have a food </a:t>
            </a:r>
          </a:p>
          <a:p>
            <a:r>
              <a:rPr lang="en-US" dirty="0"/>
              <a:t>truck presence.</a:t>
            </a:r>
          </a:p>
          <a:p>
            <a:endParaRPr lang="en-US" dirty="0"/>
          </a:p>
        </p:txBody>
      </p:sp>
      <p:cxnSp>
        <p:nvCxnSpPr>
          <p:cNvPr id="11" name="Straight Arrow Connector 10">
            <a:extLst>
              <a:ext uri="{FF2B5EF4-FFF2-40B4-BE49-F238E27FC236}">
                <a16:creationId xmlns:a16="http://schemas.microsoft.com/office/drawing/2014/main" id="{F8C42E70-DEA9-4152-A148-53FF604E5EF3}"/>
              </a:ext>
            </a:extLst>
          </p:cNvPr>
          <p:cNvCxnSpPr>
            <a:cxnSpLocks/>
          </p:cNvCxnSpPr>
          <p:nvPr/>
        </p:nvCxnSpPr>
        <p:spPr>
          <a:xfrm flipH="1">
            <a:off x="4350327" y="2212110"/>
            <a:ext cx="550263" cy="447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8EF42C-8EB3-4121-8459-60D0A507E34C}"/>
              </a:ext>
            </a:extLst>
          </p:cNvPr>
          <p:cNvCxnSpPr>
            <a:cxnSpLocks/>
          </p:cNvCxnSpPr>
          <p:nvPr/>
        </p:nvCxnSpPr>
        <p:spPr>
          <a:xfrm flipH="1" flipV="1">
            <a:off x="2475345" y="5523345"/>
            <a:ext cx="452583" cy="24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ACBACE4-6C9C-4498-8A5B-F879A7A43221}"/>
              </a:ext>
            </a:extLst>
          </p:cNvPr>
          <p:cNvSpPr txBox="1"/>
          <p:nvPr/>
        </p:nvSpPr>
        <p:spPr>
          <a:xfrm>
            <a:off x="1083507" y="580825"/>
            <a:ext cx="8136078" cy="369332"/>
          </a:xfrm>
          <a:prstGeom prst="rect">
            <a:avLst/>
          </a:prstGeom>
          <a:noFill/>
        </p:spPr>
        <p:txBody>
          <a:bodyPr wrap="square" rtlCol="0">
            <a:spAutoFit/>
          </a:bodyPr>
          <a:lstStyle/>
          <a:p>
            <a:r>
              <a:rPr lang="en-US" dirty="0"/>
              <a:t>Figure 1. Clustering of Neighborhoods in New Orleans based on Food Truck Presence</a:t>
            </a:r>
          </a:p>
        </p:txBody>
      </p:sp>
    </p:spTree>
    <p:extLst>
      <p:ext uri="{BB962C8B-B14F-4D97-AF65-F5344CB8AC3E}">
        <p14:creationId xmlns:p14="http://schemas.microsoft.com/office/powerpoint/2010/main" val="1381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638A-5CD9-487F-BB8E-4FE7D8FF34F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7CFA8D3-C3DD-433E-849B-16A90F9B00B9}"/>
              </a:ext>
            </a:extLst>
          </p:cNvPr>
          <p:cNvSpPr>
            <a:spLocks noGrp="1"/>
          </p:cNvSpPr>
          <p:nvPr>
            <p:ph sz="quarter" idx="13"/>
          </p:nvPr>
        </p:nvSpPr>
        <p:spPr/>
        <p:txBody>
          <a:bodyPr/>
          <a:lstStyle/>
          <a:p>
            <a:r>
              <a:rPr lang="en-US" dirty="0"/>
              <a:t>Based on the analysis, I would recommend East Riverside as a good location to park a food truck.  It has a small presence of other food trucks, which indicates that food truck enthusiasts may frequent this neighborhood.</a:t>
            </a:r>
          </a:p>
          <a:p>
            <a:r>
              <a:rPr lang="en-US" dirty="0"/>
              <a:t>However, it may be important to bring a new flavor to the neighborhood. Further research of each of the clusters is warranted to understand competing venues, demographics, safety of neighborhoods, and other factors that contribute to the success of a food truck business. </a:t>
            </a:r>
          </a:p>
        </p:txBody>
      </p:sp>
    </p:spTree>
    <p:extLst>
      <p:ext uri="{BB962C8B-B14F-4D97-AF65-F5344CB8AC3E}">
        <p14:creationId xmlns:p14="http://schemas.microsoft.com/office/powerpoint/2010/main" val="327804763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590</TotalTime>
  <Words>660</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Location Data and machine learning use case</vt:lpstr>
      <vt:lpstr>Introduction</vt:lpstr>
      <vt:lpstr>Methodology</vt:lpstr>
      <vt:lpstr>Methodology - data</vt:lpstr>
      <vt:lpstr>Methodology – Exploratory Analysis</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Data and macine learning use cas</dc:title>
  <dc:creator>SHANE ALLUA</dc:creator>
  <cp:lastModifiedBy>SHANE ALLUA</cp:lastModifiedBy>
  <cp:revision>9</cp:revision>
  <dcterms:created xsi:type="dcterms:W3CDTF">2020-02-17T23:51:18Z</dcterms:created>
  <dcterms:modified xsi:type="dcterms:W3CDTF">2020-02-18T09:41:31Z</dcterms:modified>
</cp:coreProperties>
</file>