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notesMasterIdLst>
    <p:notesMasterId r:id="rId9"/>
  </p:notes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DDBF41-4FEC-3243-9C78-A6205DFFBE3D}">
          <p14:sldIdLst>
            <p14:sldId id="256"/>
            <p14:sldId id="257"/>
            <p14:sldId id="258"/>
            <p14:sldId id="259"/>
            <p14:sldId id="261"/>
            <p14:sldId id="260"/>
            <p14:sldId id="2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wmya Sanagapalli" initials="SS" lastIdx="1" clrIdx="0">
    <p:extLst>
      <p:ext uri="{19B8F6BF-5375-455C-9EA6-DF929625EA0E}">
        <p15:presenceInfo xmlns:p15="http://schemas.microsoft.com/office/powerpoint/2012/main" userId="S::sowmya.sanagapalli@sailpoint.com::5b948361-79b6-46ce-a18c-b6954809f7b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94"/>
    <p:restoredTop sz="94767"/>
  </p:normalViewPr>
  <p:slideViewPr>
    <p:cSldViewPr snapToGrid="0" snapToObjects="1">
      <p:cViewPr varScale="1">
        <p:scale>
          <a:sx n="140" d="100"/>
          <a:sy n="140" d="100"/>
        </p:scale>
        <p:origin x="240" y="2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4" d="100"/>
          <a:sy n="114" d="100"/>
        </p:scale>
        <p:origin x="426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67F710-E079-0344-9D9A-18598122D369}" type="datetimeFigureOut">
              <a:rPr lang="en-US" smtClean="0"/>
              <a:t>8/18/21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1B49E-1E15-BD4B-8E03-A735B14C44B1}" type="slidenum">
              <a:rPr lang="en-US" smtClean="0"/>
              <a:t>‹#›</a:t>
            </a:fld>
            <a:endParaRPr lang="en-US"/>
          </a:p>
        </p:txBody>
      </p:sp>
    </p:spTree>
    <p:extLst>
      <p:ext uri="{BB962C8B-B14F-4D97-AF65-F5344CB8AC3E}">
        <p14:creationId xmlns:p14="http://schemas.microsoft.com/office/powerpoint/2010/main" val="927285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C1B49E-1E15-BD4B-8E03-A735B14C44B1}" type="slidenum">
              <a:rPr lang="en-US" smtClean="0"/>
              <a:t>1</a:t>
            </a:fld>
            <a:endParaRPr lang="en-US"/>
          </a:p>
        </p:txBody>
      </p:sp>
    </p:spTree>
    <p:extLst>
      <p:ext uri="{BB962C8B-B14F-4D97-AF65-F5344CB8AC3E}">
        <p14:creationId xmlns:p14="http://schemas.microsoft.com/office/powerpoint/2010/main" val="89967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1B49E-1E15-BD4B-8E03-A735B14C44B1}" type="slidenum">
              <a:rPr lang="en-US" smtClean="0"/>
              <a:t>2</a:t>
            </a:fld>
            <a:endParaRPr lang="en-US"/>
          </a:p>
        </p:txBody>
      </p:sp>
    </p:spTree>
    <p:extLst>
      <p:ext uri="{BB962C8B-B14F-4D97-AF65-F5344CB8AC3E}">
        <p14:creationId xmlns:p14="http://schemas.microsoft.com/office/powerpoint/2010/main" val="227510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is a logical isolation unit. The term tenant is borrowed from the phrase "software multi-tenancy" and refers to an architecture where a single instance of the software serves multiple tenants. </a:t>
            </a:r>
          </a:p>
          <a:p>
            <a:endParaRPr lang="en-US" dirty="0"/>
          </a:p>
          <a:p>
            <a:endParaRPr lang="en-US" dirty="0"/>
          </a:p>
          <a:p>
            <a:pPr marL="228600" indent="-228600">
              <a:buAutoNum type="arabicPeriod"/>
            </a:pPr>
            <a:r>
              <a:rPr lang="en-US" dirty="0"/>
              <a:t>One tenant – one application</a:t>
            </a:r>
          </a:p>
          <a:p>
            <a:pPr marL="228600" indent="-228600">
              <a:buAutoNum type="arabicPeriod"/>
            </a:pPr>
            <a:r>
              <a:rPr lang="en-US" dirty="0"/>
              <a:t>One tenant – can hold multiple applications for enterprise SSO </a:t>
            </a:r>
          </a:p>
        </p:txBody>
      </p:sp>
      <p:sp>
        <p:nvSpPr>
          <p:cNvPr id="4" name="Slide Number Placeholder 3"/>
          <p:cNvSpPr>
            <a:spLocks noGrp="1"/>
          </p:cNvSpPr>
          <p:nvPr>
            <p:ph type="sldNum" sz="quarter" idx="5"/>
          </p:nvPr>
        </p:nvSpPr>
        <p:spPr/>
        <p:txBody>
          <a:bodyPr/>
          <a:lstStyle/>
          <a:p>
            <a:fld id="{37C1B49E-1E15-BD4B-8E03-A735B14C44B1}" type="slidenum">
              <a:rPr lang="en-US" smtClean="0"/>
              <a:t>3</a:t>
            </a:fld>
            <a:endParaRPr lang="en-US"/>
          </a:p>
        </p:txBody>
      </p:sp>
    </p:spTree>
    <p:extLst>
      <p:ext uri="{BB962C8B-B14F-4D97-AF65-F5344CB8AC3E}">
        <p14:creationId xmlns:p14="http://schemas.microsoft.com/office/powerpoint/2010/main" val="3481625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single page application is an application that renders once on the server and then the rest of the execution happens on the users’ browser. Application API is present, where we can do actions: </a:t>
            </a:r>
            <a:r>
              <a:rPr lang="en-US" sz="1200" b="0" i="0" kern="1200" dirty="0" err="1">
                <a:solidFill>
                  <a:schemeClr val="tx1"/>
                </a:solidFill>
                <a:effectLst/>
                <a:latin typeface="+mn-lt"/>
                <a:ea typeface="+mn-ea"/>
                <a:cs typeface="+mn-cs"/>
              </a:rPr>
              <a:t>createOrder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OrderHistory</a:t>
            </a:r>
            <a:endParaRPr lang="en-US" dirty="0"/>
          </a:p>
        </p:txBody>
      </p:sp>
      <p:sp>
        <p:nvSpPr>
          <p:cNvPr id="4" name="Slide Number Placeholder 3"/>
          <p:cNvSpPr>
            <a:spLocks noGrp="1"/>
          </p:cNvSpPr>
          <p:nvPr>
            <p:ph type="sldNum" sz="quarter" idx="5"/>
          </p:nvPr>
        </p:nvSpPr>
        <p:spPr/>
        <p:txBody>
          <a:bodyPr/>
          <a:lstStyle/>
          <a:p>
            <a:fld id="{37C1B49E-1E15-BD4B-8E03-A735B14C44B1}" type="slidenum">
              <a:rPr lang="en-US" smtClean="0"/>
              <a:t>4</a:t>
            </a:fld>
            <a:endParaRPr lang="en-US"/>
          </a:p>
        </p:txBody>
      </p:sp>
    </p:spTree>
    <p:extLst>
      <p:ext uri="{BB962C8B-B14F-4D97-AF65-F5344CB8AC3E}">
        <p14:creationId xmlns:p14="http://schemas.microsoft.com/office/powerpoint/2010/main" val="1933784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b="0" i="0" kern="1200" dirty="0">
                <a:solidFill>
                  <a:schemeClr val="tx1"/>
                </a:solidFill>
                <a:effectLst/>
                <a:latin typeface="+mn-lt"/>
                <a:ea typeface="+mn-ea"/>
                <a:cs typeface="+mn-cs"/>
              </a:rPr>
              <a:t>Login with Auth0 SDK which presents a universal login </a:t>
            </a:r>
          </a:p>
          <a:p>
            <a:pPr lvl="1" rtl="0" fontAlgn="ctr"/>
            <a:r>
              <a:rPr lang="en-US" sz="1200" b="0" i="0" kern="1200" dirty="0">
                <a:solidFill>
                  <a:schemeClr val="tx1"/>
                </a:solidFill>
                <a:effectLst/>
                <a:latin typeface="+mn-lt"/>
                <a:ea typeface="+mn-ea"/>
                <a:cs typeface="+mn-cs"/>
              </a:rPr>
              <a:t>using native </a:t>
            </a:r>
            <a:r>
              <a:rPr lang="en-US" sz="1200" b="0" i="0" kern="1200" dirty="0" err="1">
                <a:solidFill>
                  <a:schemeClr val="tx1"/>
                </a:solidFill>
                <a:effectLst/>
                <a:latin typeface="+mn-lt"/>
                <a:ea typeface="+mn-ea"/>
                <a:cs typeface="+mn-cs"/>
              </a:rPr>
              <a:t>username&amp;password</a:t>
            </a:r>
            <a:r>
              <a:rPr lang="en-US" sz="1200" b="0" i="0" kern="1200" dirty="0">
                <a:solidFill>
                  <a:schemeClr val="tx1"/>
                </a:solidFill>
                <a:effectLst/>
                <a:latin typeface="+mn-lt"/>
                <a:ea typeface="+mn-ea"/>
                <a:cs typeface="+mn-cs"/>
              </a:rPr>
              <a:t>/also the social login provider/ADFS</a:t>
            </a:r>
          </a:p>
          <a:p>
            <a:pPr lvl="1" rtl="0" fontAlgn="ctr"/>
            <a:r>
              <a:rPr lang="en-US" sz="1200" b="0" i="0" kern="1200" dirty="0">
                <a:solidFill>
                  <a:schemeClr val="tx1"/>
                </a:solidFill>
                <a:effectLst/>
                <a:latin typeface="+mn-lt"/>
                <a:ea typeface="+mn-ea"/>
                <a:cs typeface="+mn-cs"/>
              </a:rPr>
              <a:t>From customers perspective, they might be having their local databases - we can import users with their hashed password - so migration from application to Auth0 authentication is easy</a:t>
            </a:r>
          </a:p>
          <a:p>
            <a:pPr lvl="1" rtl="0" fontAlgn="ctr"/>
            <a:r>
              <a:rPr lang="en-US" sz="1200" b="0" i="0" kern="1200" dirty="0">
                <a:solidFill>
                  <a:schemeClr val="tx1"/>
                </a:solidFill>
                <a:effectLst/>
                <a:latin typeface="+mn-lt"/>
                <a:ea typeface="+mn-ea"/>
                <a:cs typeface="+mn-cs"/>
              </a:rPr>
              <a:t>We can also set up MFA to get into enterprise applications</a:t>
            </a:r>
          </a:p>
          <a:p>
            <a:pPr rtl="0" fontAlgn="ctr"/>
            <a:r>
              <a:rPr lang="en-US" sz="1200" b="0" i="0" kern="1200" dirty="0">
                <a:solidFill>
                  <a:schemeClr val="tx1"/>
                </a:solidFill>
                <a:effectLst/>
                <a:latin typeface="+mn-lt"/>
                <a:ea typeface="+mn-ea"/>
                <a:cs typeface="+mn-cs"/>
              </a:rPr>
              <a:t>Auth0 returns back the application to callback URL that is mentioned here and an ID Token </a:t>
            </a:r>
          </a:p>
          <a:p>
            <a:pPr rtl="0" fontAlgn="ctr"/>
            <a:endParaRPr lang="en-US" sz="1200" b="0" i="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Profile Information:</a:t>
            </a:r>
            <a:endParaRPr lang="en-US" sz="1200" kern="1200" dirty="0">
              <a:solidFill>
                <a:schemeClr val="tx1"/>
              </a:solidFill>
              <a:effectLst/>
              <a:latin typeface="+mn-lt"/>
              <a:ea typeface="+mn-ea"/>
              <a:cs typeface="+mn-cs"/>
            </a:endParaRPr>
          </a:p>
          <a:p>
            <a:pPr rtl="0" fontAlgn="ctr"/>
            <a:r>
              <a:rPr lang="en-US" sz="1200" b="0" i="0" kern="1200" dirty="0">
                <a:solidFill>
                  <a:schemeClr val="tx1"/>
                </a:solidFill>
                <a:effectLst/>
                <a:latin typeface="+mn-lt"/>
                <a:ea typeface="+mn-ea"/>
                <a:cs typeface="+mn-cs"/>
              </a:rPr>
              <a:t>User is created in Auth0 </a:t>
            </a:r>
          </a:p>
          <a:p>
            <a:pPr rtl="0" fontAlgn="ctr"/>
            <a:r>
              <a:rPr lang="en-US" sz="1200" b="0" i="0" kern="1200" dirty="0">
                <a:solidFill>
                  <a:schemeClr val="tx1"/>
                </a:solidFill>
                <a:effectLst/>
                <a:latin typeface="+mn-lt"/>
                <a:ea typeface="+mn-ea"/>
                <a:cs typeface="+mn-cs"/>
              </a:rPr>
              <a:t>How is the profile retrieved: if user is authenticated then it does - I'm guessing it uses the browser session info /</a:t>
            </a:r>
            <a:r>
              <a:rPr lang="en-US" sz="1200" b="0" i="0" kern="1200" dirty="0" err="1">
                <a:solidFill>
                  <a:schemeClr val="tx1"/>
                </a:solidFill>
                <a:effectLst/>
                <a:latin typeface="+mn-lt"/>
                <a:ea typeface="+mn-ea"/>
                <a:cs typeface="+mn-cs"/>
              </a:rPr>
              <a:t>localstorage</a:t>
            </a:r>
            <a:r>
              <a:rPr lang="en-US" sz="1200" b="0" i="0" kern="1200" dirty="0">
                <a:solidFill>
                  <a:schemeClr val="tx1"/>
                </a:solidFill>
                <a:effectLst/>
                <a:latin typeface="+mn-lt"/>
                <a:ea typeface="+mn-ea"/>
                <a:cs typeface="+mn-cs"/>
              </a:rPr>
              <a:t> to send the user information for authentication</a:t>
            </a:r>
          </a:p>
          <a:p>
            <a:pPr lvl="1" rtl="0" fontAlgn="ctr"/>
            <a:r>
              <a:rPr lang="en-US" sz="1200" b="0" i="0" kern="1200" dirty="0">
                <a:solidFill>
                  <a:schemeClr val="tx1"/>
                </a:solidFill>
                <a:effectLst/>
                <a:latin typeface="+mn-lt"/>
                <a:ea typeface="+mn-ea"/>
                <a:cs typeface="+mn-cs"/>
              </a:rPr>
              <a:t>auth0.getUser()</a:t>
            </a:r>
          </a:p>
          <a:p>
            <a:pPr lvl="1" rtl="0" fontAlgn="ctr"/>
            <a:r>
              <a:rPr lang="en-US" sz="1200" b="0" i="0" kern="1200" dirty="0">
                <a:solidFill>
                  <a:schemeClr val="tx1"/>
                </a:solidFill>
                <a:effectLst/>
                <a:latin typeface="+mn-lt"/>
                <a:ea typeface="+mn-ea"/>
                <a:cs typeface="+mn-cs"/>
              </a:rPr>
              <a:t>auth0.getTokenSilently()</a:t>
            </a:r>
          </a:p>
          <a:p>
            <a:pPr rtl="0" fontAlgn="ctr"/>
            <a:r>
              <a:rPr lang="en-US" sz="1200" b="0" i="0" kern="1200" dirty="0">
                <a:solidFill>
                  <a:schemeClr val="tx1"/>
                </a:solidFill>
                <a:effectLst/>
                <a:latin typeface="+mn-lt"/>
                <a:ea typeface="+mn-ea"/>
                <a:cs typeface="+mn-cs"/>
              </a:rPr>
              <a:t>Client is authenticated with a user </a:t>
            </a:r>
          </a:p>
          <a:p>
            <a:pPr rtl="0" fontAlgn="ct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7C1B49E-1E15-BD4B-8E03-A735B14C44B1}" type="slidenum">
              <a:rPr lang="en-US" smtClean="0"/>
              <a:t>5</a:t>
            </a:fld>
            <a:endParaRPr lang="en-US"/>
          </a:p>
        </p:txBody>
      </p:sp>
    </p:spTree>
    <p:extLst>
      <p:ext uri="{BB962C8B-B14F-4D97-AF65-F5344CB8AC3E}">
        <p14:creationId xmlns:p14="http://schemas.microsoft.com/office/powerpoint/2010/main" val="361885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Auth0 can adds</a:t>
            </a:r>
            <a:r>
              <a:rPr lang="en-US" baseline="0" dirty="0"/>
              <a:t> a custom claim i.e. </a:t>
            </a:r>
            <a:r>
              <a:rPr lang="en-US" baseline="0" dirty="0" err="1"/>
              <a:t>view:orders</a:t>
            </a:r>
            <a:r>
              <a:rPr lang="en-US" baseline="0" dirty="0"/>
              <a:t> and then sends back the token to the application</a:t>
            </a:r>
          </a:p>
          <a:p>
            <a:endParaRPr lang="en-US" baseline="0" dirty="0"/>
          </a:p>
          <a:p>
            <a:pPr marL="228600" indent="-228600">
              <a:buAutoNum type="arabicPeriod"/>
            </a:pPr>
            <a:r>
              <a:rPr lang="en-US" baseline="0" dirty="0"/>
              <a:t>Explain the permissions, and the roles that are created</a:t>
            </a:r>
          </a:p>
          <a:p>
            <a:pPr marL="228600" indent="-228600">
              <a:buAutoNum type="arabicPeriod"/>
            </a:pPr>
            <a:r>
              <a:rPr lang="en-US" baseline="0" dirty="0"/>
              <a:t>Explain JWT debugging shows the scope </a:t>
            </a:r>
          </a:p>
          <a:p>
            <a:pPr marL="228600" indent="-228600">
              <a:buAutoNum type="arabicPeriod"/>
            </a:pPr>
            <a:r>
              <a:rPr lang="en-US" baseline="0" dirty="0"/>
              <a:t>Explain how API is using it </a:t>
            </a:r>
          </a:p>
        </p:txBody>
      </p:sp>
      <p:sp>
        <p:nvSpPr>
          <p:cNvPr id="4" name="Slide Number Placeholder 3"/>
          <p:cNvSpPr>
            <a:spLocks noGrp="1"/>
          </p:cNvSpPr>
          <p:nvPr>
            <p:ph type="sldNum" sz="quarter" idx="5"/>
          </p:nvPr>
        </p:nvSpPr>
        <p:spPr/>
        <p:txBody>
          <a:bodyPr/>
          <a:lstStyle/>
          <a:p>
            <a:fld id="{37C1B49E-1E15-BD4B-8E03-A735B14C44B1}" type="slidenum">
              <a:rPr lang="en-US" smtClean="0"/>
              <a:t>6</a:t>
            </a:fld>
            <a:endParaRPr lang="en-US"/>
          </a:p>
        </p:txBody>
      </p:sp>
    </p:spTree>
    <p:extLst>
      <p:ext uri="{BB962C8B-B14F-4D97-AF65-F5344CB8AC3E}">
        <p14:creationId xmlns:p14="http://schemas.microsoft.com/office/powerpoint/2010/main" val="2343062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1B49E-1E15-BD4B-8E03-A735B14C44B1}" type="slidenum">
              <a:rPr lang="en-US" smtClean="0"/>
              <a:t>7</a:t>
            </a:fld>
            <a:endParaRPr lang="en-US"/>
          </a:p>
        </p:txBody>
      </p:sp>
    </p:spTree>
    <p:extLst>
      <p:ext uri="{BB962C8B-B14F-4D97-AF65-F5344CB8AC3E}">
        <p14:creationId xmlns:p14="http://schemas.microsoft.com/office/powerpoint/2010/main" val="3974040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688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8/18/21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53232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8/18/21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5988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189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63963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8/18/21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48763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8/18/21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47304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8/18/21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787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8/18/21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7147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8/18/21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859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8/18/21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25752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8/18/21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86153545"/>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143C-A5FC-504D-857F-EC464C986807}"/>
              </a:ext>
            </a:extLst>
          </p:cNvPr>
          <p:cNvSpPr>
            <a:spLocks noGrp="1"/>
          </p:cNvSpPr>
          <p:nvPr>
            <p:ph type="ctrTitle"/>
          </p:nvPr>
        </p:nvSpPr>
        <p:spPr/>
        <p:txBody>
          <a:bodyPr/>
          <a:lstStyle/>
          <a:p>
            <a:r>
              <a:rPr lang="en-US" dirty="0"/>
              <a:t>Pizza Temptations</a:t>
            </a:r>
          </a:p>
        </p:txBody>
      </p:sp>
      <p:sp>
        <p:nvSpPr>
          <p:cNvPr id="3" name="Subtitle 2">
            <a:extLst>
              <a:ext uri="{FF2B5EF4-FFF2-40B4-BE49-F238E27FC236}">
                <a16:creationId xmlns:a16="http://schemas.microsoft.com/office/drawing/2014/main" id="{BF0F9701-DC99-2A4B-B826-E2C0430D2307}"/>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Auth0 Authentication &amp; Authorization</a:t>
            </a:r>
          </a:p>
        </p:txBody>
      </p:sp>
    </p:spTree>
    <p:extLst>
      <p:ext uri="{BB962C8B-B14F-4D97-AF65-F5344CB8AC3E}">
        <p14:creationId xmlns:p14="http://schemas.microsoft.com/office/powerpoint/2010/main" val="4215381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AE564-0480-0243-AB9B-1B03A819045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9C3218B-D5EC-F94E-BFEC-1AAB860E447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Tenant Creation</a:t>
            </a:r>
          </a:p>
          <a:p>
            <a:r>
              <a:rPr lang="en-US" dirty="0">
                <a:latin typeface="Arial" panose="020B0604020202020204" pitchFamily="34" charset="0"/>
                <a:cs typeface="Arial" panose="020B0604020202020204" pitchFamily="34" charset="0"/>
              </a:rPr>
              <a:t>Application Creation  </a:t>
            </a:r>
          </a:p>
          <a:p>
            <a:r>
              <a:rPr lang="en-US" dirty="0">
                <a:latin typeface="Arial" panose="020B0604020202020204" pitchFamily="34" charset="0"/>
                <a:cs typeface="Arial" panose="020B0604020202020204" pitchFamily="34" charset="0"/>
              </a:rPr>
              <a:t>Login through Auth0</a:t>
            </a:r>
          </a:p>
          <a:p>
            <a:r>
              <a:rPr lang="en-US" dirty="0">
                <a:latin typeface="Arial" panose="020B0604020202020204" pitchFamily="34" charset="0"/>
                <a:cs typeface="Arial" panose="020B0604020202020204" pitchFamily="34" charset="0"/>
              </a:rPr>
              <a:t>Auth0 Authorization &amp; Verification </a:t>
            </a:r>
          </a:p>
          <a:p>
            <a:r>
              <a:rPr lang="en-US" dirty="0">
                <a:latin typeface="Arial" panose="020B0604020202020204" pitchFamily="34" charset="0"/>
                <a:cs typeface="Arial" panose="020B0604020202020204" pitchFamily="34" charset="0"/>
              </a:rPr>
              <a:t>Auth0 User Data</a:t>
            </a:r>
          </a:p>
          <a:p>
            <a:r>
              <a:rPr lang="en-US" dirty="0">
                <a:latin typeface="Arial" panose="020B0604020202020204" pitchFamily="34" charset="0"/>
                <a:cs typeface="Arial" panose="020B0604020202020204" pitchFamily="34" charset="0"/>
              </a:rPr>
              <a:t>Auth0 Logout</a:t>
            </a:r>
          </a:p>
          <a:p>
            <a:endParaRPr lang="en-US" dirty="0"/>
          </a:p>
        </p:txBody>
      </p:sp>
    </p:spTree>
    <p:extLst>
      <p:ext uri="{BB962C8B-B14F-4D97-AF65-F5344CB8AC3E}">
        <p14:creationId xmlns:p14="http://schemas.microsoft.com/office/powerpoint/2010/main" val="1176075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E703-746D-AA42-A0E1-CB5AAF4A38F4}"/>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dirty="0">
                <a:solidFill>
                  <a:schemeClr val="tx1"/>
                </a:solidFill>
              </a:rPr>
              <a:t>Tenant - </a:t>
            </a:r>
            <a:r>
              <a:rPr lang="en-US" sz="4000" spc="-100" dirty="0">
                <a:solidFill>
                  <a:schemeClr val="tx1"/>
                </a:solidFill>
                <a:highlight>
                  <a:srgbClr val="FFFF00"/>
                </a:highlight>
              </a:rPr>
              <a:t>dev-lyqevnst</a:t>
            </a:r>
            <a:r>
              <a:rPr lang="en-US" sz="4000" spc="-100" dirty="0">
                <a:solidFill>
                  <a:schemeClr val="tx1"/>
                </a:solidFill>
              </a:rPr>
              <a:t>.us.auth0.com</a:t>
            </a:r>
          </a:p>
        </p:txBody>
      </p:sp>
      <p:pic>
        <p:nvPicPr>
          <p:cNvPr id="4" name="Content Placeholder 3">
            <a:extLst>
              <a:ext uri="{FF2B5EF4-FFF2-40B4-BE49-F238E27FC236}">
                <a16:creationId xmlns:a16="http://schemas.microsoft.com/office/drawing/2014/main" id="{77C661C0-D90C-4147-B69D-FA536F116185}"/>
              </a:ext>
            </a:extLst>
          </p:cNvPr>
          <p:cNvPicPr>
            <a:picLocks noGrp="1" noChangeAspect="1"/>
          </p:cNvPicPr>
          <p:nvPr>
            <p:ph idx="1"/>
          </p:nvPr>
        </p:nvPicPr>
        <p:blipFill>
          <a:blip r:embed="rId3"/>
          <a:stretch>
            <a:fillRect/>
          </a:stretch>
        </p:blipFill>
        <p:spPr>
          <a:xfrm>
            <a:off x="3361582" y="484632"/>
            <a:ext cx="6054050" cy="3556755"/>
          </a:xfrm>
          <a:prstGeom prst="rect">
            <a:avLst/>
          </a:prstGeom>
        </p:spPr>
      </p:pic>
    </p:spTree>
    <p:extLst>
      <p:ext uri="{BB962C8B-B14F-4D97-AF65-F5344CB8AC3E}">
        <p14:creationId xmlns:p14="http://schemas.microsoft.com/office/powerpoint/2010/main" val="3628852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682C7-DD41-1743-96C7-3E98E403A71D}"/>
              </a:ext>
            </a:extLst>
          </p:cNvPr>
          <p:cNvSpPr>
            <a:spLocks noGrp="1"/>
          </p:cNvSpPr>
          <p:nvPr>
            <p:ph type="title"/>
          </p:nvPr>
        </p:nvSpPr>
        <p:spPr/>
        <p:txBody>
          <a:bodyPr/>
          <a:lstStyle/>
          <a:p>
            <a:r>
              <a:rPr lang="en-US" dirty="0"/>
              <a:t>Application Stack	</a:t>
            </a:r>
          </a:p>
        </p:txBody>
      </p:sp>
      <p:pic>
        <p:nvPicPr>
          <p:cNvPr id="4" name="Content Placeholder 3">
            <a:extLst>
              <a:ext uri="{FF2B5EF4-FFF2-40B4-BE49-F238E27FC236}">
                <a16:creationId xmlns:a16="http://schemas.microsoft.com/office/drawing/2014/main" id="{158C2084-D340-664A-8076-9EE617DA05DF}"/>
              </a:ext>
            </a:extLst>
          </p:cNvPr>
          <p:cNvPicPr>
            <a:picLocks noGrp="1" noChangeAspect="1"/>
          </p:cNvPicPr>
          <p:nvPr>
            <p:ph idx="1"/>
          </p:nvPr>
        </p:nvPicPr>
        <p:blipFill>
          <a:blip r:embed="rId3"/>
          <a:stretch>
            <a:fillRect/>
          </a:stretch>
        </p:blipFill>
        <p:spPr>
          <a:xfrm>
            <a:off x="3868738" y="1704954"/>
            <a:ext cx="7315200" cy="3438567"/>
          </a:xfrm>
          <a:prstGeom prst="rect">
            <a:avLst/>
          </a:prstGeom>
        </p:spPr>
      </p:pic>
    </p:spTree>
    <p:extLst>
      <p:ext uri="{BB962C8B-B14F-4D97-AF65-F5344CB8AC3E}">
        <p14:creationId xmlns:p14="http://schemas.microsoft.com/office/powerpoint/2010/main" val="66020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56B21-52C8-294D-8E30-29B1CF8DE6C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Login with Auth0</a:t>
            </a:r>
          </a:p>
        </p:txBody>
      </p:sp>
      <p:pic>
        <p:nvPicPr>
          <p:cNvPr id="4" name="Content Placeholder 3">
            <a:extLst>
              <a:ext uri="{FF2B5EF4-FFF2-40B4-BE49-F238E27FC236}">
                <a16:creationId xmlns:a16="http://schemas.microsoft.com/office/drawing/2014/main" id="{A6FD3FDD-595D-8345-A9D0-A25C0015B9A6}"/>
              </a:ext>
            </a:extLst>
          </p:cNvPr>
          <p:cNvPicPr>
            <a:picLocks noGrp="1" noChangeAspect="1"/>
          </p:cNvPicPr>
          <p:nvPr>
            <p:ph idx="1"/>
          </p:nvPr>
        </p:nvPicPr>
        <p:blipFill>
          <a:blip r:embed="rId3"/>
          <a:stretch>
            <a:fillRect/>
          </a:stretch>
        </p:blipFill>
        <p:spPr>
          <a:xfrm>
            <a:off x="3868738" y="1338627"/>
            <a:ext cx="7315200" cy="4171220"/>
          </a:xfrm>
          <a:prstGeom prst="rect">
            <a:avLst/>
          </a:prstGeom>
        </p:spPr>
      </p:pic>
    </p:spTree>
    <p:extLst>
      <p:ext uri="{BB962C8B-B14F-4D97-AF65-F5344CB8AC3E}">
        <p14:creationId xmlns:p14="http://schemas.microsoft.com/office/powerpoint/2010/main" val="132914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85C2-8DD5-AA4B-B9C0-91CD0E4D7A6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Auth0 Authorization</a:t>
            </a:r>
          </a:p>
        </p:txBody>
      </p:sp>
      <p:pic>
        <p:nvPicPr>
          <p:cNvPr id="9" name="Content Placeholder 8">
            <a:extLst>
              <a:ext uri="{FF2B5EF4-FFF2-40B4-BE49-F238E27FC236}">
                <a16:creationId xmlns:a16="http://schemas.microsoft.com/office/drawing/2014/main" id="{2A79A146-6F63-5648-B69C-1FE4A085526C}"/>
              </a:ext>
            </a:extLst>
          </p:cNvPr>
          <p:cNvPicPr>
            <a:picLocks noGrp="1" noChangeAspect="1"/>
          </p:cNvPicPr>
          <p:nvPr>
            <p:ph idx="1"/>
          </p:nvPr>
        </p:nvPicPr>
        <p:blipFill>
          <a:blip r:embed="rId3"/>
          <a:stretch>
            <a:fillRect/>
          </a:stretch>
        </p:blipFill>
        <p:spPr>
          <a:xfrm>
            <a:off x="3868738" y="1374248"/>
            <a:ext cx="7315200" cy="4099978"/>
          </a:xfrm>
          <a:prstGeom prst="rect">
            <a:avLst/>
          </a:prstGeom>
        </p:spPr>
      </p:pic>
    </p:spTree>
    <p:extLst>
      <p:ext uri="{BB962C8B-B14F-4D97-AF65-F5344CB8AC3E}">
        <p14:creationId xmlns:p14="http://schemas.microsoft.com/office/powerpoint/2010/main" val="425683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DB315-698C-4E47-9697-C80CD9CC6BC0}"/>
              </a:ext>
            </a:extLst>
          </p:cNvPr>
          <p:cNvSpPr>
            <a:spLocks noGrp="1"/>
          </p:cNvSpPr>
          <p:nvPr>
            <p:ph type="title"/>
          </p:nvPr>
        </p:nvSpPr>
        <p:spPr/>
        <p:txBody>
          <a:bodyPr/>
          <a:lstStyle/>
          <a:p>
            <a:r>
              <a:rPr lang="en-US" dirty="0"/>
              <a:t>Logout</a:t>
            </a:r>
          </a:p>
        </p:txBody>
      </p:sp>
      <p:sp>
        <p:nvSpPr>
          <p:cNvPr id="3" name="Content Placeholder 2">
            <a:extLst>
              <a:ext uri="{FF2B5EF4-FFF2-40B4-BE49-F238E27FC236}">
                <a16:creationId xmlns:a16="http://schemas.microsoft.com/office/drawing/2014/main" id="{D3BFDEA2-CC83-1D48-A4AD-2C19825132DA}"/>
              </a:ext>
            </a:extLst>
          </p:cNvPr>
          <p:cNvSpPr>
            <a:spLocks noGrp="1"/>
          </p:cNvSpPr>
          <p:nvPr>
            <p:ph idx="1"/>
          </p:nvPr>
        </p:nvSpPr>
        <p:spPr/>
        <p:txBody>
          <a:bodyPr/>
          <a:lstStyle/>
          <a:p>
            <a:r>
              <a:rPr lang="en-US" dirty="0"/>
              <a:t>Logout URL</a:t>
            </a:r>
          </a:p>
          <a:p>
            <a:pPr marL="0" indent="0">
              <a:buNone/>
            </a:pPr>
            <a:endParaRPr lang="en-US" dirty="0"/>
          </a:p>
          <a:p>
            <a:pPr marL="0" indent="0">
              <a:buNone/>
            </a:pPr>
            <a:r>
              <a:rPr lang="en-US" dirty="0">
                <a:latin typeface="Arial" panose="020B0604020202020204" pitchFamily="34" charset="0"/>
                <a:cs typeface="Arial" panose="020B0604020202020204" pitchFamily="34" charset="0"/>
              </a:rPr>
              <a:t>Sessions Time out</a:t>
            </a:r>
          </a:p>
          <a:p>
            <a:r>
              <a:rPr lang="en-US" dirty="0">
                <a:latin typeface="Arial" panose="020B0604020202020204" pitchFamily="34" charset="0"/>
                <a:cs typeface="Arial" panose="020B0604020202020204" pitchFamily="34" charset="0"/>
              </a:rPr>
              <a:t>Application Session</a:t>
            </a:r>
          </a:p>
          <a:p>
            <a:r>
              <a:rPr lang="en-US" dirty="0">
                <a:latin typeface="Arial" panose="020B0604020202020204" pitchFamily="34" charset="0"/>
                <a:cs typeface="Arial" panose="020B0604020202020204" pitchFamily="34" charset="0"/>
              </a:rPr>
              <a:t>Auth0 Session</a:t>
            </a:r>
          </a:p>
          <a:p>
            <a:r>
              <a:rPr lang="en-US" dirty="0">
                <a:latin typeface="Arial" panose="020B0604020202020204" pitchFamily="34" charset="0"/>
                <a:cs typeface="Arial" panose="020B0604020202020204" pitchFamily="34" charset="0"/>
              </a:rPr>
              <a:t>IDP Session </a:t>
            </a:r>
          </a:p>
        </p:txBody>
      </p:sp>
    </p:spTree>
    <p:extLst>
      <p:ext uri="{BB962C8B-B14F-4D97-AF65-F5344CB8AC3E}">
        <p14:creationId xmlns:p14="http://schemas.microsoft.com/office/powerpoint/2010/main" val="267694251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{5620481E-13DD-3C4F-9F30-771A561FA531}tf10001124</Template>
  <TotalTime>149</TotalTime>
  <Words>326</Words>
  <Application>Microsoft Macintosh PowerPoint</Application>
  <PresentationFormat>Widescreen</PresentationFormat>
  <Paragraphs>50</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Corbel</vt:lpstr>
      <vt:lpstr>Wingdings 2</vt:lpstr>
      <vt:lpstr>Frame</vt:lpstr>
      <vt:lpstr>Pizza Temptations</vt:lpstr>
      <vt:lpstr>Agenda</vt:lpstr>
      <vt:lpstr>Tenant - dev-lyqevnst.us.auth0.com</vt:lpstr>
      <vt:lpstr>Application Stack </vt:lpstr>
      <vt:lpstr>Login with Auth0</vt:lpstr>
      <vt:lpstr>Auth0 Authorization</vt:lpstr>
      <vt:lpstr>Logout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Temptations</dc:title>
  <dc:creator>Sowmya Sanagapalli</dc:creator>
  <cp:lastModifiedBy>Sowmya Sanagapalli</cp:lastModifiedBy>
  <cp:revision>7</cp:revision>
  <dcterms:created xsi:type="dcterms:W3CDTF">2021-08-17T18:26:15Z</dcterms:created>
  <dcterms:modified xsi:type="dcterms:W3CDTF">2021-08-18T14:05:09Z</dcterms:modified>
</cp:coreProperties>
</file>