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66"/>
  </p:normalViewPr>
  <p:slideViewPr>
    <p:cSldViewPr snapToGrid="0" snapToObjects="1">
      <p:cViewPr varScale="1">
        <p:scale>
          <a:sx n="32" d="100"/>
          <a:sy n="32" d="100"/>
        </p:scale>
        <p:origin x="8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Reinforcement Learning: Autonomous Race Car</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Olivier Pham(mdopham@stanford.edu), Stephanie Sanchez(ssanche2@stanford.edu), Vishal Subbiah (svishal@stanford.edu)</a:t>
            </a:r>
          </a:p>
        </p:txBody>
      </p:sp>
      <p:sp>
        <p:nvSpPr>
          <p:cNvPr id="95" name="Shape 95"/>
          <p:cNvSpPr/>
          <p:nvPr/>
        </p:nvSpPr>
        <p:spPr>
          <a:xfrm>
            <a:off x="1001486" y="4063498"/>
            <a:ext cx="7480362" cy="465191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161454"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8810011"/>
            <a:ext cx="7578820" cy="465191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161454" y="8841145"/>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Problem Statement</a:t>
            </a:r>
          </a:p>
        </p:txBody>
      </p:sp>
      <p:sp>
        <p:nvSpPr>
          <p:cNvPr id="100" name="Shape 100"/>
          <p:cNvSpPr/>
          <p:nvPr/>
        </p:nvSpPr>
        <p:spPr>
          <a:xfrm>
            <a:off x="928270" y="13556524"/>
            <a:ext cx="7538773" cy="710748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68808" y="13709176"/>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Calibri"/>
                <a:ea typeface="Calibri"/>
                <a:cs typeface="Calibri"/>
                <a:sym typeface="Calibri"/>
              </a:rPr>
              <a:t>Inputs and Outputs</a:t>
            </a:r>
            <a:endParaRPr lang="en-US" sz="3600" b="1" dirty="0">
              <a:solidFill>
                <a:schemeClr val="dk1"/>
              </a:solidFill>
              <a:latin typeface="Gill Sans"/>
              <a:ea typeface="Gill Sans"/>
              <a:cs typeface="Gill Sans"/>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50675" y="4272175"/>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The Model</a:t>
            </a:r>
          </a:p>
        </p:txBody>
      </p:sp>
      <p:sp>
        <p:nvSpPr>
          <p:cNvPr id="105" name="Shape 105"/>
          <p:cNvSpPr/>
          <p:nvPr/>
        </p:nvSpPr>
        <p:spPr>
          <a:xfrm>
            <a:off x="16945712" y="4193493"/>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Future Work</a:t>
            </a:r>
          </a:p>
        </p:txBody>
      </p:sp>
      <p:sp>
        <p:nvSpPr>
          <p:cNvPr id="109" name="Shape 109"/>
          <p:cNvSpPr/>
          <p:nvPr/>
        </p:nvSpPr>
        <p:spPr>
          <a:xfrm>
            <a:off x="132734" y="20986956"/>
            <a:ext cx="32756169" cy="910114"/>
          </a:xfrm>
          <a:prstGeom prst="rect">
            <a:avLst/>
          </a:prstGeom>
          <a:solidFill>
            <a:srgbClr val="C00000"/>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rgbClr val="C00000"/>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5845079"/>
            <a:ext cx="7066800" cy="4401300"/>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272515" y="14169962"/>
            <a:ext cx="6991290" cy="6066971"/>
          </a:xfrm>
          <a:prstGeom prst="rect">
            <a:avLst/>
          </a:prstGeom>
          <a:noFill/>
          <a:ln>
            <a:noFill/>
          </a:ln>
        </p:spPr>
        <p:txBody>
          <a:bodyPr lIns="91425" tIns="91425" rIns="91425" bIns="91425" anchor="t" anchorCtr="0">
            <a:noAutofit/>
          </a:bodyPr>
          <a:lstStyle/>
          <a:p>
            <a:pPr lvl="0" algn="just"/>
            <a:r>
              <a:rPr lang="en-US" sz="2700" dirty="0">
                <a:latin typeface="+mj-lt"/>
                <a:ea typeface="Calibri"/>
                <a:cs typeface="Calibri"/>
                <a:sym typeface="Calibri"/>
              </a:rPr>
              <a:t>The gym environment provides us with pixels, rewards and a </a:t>
            </a:r>
            <a:r>
              <a:rPr lang="en-US" sz="2700" dirty="0" smtClean="0">
                <a:latin typeface="+mj-lt"/>
                <a:ea typeface="Calibri"/>
                <a:cs typeface="Calibri"/>
                <a:sym typeface="Calibri"/>
              </a:rPr>
              <a:t>Boolean </a:t>
            </a:r>
            <a:r>
              <a:rPr lang="en-US" sz="2700" dirty="0">
                <a:latin typeface="+mj-lt"/>
                <a:ea typeface="Calibri"/>
                <a:cs typeface="Calibri"/>
                <a:sym typeface="Calibri"/>
              </a:rPr>
              <a:t>indicating if the episode has ended (which happens after 13 300 frames). The observation space is a 210*160 pixels 8-bit RGB image of the screen which is represented by an array of size (210, 160, 3).There are 9 possible </a:t>
            </a:r>
            <a:r>
              <a:rPr lang="en-US" sz="2700" b="1" dirty="0">
                <a:latin typeface="+mj-lt"/>
                <a:ea typeface="Calibri"/>
                <a:cs typeface="Calibri"/>
                <a:sym typeface="Calibri"/>
              </a:rPr>
              <a:t>actions</a:t>
            </a:r>
            <a:r>
              <a:rPr lang="en-US" sz="2700" dirty="0">
                <a:latin typeface="+mj-lt"/>
                <a:ea typeface="Calibri"/>
                <a:cs typeface="Calibri"/>
                <a:sym typeface="Calibri"/>
              </a:rPr>
              <a:t> which are: no operation, accelerate, right, left, brake, brake left, brake right, accelerate right, accelerate left. However, as the goal of the project is to learn a policy for reaching the first position as quickly as possible, we will use the following reward: </a:t>
            </a:r>
          </a:p>
          <a:p>
            <a:pPr lvl="0" algn="just"/>
            <a:r>
              <a:rPr lang="en-US" sz="2700" dirty="0">
                <a:latin typeface="+mj-lt"/>
                <a:ea typeface="Calibri"/>
                <a:cs typeface="Calibri"/>
                <a:sym typeface="Calibri"/>
              </a:rPr>
              <a:t>Reward(</a:t>
            </a:r>
            <a:r>
              <a:rPr lang="en-US" sz="2700" dirty="0" err="1">
                <a:latin typeface="+mj-lt"/>
                <a:ea typeface="Calibri"/>
                <a:cs typeface="Calibri"/>
                <a:sym typeface="Calibri"/>
              </a:rPr>
              <a:t>s,a,s</a:t>
            </a:r>
            <a:r>
              <a:rPr lang="en-US" sz="2700" dirty="0">
                <a:latin typeface="+mj-lt"/>
                <a:ea typeface="Calibri"/>
                <a:cs typeface="Calibri"/>
                <a:sym typeface="Calibri"/>
              </a:rPr>
              <a:t>') = 200 - </a:t>
            </a:r>
            <a:r>
              <a:rPr lang="en-US" sz="2700" b="1" dirty="0">
                <a:latin typeface="+mj-lt"/>
                <a:ea typeface="Calibri"/>
                <a:cs typeface="Calibri"/>
                <a:sym typeface="Calibri"/>
              </a:rPr>
              <a:t>Position</a:t>
            </a:r>
            <a:r>
              <a:rPr lang="en-US" sz="2700" dirty="0">
                <a:latin typeface="+mj-lt"/>
                <a:ea typeface="Calibri"/>
                <a:cs typeface="Calibri"/>
                <a:sym typeface="Calibri"/>
              </a:rPr>
              <a:t> in the race at the state s'</a:t>
            </a:r>
            <a:endParaRPr sz="2700" dirty="0">
              <a:latin typeface="+mj-lt"/>
              <a:ea typeface="Calibri"/>
              <a:cs typeface="Calibri"/>
              <a:sym typeface="Calibri"/>
            </a:endParaRPr>
          </a:p>
        </p:txBody>
      </p:sp>
      <p:sp>
        <p:nvSpPr>
          <p:cNvPr id="117" name="Shape 117"/>
          <p:cNvSpPr txBox="1"/>
          <p:nvPr/>
        </p:nvSpPr>
        <p:spPr>
          <a:xfrm>
            <a:off x="8994306" y="4918375"/>
            <a:ext cx="6877500"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mn-lt"/>
                <a:ea typeface="Calibri"/>
                <a:cs typeface="Calibri"/>
                <a:sym typeface="Calibri"/>
              </a:rPr>
              <a:t>Player Class</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The constructor for the Player class takes the Atari environment as input and utilizes </a:t>
            </a:r>
            <a:r>
              <a:rPr lang="en-US" sz="2700" b="1" dirty="0">
                <a:solidFill>
                  <a:schemeClr val="dk1"/>
                </a:solidFill>
                <a:latin typeface="+mn-lt"/>
                <a:ea typeface="Calibri"/>
                <a:cs typeface="Calibri"/>
                <a:sym typeface="Calibri"/>
              </a:rPr>
              <a:t>MDP</a:t>
            </a:r>
            <a:r>
              <a:rPr lang="en-US" sz="2700" dirty="0">
                <a:solidFill>
                  <a:schemeClr val="dk1"/>
                </a:solidFill>
                <a:latin typeface="+mn-lt"/>
                <a:ea typeface="Calibri"/>
                <a:cs typeface="Calibri"/>
                <a:sym typeface="Calibri"/>
              </a:rPr>
              <a:t> class. The environment is used to trigger the </a:t>
            </a:r>
            <a:r>
              <a:rPr lang="en-US" sz="2700" b="1" dirty="0">
                <a:solidFill>
                  <a:schemeClr val="dk1"/>
                </a:solidFill>
                <a:latin typeface="+mn-lt"/>
                <a:ea typeface="Calibri"/>
                <a:cs typeface="Calibri"/>
                <a:sym typeface="Calibri"/>
              </a:rPr>
              <a:t>start state. </a:t>
            </a:r>
            <a:r>
              <a:rPr lang="en-US" sz="2700" dirty="0">
                <a:solidFill>
                  <a:schemeClr val="dk1"/>
                </a:solidFill>
                <a:latin typeface="+mn-lt"/>
                <a:ea typeface="Calibri"/>
                <a:cs typeface="Calibri"/>
                <a:sym typeface="Calibri"/>
              </a:rPr>
              <a:t>The </a:t>
            </a:r>
            <a:r>
              <a:rPr lang="en-US" sz="2700" b="1" dirty="0">
                <a:solidFill>
                  <a:schemeClr val="dk1"/>
                </a:solidFill>
                <a:latin typeface="+mn-lt"/>
                <a:ea typeface="Calibri"/>
                <a:cs typeface="Calibri"/>
                <a:sym typeface="Calibri"/>
              </a:rPr>
              <a:t>actions</a:t>
            </a:r>
            <a:r>
              <a:rPr lang="en-US" sz="2700" dirty="0">
                <a:solidFill>
                  <a:schemeClr val="dk1"/>
                </a:solidFill>
                <a:latin typeface="+mn-lt"/>
                <a:ea typeface="Calibri"/>
                <a:cs typeface="Calibri"/>
                <a:sym typeface="Calibri"/>
              </a:rPr>
              <a:t> are as described Inputs and Outputs. We have defined a </a:t>
            </a:r>
            <a:r>
              <a:rPr lang="en-US" sz="2700" b="1" dirty="0">
                <a:solidFill>
                  <a:schemeClr val="dk1"/>
                </a:solidFill>
                <a:latin typeface="+mn-lt"/>
                <a:ea typeface="Calibri"/>
                <a:cs typeface="Calibri"/>
                <a:sym typeface="Calibri"/>
              </a:rPr>
              <a:t>success and probability </a:t>
            </a:r>
            <a:r>
              <a:rPr lang="en-US" sz="2700" dirty="0">
                <a:solidFill>
                  <a:schemeClr val="dk1"/>
                </a:solidFill>
                <a:latin typeface="+mn-lt"/>
                <a:ea typeface="Calibri"/>
                <a:cs typeface="Calibri"/>
                <a:sym typeface="Calibri"/>
              </a:rPr>
              <a:t>function that utilizes the Atari environment's step function to return a new observation based on the chosen action. The step function also returns a parameter that signals the end of the game which is our </a:t>
            </a:r>
            <a:r>
              <a:rPr lang="en-US" sz="2700" b="1" dirty="0">
                <a:solidFill>
                  <a:schemeClr val="dk1"/>
                </a:solidFill>
                <a:latin typeface="+mn-lt"/>
                <a:ea typeface="Calibri"/>
                <a:cs typeface="Calibri"/>
                <a:sym typeface="Calibri"/>
              </a:rPr>
              <a:t>end state</a:t>
            </a:r>
            <a:r>
              <a:rPr lang="en-US" sz="2700" dirty="0">
                <a:solidFill>
                  <a:schemeClr val="dk1"/>
                </a:solidFill>
                <a:latin typeface="+mn-lt"/>
                <a:ea typeface="Calibri"/>
                <a:cs typeface="Calibri"/>
                <a:sym typeface="Calibri"/>
              </a:rPr>
              <a:t>. </a:t>
            </a:r>
          </a:p>
          <a:p>
            <a:pPr lvl="0" algn="just">
              <a:buClr>
                <a:schemeClr val="dk1"/>
              </a:buClr>
              <a:buSzPct val="39285"/>
            </a:pPr>
            <a:r>
              <a:rPr lang="en-US" sz="2700" b="1" u="sng" dirty="0">
                <a:solidFill>
                  <a:schemeClr val="dk1"/>
                </a:solidFill>
                <a:latin typeface="+mn-lt"/>
                <a:ea typeface="Calibri"/>
                <a:cs typeface="Calibri"/>
                <a:sym typeface="Calibri"/>
              </a:rPr>
              <a:t>Reward Frame Extraction</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To extract the agent’s position in the race we found arrays corresponding to digits 0-9 and we found quadruplets groups of pixels for each. Then we extracted one pixel and mapped each combination to the corresponding number.</a:t>
            </a:r>
            <a:r>
              <a:rPr lang="en-US" sz="2700" b="1" dirty="0">
                <a:solidFill>
                  <a:schemeClr val="dk1"/>
                </a:solidFill>
                <a:latin typeface="+mn-lt"/>
                <a:ea typeface="Calibri"/>
                <a:cs typeface="Calibri"/>
                <a:sym typeface="Calibri"/>
              </a:rPr>
              <a:t> </a:t>
            </a:r>
          </a:p>
          <a:p>
            <a:pPr lvl="0" algn="just">
              <a:buClr>
                <a:schemeClr val="dk1"/>
              </a:buClr>
              <a:buSzPct val="39285"/>
            </a:pPr>
            <a:r>
              <a:rPr lang="en-US" sz="2700" b="1" u="sng" dirty="0">
                <a:solidFill>
                  <a:schemeClr val="dk1"/>
                </a:solidFill>
                <a:latin typeface="+mn-lt"/>
                <a:ea typeface="Calibri"/>
                <a:cs typeface="Calibri"/>
                <a:sym typeface="Calibri"/>
              </a:rPr>
              <a:t>Reduced Action Space</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To test the framework of our algorithm we reduced the action space to  action 1 (accelerate), action 7 (accelerate right,) and action 8 (accelerate left). The game also consists around 13,300 frames and we ran each game for 1000 steps with 2-4 frames per step (uniformly distributed).</a:t>
            </a:r>
          </a:p>
          <a:p>
            <a:pPr lvl="0" algn="just">
              <a:spcBef>
                <a:spcPts val="0"/>
              </a:spcBef>
              <a:buClr>
                <a:schemeClr val="dk1"/>
              </a:buClr>
              <a:buSzPct val="39285"/>
              <a:buFont typeface="Arial"/>
              <a:buNone/>
            </a:pPr>
            <a:r>
              <a:rPr lang="en-US" sz="2700" b="1" u="sng" dirty="0">
                <a:solidFill>
                  <a:schemeClr val="dk1"/>
                </a:solidFill>
                <a:latin typeface="+mn-lt"/>
                <a:ea typeface="Calibri"/>
                <a:cs typeface="Calibri"/>
                <a:sym typeface="Calibri"/>
              </a:rPr>
              <a:t>Q-Learning</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We implemented Q-Learning as a function approximation: </a:t>
            </a:r>
          </a:p>
          <a:p>
            <a:pPr lvl="0" algn="just">
              <a:spcBef>
                <a:spcPts val="0"/>
              </a:spcBef>
              <a:buClr>
                <a:schemeClr val="dk1"/>
              </a:buClr>
              <a:buSzPct val="39285"/>
              <a:buFont typeface="Arial"/>
              <a:buNone/>
            </a:pPr>
            <a:r>
              <a:rPr lang="en-US" sz="2700" dirty="0">
                <a:solidFill>
                  <a:schemeClr val="dk1"/>
                </a:solidFill>
                <a:latin typeface="+mn-lt"/>
                <a:ea typeface="Calibri"/>
                <a:cs typeface="Calibri"/>
                <a:sym typeface="Calibri"/>
              </a:rPr>
              <a:t>Where </a:t>
            </a:r>
            <a:r>
              <a:rPr lang="en-US" sz="2700" i="1" dirty="0">
                <a:solidFill>
                  <a:schemeClr val="dk1"/>
                </a:solidFill>
                <a:latin typeface="+mn-lt"/>
                <a:ea typeface="Calibri"/>
                <a:cs typeface="Calibri"/>
                <a:sym typeface="Calibri"/>
              </a:rPr>
              <a:t>s </a:t>
            </a:r>
            <a:r>
              <a:rPr lang="en-US" sz="2700" dirty="0">
                <a:solidFill>
                  <a:schemeClr val="dk1"/>
                </a:solidFill>
                <a:latin typeface="+mn-lt"/>
                <a:ea typeface="Calibri"/>
                <a:cs typeface="Calibri"/>
                <a:sym typeface="Calibri"/>
              </a:rPr>
              <a:t>is a raw pixel frame, </a:t>
            </a:r>
            <a:r>
              <a:rPr lang="en-US" sz="2700" i="1" dirty="0">
                <a:solidFill>
                  <a:schemeClr val="dk1"/>
                </a:solidFill>
                <a:latin typeface="+mn-lt"/>
                <a:ea typeface="Calibri"/>
                <a:cs typeface="Calibri"/>
                <a:sym typeface="Calibri"/>
              </a:rPr>
              <a:t>a </a:t>
            </a:r>
            <a:r>
              <a:rPr lang="en-US" sz="2700" dirty="0">
                <a:solidFill>
                  <a:schemeClr val="dk1"/>
                </a:solidFill>
                <a:latin typeface="+mn-lt"/>
                <a:ea typeface="Calibri"/>
                <a:cs typeface="Calibri"/>
                <a:sym typeface="Calibri"/>
              </a:rPr>
              <a:t>is an action,  </a:t>
            </a:r>
          </a:p>
          <a:p>
            <a:pPr lvl="0" algn="just">
              <a:spcBef>
                <a:spcPts val="0"/>
              </a:spcBef>
              <a:buClr>
                <a:schemeClr val="dk1"/>
              </a:buClr>
              <a:buSzPct val="39285"/>
              <a:buFont typeface="Arial"/>
              <a:buNone/>
            </a:pPr>
            <a:r>
              <a:rPr lang="en-US" sz="2700" dirty="0">
                <a:solidFill>
                  <a:schemeClr val="dk1"/>
                </a:solidFill>
                <a:latin typeface="+mn-lt"/>
                <a:ea typeface="Calibri"/>
                <a:cs typeface="Calibri"/>
                <a:sym typeface="Calibri"/>
              </a:rPr>
              <a:t>is the feature extractor, and </a:t>
            </a:r>
            <a:r>
              <a:rPr lang="en-US" sz="2700" i="1" dirty="0">
                <a:solidFill>
                  <a:schemeClr val="dk1"/>
                </a:solidFill>
                <a:latin typeface="+mn-lt"/>
                <a:ea typeface="Calibri"/>
                <a:cs typeface="Calibri"/>
                <a:sym typeface="Calibri"/>
              </a:rPr>
              <a:t>w is the weights updated by: </a:t>
            </a:r>
          </a:p>
          <a:p>
            <a:pPr lvl="0" algn="just">
              <a:spcBef>
                <a:spcPts val="0"/>
              </a:spcBef>
              <a:buClr>
                <a:schemeClr val="dk1"/>
              </a:buClr>
              <a:buSzPct val="39285"/>
              <a:buFont typeface="Arial"/>
              <a:buNone/>
            </a:pPr>
            <a:endParaRPr lang="en-US" sz="2700" i="1" dirty="0">
              <a:solidFill>
                <a:schemeClr val="dk1"/>
              </a:solidFill>
              <a:latin typeface="+mn-lt"/>
              <a:ea typeface="Calibri"/>
              <a:cs typeface="Calibri"/>
              <a:sym typeface="Calibri"/>
            </a:endParaRPr>
          </a:p>
          <a:p>
            <a:pPr lvl="0" algn="just">
              <a:spcBef>
                <a:spcPts val="0"/>
              </a:spcBef>
              <a:buClr>
                <a:schemeClr val="dk1"/>
              </a:buClr>
              <a:buSzPct val="39285"/>
              <a:buFont typeface="Arial"/>
              <a:buNone/>
            </a:pPr>
            <a:r>
              <a:rPr lang="en-US" sz="2700" b="1" u="sng" dirty="0">
                <a:solidFill>
                  <a:schemeClr val="dk1"/>
                </a:solidFill>
                <a:latin typeface="+mn-lt"/>
                <a:ea typeface="Calibri"/>
                <a:cs typeface="Calibri"/>
                <a:sym typeface="Calibri"/>
              </a:rPr>
              <a:t>Feature Extraction</a:t>
            </a:r>
            <a:r>
              <a:rPr lang="en-US" sz="2700" b="1" dirty="0">
                <a:solidFill>
                  <a:schemeClr val="dk1"/>
                </a:solidFill>
                <a:latin typeface="+mn-lt"/>
                <a:ea typeface="Calibri"/>
                <a:cs typeface="Calibri"/>
                <a:sym typeface="Calibri"/>
              </a:rPr>
              <a:t>: E</a:t>
            </a:r>
            <a:r>
              <a:rPr lang="en-US" sz="2700" dirty="0">
                <a:solidFill>
                  <a:schemeClr val="dk1"/>
                </a:solidFill>
                <a:latin typeface="+mn-lt"/>
                <a:ea typeface="Calibri"/>
                <a:cs typeface="Calibri"/>
                <a:sym typeface="Calibri"/>
              </a:rPr>
              <a:t>very pair </a:t>
            </a:r>
            <a:r>
              <a:rPr lang="en-US" sz="2700" i="1" dirty="0">
                <a:solidFill>
                  <a:schemeClr val="dk1"/>
                </a:solidFill>
                <a:latin typeface="+mn-lt"/>
                <a:ea typeface="Calibri"/>
                <a:cs typeface="Calibri"/>
                <a:sym typeface="Calibri"/>
              </a:rPr>
              <a:t>(</a:t>
            </a:r>
            <a:r>
              <a:rPr lang="en-US" sz="2700" i="1" dirty="0" err="1">
                <a:solidFill>
                  <a:schemeClr val="dk1"/>
                </a:solidFill>
                <a:latin typeface="+mn-lt"/>
                <a:ea typeface="Calibri"/>
                <a:cs typeface="Calibri"/>
                <a:sym typeface="Calibri"/>
              </a:rPr>
              <a:t>s,a</a:t>
            </a:r>
            <a:r>
              <a:rPr lang="en-US" sz="2700" i="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was given a value equal to the number of cars on the road (including our agent). The detection of cars was done using image segmentation/labeling</a:t>
            </a:r>
          </a:p>
          <a:p>
            <a:pPr lvl="0" algn="just">
              <a:spcBef>
                <a:spcPts val="0"/>
              </a:spcBef>
              <a:buClr>
                <a:schemeClr val="dk1"/>
              </a:buClr>
              <a:buSzPct val="39285"/>
              <a:buFont typeface="Arial"/>
              <a:buNone/>
            </a:pPr>
            <a:r>
              <a:rPr lang="en-US" sz="2700" dirty="0">
                <a:solidFill>
                  <a:schemeClr val="dk1"/>
                </a:solidFill>
                <a:latin typeface="+mn-lt"/>
                <a:ea typeface="Calibri"/>
                <a:cs typeface="Calibri"/>
                <a:sym typeface="Calibri"/>
              </a:rPr>
              <a:t>as seen in the picture).</a:t>
            </a:r>
          </a:p>
          <a:p>
            <a:pPr lvl="0" algn="just">
              <a:spcBef>
                <a:spcPts val="0"/>
              </a:spcBef>
              <a:buClr>
                <a:schemeClr val="dk1"/>
              </a:buClr>
              <a:buSzPct val="39285"/>
              <a:buFont typeface="Arial"/>
              <a:buNone/>
            </a:pPr>
            <a:endParaRPr lang="en-US" sz="2800" dirty="0">
              <a:solidFill>
                <a:schemeClr val="dk1"/>
              </a:solidFill>
              <a:latin typeface="Calibri"/>
              <a:ea typeface="Calibri"/>
              <a:cs typeface="Calibri"/>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xmlns="" id="{A73FBCD3-4812-46F5-B0FF-6677DC709A9A}"/>
              </a:ext>
            </a:extLst>
          </p:cNvPr>
          <p:cNvSpPr/>
          <p:nvPr/>
        </p:nvSpPr>
        <p:spPr>
          <a:xfrm>
            <a:off x="1161454" y="4663119"/>
            <a:ext cx="7102351" cy="3970318"/>
          </a:xfrm>
          <a:prstGeom prst="rect">
            <a:avLst/>
          </a:prstGeom>
        </p:spPr>
        <p:txBody>
          <a:bodyPr wrap="square">
            <a:spAutoFit/>
          </a:bodyPr>
          <a:lstStyle/>
          <a:p>
            <a:pPr algn="just"/>
            <a:r>
              <a:rPr lang="en-US" sz="2800" dirty="0"/>
              <a:t>Autonomous vehicles for the real world environment have been a long term ambition and in recent years endeavors towards this objective have shown very promising results. But what about autonomous driving for video games? If we can simulate autonomous driving in a game, it may give further insight to applying it in the real world.</a:t>
            </a:r>
          </a:p>
        </p:txBody>
      </p:sp>
      <p:sp>
        <p:nvSpPr>
          <p:cNvPr id="3" name="Rectangle 2">
            <a:extLst>
              <a:ext uri="{FF2B5EF4-FFF2-40B4-BE49-F238E27FC236}">
                <a16:creationId xmlns:a16="http://schemas.microsoft.com/office/drawing/2014/main" xmlns="" id="{5B6EA0D6-945E-4A95-8550-AB492CF7FE5A}"/>
              </a:ext>
            </a:extLst>
          </p:cNvPr>
          <p:cNvSpPr/>
          <p:nvPr/>
        </p:nvSpPr>
        <p:spPr>
          <a:xfrm>
            <a:off x="1144612" y="9388277"/>
            <a:ext cx="7337236" cy="3970318"/>
          </a:xfrm>
          <a:prstGeom prst="rect">
            <a:avLst/>
          </a:prstGeom>
        </p:spPr>
        <p:txBody>
          <a:bodyPr wrap="square">
            <a:spAutoFit/>
          </a:bodyPr>
          <a:lstStyle/>
          <a:p>
            <a:pPr algn="just"/>
            <a:r>
              <a:rPr lang="en-US" sz="2800" dirty="0"/>
              <a:t>We propose to implement Reinforcement Learning (RL) to train an agent in the Open AI gym Atari game, Enduro-v0. The original goal of the game was to attain the maximum points but we decided to see if our agent could reach first place among 200 other cars. The goal is for the agent to learn from its environment and actions, the intention of the game and develop an optimal policy to win.</a:t>
            </a:r>
          </a:p>
        </p:txBody>
      </p:sp>
      <p:sp>
        <p:nvSpPr>
          <p:cNvPr id="4" name="Rectangle 3">
            <a:extLst>
              <a:ext uri="{FF2B5EF4-FFF2-40B4-BE49-F238E27FC236}">
                <a16:creationId xmlns:a16="http://schemas.microsoft.com/office/drawing/2014/main" xmlns="" id="{6D25CF8F-816B-4C5A-9D2A-71487A8751EC}"/>
              </a:ext>
            </a:extLst>
          </p:cNvPr>
          <p:cNvSpPr/>
          <p:nvPr/>
        </p:nvSpPr>
        <p:spPr>
          <a:xfrm>
            <a:off x="24405155" y="17472308"/>
            <a:ext cx="7317600" cy="2800767"/>
          </a:xfrm>
          <a:prstGeom prst="rect">
            <a:avLst/>
          </a:prstGeom>
        </p:spPr>
        <p:txBody>
          <a:bodyPr wrap="square">
            <a:spAutoFit/>
          </a:bodyPr>
          <a:lstStyle/>
          <a:p>
            <a:pPr marL="514350" indent="-514350">
              <a:buFont typeface="+mj-lt"/>
              <a:buAutoNum type="arabicPeriod"/>
            </a:pPr>
            <a:r>
              <a:rPr lang="da-DK" sz="2200" dirty="0"/>
              <a:t>M. A. Farhan Khan, Oguz H. Elibol. </a:t>
            </a:r>
            <a:r>
              <a:rPr lang="en-US" sz="2200" i="1" dirty="0"/>
              <a:t>Car Racing using Reinforcement Learning</a:t>
            </a:r>
          </a:p>
          <a:p>
            <a:pPr marL="514350" indent="-514350">
              <a:buFont typeface="+mj-lt"/>
              <a:buAutoNum type="arabicPeriod"/>
            </a:pPr>
            <a:r>
              <a:rPr lang="en-US" sz="2200" dirty="0" err="1"/>
              <a:t>Volodymyr</a:t>
            </a:r>
            <a:r>
              <a:rPr lang="en-US" sz="2200" dirty="0"/>
              <a:t> </a:t>
            </a:r>
            <a:r>
              <a:rPr lang="en-US" sz="2200" dirty="0" err="1"/>
              <a:t>Mnih</a:t>
            </a:r>
            <a:r>
              <a:rPr lang="en-US" sz="2200" dirty="0"/>
              <a:t>, </a:t>
            </a:r>
            <a:r>
              <a:rPr lang="en-US" sz="2200" dirty="0" err="1"/>
              <a:t>Koray</a:t>
            </a:r>
            <a:r>
              <a:rPr lang="en-US" sz="2200" dirty="0"/>
              <a:t> </a:t>
            </a:r>
            <a:r>
              <a:rPr lang="en-US" sz="2200" dirty="0" err="1"/>
              <a:t>Kavukcuoglu</a:t>
            </a:r>
            <a:r>
              <a:rPr lang="en-US" sz="2200" dirty="0"/>
              <a:t>, David Silver, Alex Graves, </a:t>
            </a:r>
            <a:r>
              <a:rPr lang="en-US" sz="2200" dirty="0" err="1"/>
              <a:t>Ioannis</a:t>
            </a:r>
            <a:r>
              <a:rPr lang="en-US" sz="2200" dirty="0"/>
              <a:t> </a:t>
            </a:r>
            <a:r>
              <a:rPr lang="en-US" sz="2200" dirty="0" err="1"/>
              <a:t>Antonoglou</a:t>
            </a:r>
            <a:r>
              <a:rPr lang="en-US" sz="2200" dirty="0"/>
              <a:t>, </a:t>
            </a:r>
            <a:r>
              <a:rPr lang="en-US" sz="2200" dirty="0" err="1"/>
              <a:t>Daan</a:t>
            </a:r>
            <a:r>
              <a:rPr lang="en-US" sz="2200" dirty="0"/>
              <a:t> </a:t>
            </a:r>
            <a:r>
              <a:rPr lang="en-US" sz="2200" dirty="0" err="1"/>
              <a:t>Wierstra</a:t>
            </a:r>
            <a:r>
              <a:rPr lang="en-US" sz="2200" dirty="0"/>
              <a:t>, Martin </a:t>
            </a:r>
            <a:r>
              <a:rPr lang="en-US" sz="2200" dirty="0" err="1"/>
              <a:t>Riedmiller</a:t>
            </a:r>
            <a:r>
              <a:rPr lang="en-US" sz="2200" dirty="0"/>
              <a:t>. </a:t>
            </a:r>
            <a:r>
              <a:rPr lang="en-US" sz="2200" i="1" dirty="0"/>
              <a:t>Playing Atari with Deep Reinforcement Learning</a:t>
            </a:r>
          </a:p>
          <a:p>
            <a:pPr marL="514350" indent="-514350">
              <a:buFont typeface="+mj-lt"/>
              <a:buAutoNum type="arabicPeriod"/>
            </a:pPr>
            <a:r>
              <a:rPr lang="en-US" sz="2200" dirty="0"/>
              <a:t>David Hershey, Rush Moody, Blake </a:t>
            </a:r>
            <a:r>
              <a:rPr lang="en-US" sz="2200" dirty="0" err="1"/>
              <a:t>Wulfe</a:t>
            </a:r>
            <a:r>
              <a:rPr lang="en-US" sz="2200" dirty="0"/>
              <a:t>. </a:t>
            </a:r>
            <a:r>
              <a:rPr lang="en-US" sz="2200" i="1" dirty="0"/>
              <a:t>Learning to Play Atari Games.</a:t>
            </a:r>
          </a:p>
        </p:txBody>
      </p:sp>
      <p:pic>
        <p:nvPicPr>
          <p:cNvPr id="5" name="Picture 4">
            <a:extLst>
              <a:ext uri="{FF2B5EF4-FFF2-40B4-BE49-F238E27FC236}">
                <a16:creationId xmlns:a16="http://schemas.microsoft.com/office/drawing/2014/main" xmlns="" id="{448D9E40-E2CC-4235-A1BB-ABF342DEC5DD}"/>
              </a:ext>
            </a:extLst>
          </p:cNvPr>
          <p:cNvPicPr>
            <a:picLocks noChangeAspect="1"/>
          </p:cNvPicPr>
          <p:nvPr/>
        </p:nvPicPr>
        <p:blipFill>
          <a:blip r:embed="rId3"/>
          <a:stretch>
            <a:fillRect/>
          </a:stretch>
        </p:blipFill>
        <p:spPr>
          <a:xfrm>
            <a:off x="13457162" y="16127002"/>
            <a:ext cx="2570331" cy="475436"/>
          </a:xfrm>
          <a:prstGeom prst="rect">
            <a:avLst/>
          </a:prstGeom>
        </p:spPr>
      </p:pic>
      <p:pic>
        <p:nvPicPr>
          <p:cNvPr id="6" name="Picture 5">
            <a:extLst>
              <a:ext uri="{FF2B5EF4-FFF2-40B4-BE49-F238E27FC236}">
                <a16:creationId xmlns:a16="http://schemas.microsoft.com/office/drawing/2014/main" xmlns="" id="{EEA61F40-8135-4F96-A999-79038627A1C8}"/>
              </a:ext>
            </a:extLst>
          </p:cNvPr>
          <p:cNvPicPr>
            <a:picLocks noChangeAspect="1"/>
          </p:cNvPicPr>
          <p:nvPr/>
        </p:nvPicPr>
        <p:blipFill>
          <a:blip r:embed="rId4"/>
          <a:stretch>
            <a:fillRect/>
          </a:stretch>
        </p:blipFill>
        <p:spPr>
          <a:xfrm>
            <a:off x="9545121" y="17795473"/>
            <a:ext cx="5857875" cy="390525"/>
          </a:xfrm>
          <a:prstGeom prst="rect">
            <a:avLst/>
          </a:prstGeom>
        </p:spPr>
      </p:pic>
      <p:pic>
        <p:nvPicPr>
          <p:cNvPr id="7" name="Picture 6">
            <a:extLst>
              <a:ext uri="{FF2B5EF4-FFF2-40B4-BE49-F238E27FC236}">
                <a16:creationId xmlns:a16="http://schemas.microsoft.com/office/drawing/2014/main" xmlns="" id="{FAC14DC5-62FD-4B74-97A1-5F248E7016CA}"/>
              </a:ext>
            </a:extLst>
          </p:cNvPr>
          <p:cNvPicPr>
            <a:picLocks noChangeAspect="1"/>
          </p:cNvPicPr>
          <p:nvPr/>
        </p:nvPicPr>
        <p:blipFill>
          <a:blip r:embed="rId5"/>
          <a:stretch>
            <a:fillRect/>
          </a:stretch>
        </p:blipFill>
        <p:spPr>
          <a:xfrm>
            <a:off x="15675079" y="16554585"/>
            <a:ext cx="255564" cy="324635"/>
          </a:xfrm>
          <a:prstGeom prst="rect">
            <a:avLst/>
          </a:prstGeom>
        </p:spPr>
      </p:pic>
      <p:pic>
        <p:nvPicPr>
          <p:cNvPr id="13" name="Picture 12">
            <a:extLst>
              <a:ext uri="{FF2B5EF4-FFF2-40B4-BE49-F238E27FC236}">
                <a16:creationId xmlns:a16="http://schemas.microsoft.com/office/drawing/2014/main" xmlns="" id="{BD1E6198-53C7-4414-8D18-CE0A7AED6000}"/>
              </a:ext>
            </a:extLst>
          </p:cNvPr>
          <p:cNvPicPr>
            <a:picLocks noChangeAspect="1"/>
          </p:cNvPicPr>
          <p:nvPr/>
        </p:nvPicPr>
        <p:blipFill rotWithShape="1">
          <a:blip r:embed="rId6"/>
          <a:srcRect t="25592" b="23417"/>
          <a:stretch/>
        </p:blipFill>
        <p:spPr>
          <a:xfrm>
            <a:off x="12670201" y="19506651"/>
            <a:ext cx="2960314" cy="1039187"/>
          </a:xfrm>
          <a:prstGeom prst="rect">
            <a:avLst/>
          </a:prstGeom>
        </p:spPr>
      </p:pic>
      <p:pic>
        <p:nvPicPr>
          <p:cNvPr id="15" name="Picture 14">
            <a:extLst>
              <a:ext uri="{FF2B5EF4-FFF2-40B4-BE49-F238E27FC236}">
                <a16:creationId xmlns:a16="http://schemas.microsoft.com/office/drawing/2014/main" xmlns="" id="{57AD1C60-12B9-4F65-9253-22575886406C}"/>
              </a:ext>
            </a:extLst>
          </p:cNvPr>
          <p:cNvPicPr>
            <a:picLocks noChangeAspect="1"/>
          </p:cNvPicPr>
          <p:nvPr/>
        </p:nvPicPr>
        <p:blipFill>
          <a:blip r:embed="rId7"/>
          <a:stretch>
            <a:fillRect/>
          </a:stretch>
        </p:blipFill>
        <p:spPr>
          <a:xfrm>
            <a:off x="16784955" y="10924446"/>
            <a:ext cx="7463553" cy="5343282"/>
          </a:xfrm>
          <a:prstGeom prst="rect">
            <a:avLst/>
          </a:prstGeom>
        </p:spPr>
      </p:pic>
      <p:pic>
        <p:nvPicPr>
          <p:cNvPr id="17" name="Picture 16">
            <a:extLst>
              <a:ext uri="{FF2B5EF4-FFF2-40B4-BE49-F238E27FC236}">
                <a16:creationId xmlns:a16="http://schemas.microsoft.com/office/drawing/2014/main" xmlns="" id="{A8B49230-39A2-4123-B59C-CFA42E874FF9}"/>
              </a:ext>
            </a:extLst>
          </p:cNvPr>
          <p:cNvPicPr>
            <a:picLocks noChangeAspect="1"/>
          </p:cNvPicPr>
          <p:nvPr/>
        </p:nvPicPr>
        <p:blipFill>
          <a:blip r:embed="rId8"/>
          <a:stretch>
            <a:fillRect/>
          </a:stretch>
        </p:blipFill>
        <p:spPr>
          <a:xfrm>
            <a:off x="24022871" y="10805937"/>
            <a:ext cx="7523970" cy="5642978"/>
          </a:xfrm>
          <a:prstGeom prst="rect">
            <a:avLst/>
          </a:prstGeom>
        </p:spPr>
      </p:pic>
      <p:sp>
        <p:nvSpPr>
          <p:cNvPr id="18" name="TextBox 17">
            <a:extLst>
              <a:ext uri="{FF2B5EF4-FFF2-40B4-BE49-F238E27FC236}">
                <a16:creationId xmlns:a16="http://schemas.microsoft.com/office/drawing/2014/main" xmlns="" id="{600D6531-4208-4B29-AC92-0210C85045CC}"/>
              </a:ext>
            </a:extLst>
          </p:cNvPr>
          <p:cNvSpPr txBox="1"/>
          <p:nvPr/>
        </p:nvSpPr>
        <p:spPr>
          <a:xfrm>
            <a:off x="16752445" y="7846384"/>
            <a:ext cx="14680675" cy="2246769"/>
          </a:xfrm>
          <a:prstGeom prst="rect">
            <a:avLst/>
          </a:prstGeom>
          <a:noFill/>
        </p:spPr>
        <p:txBody>
          <a:bodyPr wrap="square" rtlCol="0">
            <a:spAutoFit/>
          </a:bodyPr>
          <a:lstStyle/>
          <a:p>
            <a:pPr algn="just"/>
            <a:r>
              <a:rPr lang="en-US" sz="2800" dirty="0"/>
              <a:t>We were able to show why Value Iteration would not do well for the given environment due to randomness in the number of frames per steps (unknown probabilities which this method relies on). We implemented Q learning (function approximation) which gave an improvement in our performance as compared to our baseline. With the feature extraction we see a significant jump in our performance as compared to previous models.</a:t>
            </a:r>
          </a:p>
        </p:txBody>
      </p:sp>
      <p:sp>
        <p:nvSpPr>
          <p:cNvPr id="19" name="TextBox 18">
            <a:extLst>
              <a:ext uri="{FF2B5EF4-FFF2-40B4-BE49-F238E27FC236}">
                <a16:creationId xmlns:a16="http://schemas.microsoft.com/office/drawing/2014/main" xmlns="" id="{98DEF7AF-6476-4C50-A2AA-61370B95D23B}"/>
              </a:ext>
            </a:extLst>
          </p:cNvPr>
          <p:cNvSpPr txBox="1"/>
          <p:nvPr/>
        </p:nvSpPr>
        <p:spPr>
          <a:xfrm>
            <a:off x="16627973" y="17545010"/>
            <a:ext cx="7455301" cy="2800767"/>
          </a:xfrm>
          <a:prstGeom prst="rect">
            <a:avLst/>
          </a:prstGeom>
          <a:noFill/>
        </p:spPr>
        <p:txBody>
          <a:bodyPr wrap="square" rtlCol="0">
            <a:spAutoFit/>
          </a:bodyPr>
          <a:lstStyle/>
          <a:p>
            <a:r>
              <a:rPr lang="en-US" sz="2200" dirty="0"/>
              <a:t>Our next steps would be to expand the actions space to all 9 moves from the current 3 we have shortlisted. We are currently running only the first 1000 iterations of the game to train the car in the same </a:t>
            </a:r>
            <a:r>
              <a:rPr lang="en-US" sz="2200" dirty="0" smtClean="0"/>
              <a:t>terrain. We </a:t>
            </a:r>
            <a:r>
              <a:rPr lang="en-US" sz="2200" dirty="0"/>
              <a:t>would like to expand to work on the different terrains. From the limited games we have run we noticed a significant improvement with Q learning and so with enough episodes we should be able to win the race.</a:t>
            </a:r>
          </a:p>
        </p:txBody>
      </p:sp>
      <p:graphicFrame>
        <p:nvGraphicFramePr>
          <p:cNvPr id="21" name="Table 20">
            <a:extLst>
              <a:ext uri="{FF2B5EF4-FFF2-40B4-BE49-F238E27FC236}">
                <a16:creationId xmlns:a16="http://schemas.microsoft.com/office/drawing/2014/main" xmlns="" id="{06D1C09E-4201-43B0-9662-5B66A1B5AC6C}"/>
              </a:ext>
            </a:extLst>
          </p:cNvPr>
          <p:cNvGraphicFramePr>
            <a:graphicFrameLocks noGrp="1"/>
          </p:cNvGraphicFramePr>
          <p:nvPr>
            <p:extLst>
              <p:ext uri="{D42A27DB-BD31-4B8C-83A1-F6EECF244321}">
                <p14:modId xmlns:p14="http://schemas.microsoft.com/office/powerpoint/2010/main" val="3075950375"/>
              </p:ext>
            </p:extLst>
          </p:nvPr>
        </p:nvGraphicFramePr>
        <p:xfrm>
          <a:off x="16893318" y="5190052"/>
          <a:ext cx="14256185" cy="1902300"/>
        </p:xfrm>
        <a:graphic>
          <a:graphicData uri="http://schemas.openxmlformats.org/drawingml/2006/table">
            <a:tbl>
              <a:tblPr firstRow="1" bandRow="1">
                <a:tableStyleId>{5940675A-B579-460E-94D1-54222C63F5DA}</a:tableStyleId>
              </a:tblPr>
              <a:tblGrid>
                <a:gridCol w="1197909">
                  <a:extLst>
                    <a:ext uri="{9D8B030D-6E8A-4147-A177-3AD203B41FA5}">
                      <a16:colId xmlns:a16="http://schemas.microsoft.com/office/drawing/2014/main" xmlns="" val="1563817293"/>
                    </a:ext>
                  </a:extLst>
                </a:gridCol>
                <a:gridCol w="1556084">
                  <a:extLst>
                    <a:ext uri="{9D8B030D-6E8A-4147-A177-3AD203B41FA5}">
                      <a16:colId xmlns:a16="http://schemas.microsoft.com/office/drawing/2014/main" xmlns="" val="999295482"/>
                    </a:ext>
                  </a:extLst>
                </a:gridCol>
                <a:gridCol w="2598821">
                  <a:extLst>
                    <a:ext uri="{9D8B030D-6E8A-4147-A177-3AD203B41FA5}">
                      <a16:colId xmlns:a16="http://schemas.microsoft.com/office/drawing/2014/main" xmlns="" val="1011669137"/>
                    </a:ext>
                  </a:extLst>
                </a:gridCol>
                <a:gridCol w="1941095">
                  <a:extLst>
                    <a:ext uri="{9D8B030D-6E8A-4147-A177-3AD203B41FA5}">
                      <a16:colId xmlns:a16="http://schemas.microsoft.com/office/drawing/2014/main" xmlns="" val="1995611684"/>
                    </a:ext>
                  </a:extLst>
                </a:gridCol>
                <a:gridCol w="3465095">
                  <a:extLst>
                    <a:ext uri="{9D8B030D-6E8A-4147-A177-3AD203B41FA5}">
                      <a16:colId xmlns:a16="http://schemas.microsoft.com/office/drawing/2014/main" xmlns="" val="2005831546"/>
                    </a:ext>
                  </a:extLst>
                </a:gridCol>
                <a:gridCol w="3497181">
                  <a:extLst>
                    <a:ext uri="{9D8B030D-6E8A-4147-A177-3AD203B41FA5}">
                      <a16:colId xmlns:a16="http://schemas.microsoft.com/office/drawing/2014/main" xmlns="" val="3725766695"/>
                    </a:ext>
                  </a:extLst>
                </a:gridCol>
              </a:tblGrid>
              <a:tr h="1074970">
                <a:tc>
                  <a:txBody>
                    <a:bodyPr/>
                    <a:lstStyle/>
                    <a:p>
                      <a:pPr algn="ctr"/>
                      <a:r>
                        <a:rPr lang="en-US" sz="2800" dirty="0"/>
                        <a:t>Model</a:t>
                      </a:r>
                    </a:p>
                  </a:txBody>
                  <a:tcPr/>
                </a:tc>
                <a:tc>
                  <a:txBody>
                    <a:bodyPr/>
                    <a:lstStyle/>
                    <a:p>
                      <a:pPr algn="ctr"/>
                      <a:r>
                        <a:rPr lang="en-US" sz="2800" dirty="0"/>
                        <a:t>Baseline</a:t>
                      </a:r>
                    </a:p>
                  </a:txBody>
                  <a:tcPr/>
                </a:tc>
                <a:tc>
                  <a:txBody>
                    <a:bodyPr/>
                    <a:lstStyle/>
                    <a:p>
                      <a:pPr algn="ctr"/>
                      <a:r>
                        <a:rPr lang="en-US" sz="2800" dirty="0"/>
                        <a:t>Value Iteration</a:t>
                      </a:r>
                    </a:p>
                  </a:txBody>
                  <a:tcPr/>
                </a:tc>
                <a:tc>
                  <a:txBody>
                    <a:bodyPr/>
                    <a:lstStyle/>
                    <a:p>
                      <a:pPr algn="ctr"/>
                      <a:r>
                        <a:rPr lang="en-US" sz="2800" dirty="0"/>
                        <a:t>Q learning</a:t>
                      </a:r>
                    </a:p>
                  </a:txBody>
                  <a:tcPr/>
                </a:tc>
                <a:tc>
                  <a:txBody>
                    <a:bodyPr/>
                    <a:lstStyle/>
                    <a:p>
                      <a:pPr algn="ctr"/>
                      <a:r>
                        <a:rPr lang="en-US" sz="2800" dirty="0"/>
                        <a:t>Q learning </a:t>
                      </a:r>
                    </a:p>
                    <a:p>
                      <a:pPr algn="ctr"/>
                      <a:r>
                        <a:rPr lang="en-US" sz="2800" dirty="0"/>
                        <a:t>(Function Approx.)</a:t>
                      </a:r>
                    </a:p>
                  </a:txBody>
                  <a:tcPr/>
                </a:tc>
                <a:tc>
                  <a:txBody>
                    <a:bodyPr/>
                    <a:lstStyle/>
                    <a:p>
                      <a:pPr algn="ctr"/>
                      <a:r>
                        <a:rPr lang="en-US" sz="2800" dirty="0"/>
                        <a:t>Q learning</a:t>
                      </a:r>
                    </a:p>
                    <a:p>
                      <a:pPr algn="ctr"/>
                      <a:r>
                        <a:rPr lang="en-US" sz="2800" dirty="0"/>
                        <a:t>(Feature Extraction)</a:t>
                      </a:r>
                    </a:p>
                  </a:txBody>
                  <a:tcPr/>
                </a:tc>
                <a:extLst>
                  <a:ext uri="{0D108BD9-81ED-4DB2-BD59-A6C34878D82A}">
                    <a16:rowId xmlns:a16="http://schemas.microsoft.com/office/drawing/2014/main" xmlns="" val="1939364850"/>
                  </a:ext>
                </a:extLst>
              </a:tr>
              <a:tr h="827330">
                <a:tc>
                  <a:txBody>
                    <a:bodyPr/>
                    <a:lstStyle/>
                    <a:p>
                      <a:pPr algn="ctr"/>
                      <a:r>
                        <a:rPr lang="en-US" sz="2800" dirty="0"/>
                        <a:t>Result</a:t>
                      </a:r>
                    </a:p>
                  </a:txBody>
                  <a:tcPr/>
                </a:tc>
                <a:tc>
                  <a:txBody>
                    <a:bodyPr/>
                    <a:lstStyle/>
                    <a:p>
                      <a:pPr algn="ctr"/>
                      <a:r>
                        <a:rPr lang="en-US" sz="2800" dirty="0"/>
                        <a:t>194/200</a:t>
                      </a:r>
                    </a:p>
                  </a:txBody>
                  <a:tcPr/>
                </a:tc>
                <a:tc>
                  <a:txBody>
                    <a:bodyPr/>
                    <a:lstStyle/>
                    <a:p>
                      <a:pPr algn="ctr"/>
                      <a:r>
                        <a:rPr lang="en-US" sz="2800" dirty="0"/>
                        <a:t>199/200</a:t>
                      </a:r>
                    </a:p>
                  </a:txBody>
                  <a:tcPr/>
                </a:tc>
                <a:tc>
                  <a:txBody>
                    <a:bodyPr/>
                    <a:lstStyle/>
                    <a:p>
                      <a:pPr algn="ctr"/>
                      <a:r>
                        <a:rPr lang="en-US" sz="2800" dirty="0"/>
                        <a:t>187/200</a:t>
                      </a:r>
                    </a:p>
                  </a:txBody>
                  <a:tcPr/>
                </a:tc>
                <a:tc>
                  <a:txBody>
                    <a:bodyPr/>
                    <a:lstStyle/>
                    <a:p>
                      <a:pPr algn="ctr"/>
                      <a:r>
                        <a:rPr lang="en-US" sz="2800" dirty="0"/>
                        <a:t>187/200</a:t>
                      </a:r>
                    </a:p>
                  </a:txBody>
                  <a:tcPr/>
                </a:tc>
                <a:tc>
                  <a:txBody>
                    <a:bodyPr/>
                    <a:lstStyle/>
                    <a:p>
                      <a:pPr algn="ctr"/>
                      <a:r>
                        <a:rPr lang="en-US" sz="2800" dirty="0"/>
                        <a:t>175/200</a:t>
                      </a:r>
                    </a:p>
                  </a:txBody>
                  <a:tcPr/>
                </a:tc>
                <a:extLst>
                  <a:ext uri="{0D108BD9-81ED-4DB2-BD59-A6C34878D82A}">
                    <a16:rowId xmlns:a16="http://schemas.microsoft.com/office/drawing/2014/main" xmlns="" val="836485868"/>
                  </a:ext>
                </a:extLst>
              </a:tr>
            </a:tbl>
          </a:graphicData>
        </a:graphic>
      </p:graphicFrame>
      <p:pic>
        <p:nvPicPr>
          <p:cNvPr id="51" name="Picture 50">
            <a:extLst>
              <a:ext uri="{FF2B5EF4-FFF2-40B4-BE49-F238E27FC236}">
                <a16:creationId xmlns:a16="http://schemas.microsoft.com/office/drawing/2014/main" xmlns="" id="{026ED300-D5BF-456A-BAF3-858FD093D984}"/>
              </a:ext>
            </a:extLst>
          </p:cNvPr>
          <p:cNvPicPr/>
          <p:nvPr/>
        </p:nvPicPr>
        <p:blipFill>
          <a:blip r:embed="rId9"/>
          <a:stretch/>
        </p:blipFill>
        <p:spPr>
          <a:xfrm>
            <a:off x="762738" y="1025137"/>
            <a:ext cx="2751639" cy="2597695"/>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806</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Office Theme</vt:lpstr>
      <vt:lpstr>Reinforcement Learning: Autonomous Race Car</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cp:lastModifiedBy>Vishal Subbiah</cp:lastModifiedBy>
  <cp:revision>132</cp:revision>
  <dcterms:modified xsi:type="dcterms:W3CDTF">2017-12-04T22:41:18Z</dcterms:modified>
</cp:coreProperties>
</file>