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varScale="1">
        <p:scale>
          <a:sx n="26" d="100"/>
          <a:sy n="26" d="100"/>
        </p:scale>
        <p:origin x="131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Reinforcement Learning: Autonomous Race Car</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Olivier Pham(mdopham@stanford.edu), Stephanie Sanchez(ssanche2@stanford.edu), Vishal Subbiah (svishal@stanford.edu)</a:t>
            </a:r>
          </a:p>
        </p:txBody>
      </p:sp>
      <p:sp>
        <p:nvSpPr>
          <p:cNvPr id="95" name="Shape 95"/>
          <p:cNvSpPr/>
          <p:nvPr/>
        </p:nvSpPr>
        <p:spPr>
          <a:xfrm>
            <a:off x="1001486" y="4063498"/>
            <a:ext cx="7480362" cy="730802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161454"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553211"/>
            <a:ext cx="7578820" cy="465191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161454" y="11553865"/>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15992" y="16611516"/>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Inputs and Outputs</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50675" y="4272175"/>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945712" y="4193493"/>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700" b="1" dirty="0">
                <a:latin typeface="+mj-lt"/>
                <a:ea typeface="Calibri"/>
                <a:cs typeface="Calibri"/>
                <a:sym typeface="Calibri"/>
              </a:rPr>
              <a:t>Observation space</a:t>
            </a:r>
            <a:r>
              <a:rPr lang="en-US" sz="2700" dirty="0">
                <a:latin typeface="+mj-lt"/>
                <a:ea typeface="Calibri"/>
                <a:cs typeface="Calibri"/>
                <a:sym typeface="Calibri"/>
              </a:rPr>
              <a:t>: 210*160 pixels 8-bit RGB image of the screen</a:t>
            </a:r>
          </a:p>
          <a:p>
            <a:pPr marL="457200" lvl="0" indent="-457200" algn="just">
              <a:buFont typeface="Arial" charset="0"/>
              <a:buChar char="•"/>
            </a:pPr>
            <a:r>
              <a:rPr lang="en-US" sz="2700" dirty="0">
                <a:latin typeface="+mj-lt"/>
                <a:ea typeface="Calibri"/>
                <a:cs typeface="Calibri"/>
                <a:sym typeface="Calibri"/>
              </a:rPr>
              <a:t>9 </a:t>
            </a:r>
            <a:r>
              <a:rPr lang="en-US" sz="2700" b="1" dirty="0">
                <a:latin typeface="+mj-lt"/>
                <a:ea typeface="Calibri"/>
                <a:cs typeface="Calibri"/>
                <a:sym typeface="Calibri"/>
              </a:rPr>
              <a:t>possible actions </a:t>
            </a:r>
            <a:r>
              <a:rPr lang="en-US" sz="2700" dirty="0">
                <a:latin typeface="+mj-lt"/>
                <a:ea typeface="Calibri"/>
                <a:cs typeface="Calibri"/>
                <a:sym typeface="Calibri"/>
              </a:rPr>
              <a:t>which are: no operation, accelerate, right, left, brake, brake left, brake right, accelerate right, accelerate left. </a:t>
            </a:r>
          </a:p>
          <a:p>
            <a:pPr marL="457200" lvl="0" indent="-457200" algn="just">
              <a:buFont typeface="Arial" charset="0"/>
              <a:buChar char="•"/>
            </a:pPr>
            <a:r>
              <a:rPr lang="en-US" sz="2700" b="1" dirty="0">
                <a:latin typeface="+mj-lt"/>
                <a:ea typeface="Calibri"/>
                <a:cs typeface="Calibri"/>
                <a:sym typeface="Calibri"/>
              </a:rPr>
              <a:t>Output</a:t>
            </a:r>
            <a:r>
              <a:rPr lang="en-US" sz="2700" dirty="0">
                <a:latin typeface="+mj-lt"/>
                <a:ea typeface="Calibri"/>
                <a:cs typeface="Calibri"/>
                <a:sym typeface="Calibri"/>
              </a:rPr>
              <a:t>: new state s’, Reward(</a:t>
            </a:r>
            <a:r>
              <a:rPr lang="en-US" sz="2700" dirty="0" err="1">
                <a:latin typeface="+mj-lt"/>
                <a:ea typeface="Calibri"/>
                <a:cs typeface="Calibri"/>
                <a:sym typeface="Calibri"/>
              </a:rPr>
              <a:t>s,a,s</a:t>
            </a:r>
            <a:r>
              <a:rPr lang="en-US" sz="2700" dirty="0">
                <a:latin typeface="+mj-lt"/>
                <a:ea typeface="Calibri"/>
                <a:cs typeface="Calibri"/>
                <a:sym typeface="Calibri"/>
              </a:rPr>
              <a:t>') = 200 - </a:t>
            </a:r>
            <a:r>
              <a:rPr lang="en-US" sz="2700" b="1" dirty="0">
                <a:latin typeface="+mj-lt"/>
                <a:ea typeface="Calibri"/>
                <a:cs typeface="Calibri"/>
                <a:sym typeface="Calibri"/>
              </a:rPr>
              <a:t>Position</a:t>
            </a:r>
            <a:r>
              <a:rPr lang="en-US" sz="2700" dirty="0">
                <a:latin typeface="+mj-lt"/>
                <a:ea typeface="Calibri"/>
                <a:cs typeface="Calibri"/>
                <a:sym typeface="Calibri"/>
              </a:rPr>
              <a:t> in the race at the state s'</a:t>
            </a:r>
            <a:endParaRPr sz="2700" dirty="0">
              <a:latin typeface="+mj-lt"/>
              <a:ea typeface="Calibri"/>
              <a:cs typeface="Calibri"/>
              <a:sym typeface="Calibri"/>
            </a:endParaRPr>
          </a:p>
        </p:txBody>
      </p:sp>
      <p:sp>
        <p:nvSpPr>
          <p:cNvPr id="117" name="Shape 117"/>
          <p:cNvSpPr txBox="1"/>
          <p:nvPr/>
        </p:nvSpPr>
        <p:spPr>
          <a:xfrm>
            <a:off x="8994305" y="4918375"/>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Player Class</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700" b="1" dirty="0">
                <a:solidFill>
                  <a:schemeClr val="dk1"/>
                </a:solidFill>
                <a:latin typeface="+mn-lt"/>
                <a:ea typeface="Calibri"/>
                <a:cs typeface="Calibri"/>
                <a:sym typeface="Calibri"/>
              </a:rPr>
              <a:t>MDP</a:t>
            </a:r>
            <a:r>
              <a:rPr lang="en-US" sz="2700" dirty="0">
                <a:solidFill>
                  <a:schemeClr val="dk1"/>
                </a:solidFill>
                <a:latin typeface="+mn-lt"/>
                <a:ea typeface="Calibri"/>
                <a:cs typeface="Calibri"/>
                <a:sym typeface="Calibri"/>
              </a:rPr>
              <a:t> class</a:t>
            </a:r>
            <a:endParaRPr lang="en-US" sz="2700" b="1"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700" b="1" dirty="0">
                <a:solidFill>
                  <a:schemeClr val="dk1"/>
                </a:solidFill>
                <a:latin typeface="+mn-lt"/>
                <a:ea typeface="Calibri"/>
                <a:cs typeface="Calibri"/>
                <a:sym typeface="Calibri"/>
              </a:rPr>
              <a:t>Actions</a:t>
            </a:r>
            <a:r>
              <a:rPr lang="en-US" sz="2700" dirty="0">
                <a:solidFill>
                  <a:schemeClr val="dk1"/>
                </a:solidFill>
                <a:latin typeface="+mn-lt"/>
                <a:ea typeface="Calibri"/>
                <a:cs typeface="Calibri"/>
                <a:sym typeface="Calibri"/>
              </a:rPr>
              <a:t> are as described Inputs and Outputs. </a:t>
            </a:r>
          </a:p>
          <a:p>
            <a:pPr marL="457200" lvl="0" indent="-457200" algn="just">
              <a:buClr>
                <a:schemeClr val="dk1"/>
              </a:buClr>
              <a:buSzPct val="100000"/>
              <a:buFont typeface="Arial" charset="0"/>
              <a:buChar char="•"/>
            </a:pPr>
            <a:r>
              <a:rPr lang="en-US" sz="2700" b="1" dirty="0">
                <a:solidFill>
                  <a:schemeClr val="dk1"/>
                </a:solidFill>
                <a:latin typeface="+mn-lt"/>
                <a:ea typeface="Calibri"/>
                <a:cs typeface="Calibri"/>
                <a:sym typeface="Calibri"/>
              </a:rPr>
              <a:t>Success and probability: </a:t>
            </a:r>
            <a:r>
              <a:rPr lang="en-US" sz="2700" dirty="0">
                <a:solidFill>
                  <a:schemeClr val="dk1"/>
                </a:solidFill>
                <a:latin typeface="+mn-lt"/>
                <a:ea typeface="Calibri"/>
                <a:cs typeface="Calibri"/>
                <a:sym typeface="Calibri"/>
              </a:rPr>
              <a:t>utilizes the Atari environment's step function to return a new observation based on the chosen action. Also returns a parameter that signals the end of the game which is our </a:t>
            </a:r>
            <a:r>
              <a:rPr lang="en-US" sz="2700" b="1" dirty="0">
                <a:solidFill>
                  <a:schemeClr val="dk1"/>
                </a:solidFill>
                <a:latin typeface="+mn-lt"/>
                <a:ea typeface="Calibri"/>
                <a:cs typeface="Calibri"/>
                <a:sym typeface="Calibri"/>
              </a:rPr>
              <a:t>end state</a:t>
            </a:r>
            <a:r>
              <a:rPr lang="en-US" sz="2700" dirty="0">
                <a:solidFill>
                  <a:schemeClr val="dk1"/>
                </a:solidFill>
                <a:latin typeface="+mn-lt"/>
                <a:ea typeface="Calibri"/>
                <a:cs typeface="Calibri"/>
                <a:sym typeface="Calibri"/>
              </a:rPr>
              <a:t>. </a:t>
            </a:r>
          </a:p>
          <a:p>
            <a:pPr lvl="0" algn="just">
              <a:buClr>
                <a:schemeClr val="dk1"/>
              </a:buClr>
              <a:buSzPct val="39285"/>
            </a:pPr>
            <a:r>
              <a:rPr lang="en-US" sz="2700" b="1" u="sng" dirty="0">
                <a:solidFill>
                  <a:schemeClr val="dk1"/>
                </a:solidFill>
                <a:latin typeface="+mn-lt"/>
                <a:ea typeface="Calibri"/>
                <a:cs typeface="Calibri"/>
                <a:sym typeface="Calibri"/>
              </a:rPr>
              <a:t>Reward Frame Extraction (position)</a:t>
            </a:r>
            <a:r>
              <a:rPr lang="en-US" sz="2700" b="1" dirty="0">
                <a:solidFill>
                  <a:schemeClr val="dk1"/>
                </a:solidFill>
                <a:latin typeface="+mn-lt"/>
                <a:ea typeface="Calibri"/>
                <a:cs typeface="Calibri"/>
                <a:sym typeface="Calibri"/>
              </a:rPr>
              <a:t>: </a:t>
            </a:r>
          </a:p>
          <a:p>
            <a:pPr marL="457200" lvl="0" indent="-457200" algn="just">
              <a:buClr>
                <a:schemeClr val="dk1"/>
              </a:buClr>
              <a:buSzPct val="100000"/>
              <a:buFont typeface="Arial" charset="0"/>
              <a:buChar char="•"/>
            </a:pPr>
            <a:r>
              <a:rPr lang="en-US" sz="2700" dirty="0">
                <a:solidFill>
                  <a:schemeClr val="dk1"/>
                </a:solidFill>
                <a:latin typeface="+mn-lt"/>
                <a:ea typeface="Calibri"/>
                <a:cs typeface="Calibri"/>
                <a:sym typeface="Calibri"/>
              </a:rPr>
              <a:t>a</a:t>
            </a:r>
            <a:r>
              <a:rPr lang="en-US" sz="2700" b="1" dirty="0">
                <a:solidFill>
                  <a:schemeClr val="dk1"/>
                </a:solidFill>
                <a:latin typeface="+mn-lt"/>
                <a:ea typeface="Calibri"/>
                <a:cs typeface="Calibri"/>
                <a:sym typeface="Calibri"/>
              </a:rPr>
              <a:t> quadruplets groups of pixels </a:t>
            </a:r>
            <a:r>
              <a:rPr lang="en-US" sz="2700" dirty="0">
                <a:solidFill>
                  <a:schemeClr val="dk1"/>
                </a:solidFill>
                <a:latin typeface="+mn-lt"/>
                <a:ea typeface="Calibri"/>
                <a:cs typeface="Calibri"/>
                <a:sym typeface="Calibri"/>
              </a:rPr>
              <a:t>is sufficient to distinguish the 10 different digits.</a:t>
            </a:r>
            <a:endParaRPr lang="en-US" sz="2700" b="1" dirty="0">
              <a:solidFill>
                <a:schemeClr val="dk1"/>
              </a:solidFill>
              <a:latin typeface="+mn-lt"/>
              <a:ea typeface="Calibri"/>
              <a:cs typeface="Calibri"/>
              <a:sym typeface="Calibri"/>
            </a:endParaRPr>
          </a:p>
          <a:p>
            <a:pPr lvl="0" algn="just">
              <a:buClr>
                <a:schemeClr val="dk1"/>
              </a:buClr>
              <a:buSzPct val="39285"/>
            </a:pPr>
            <a:r>
              <a:rPr lang="en-US" sz="2700" b="1" u="sng" dirty="0">
                <a:solidFill>
                  <a:schemeClr val="dk1"/>
                </a:solidFill>
                <a:latin typeface="+mn-lt"/>
                <a:ea typeface="Calibri"/>
                <a:cs typeface="Calibri"/>
                <a:sym typeface="Calibri"/>
              </a:rPr>
              <a:t>Reduced Action Space</a:t>
            </a:r>
            <a:r>
              <a:rPr lang="en-US" sz="2700" b="1" dirty="0">
                <a:solidFill>
                  <a:schemeClr val="dk1"/>
                </a:solidFill>
                <a:latin typeface="+mn-lt"/>
                <a:ea typeface="Calibri"/>
                <a:cs typeface="Calibri"/>
                <a:sym typeface="Calibri"/>
              </a:rPr>
              <a:t>: </a:t>
            </a:r>
          </a:p>
          <a:p>
            <a:pPr marL="457200" lvl="0" indent="-457200" algn="just">
              <a:buClr>
                <a:schemeClr val="dk1"/>
              </a:buClr>
              <a:buSzPct val="100000"/>
              <a:buFont typeface="Arial" charset="0"/>
              <a:buChar char="•"/>
            </a:pPr>
            <a:r>
              <a:rPr lang="en-US" sz="2700" dirty="0">
                <a:solidFill>
                  <a:schemeClr val="dk1"/>
                </a:solidFill>
                <a:latin typeface="+mn-lt"/>
                <a:ea typeface="Calibri"/>
                <a:cs typeface="Calibri"/>
                <a:sym typeface="Calibri"/>
              </a:rPr>
              <a:t>Action space reduced to  action 1 (accelerate), action 7 (accelerate right,) and action 8 (accelerate left). </a:t>
            </a:r>
          </a:p>
          <a:p>
            <a:pPr marL="457200" lvl="0" indent="-457200" algn="just">
              <a:buClr>
                <a:schemeClr val="dk1"/>
              </a:buClr>
              <a:buSzPct val="100000"/>
              <a:buFont typeface="Arial" charset="0"/>
              <a:buChar char="•"/>
            </a:pPr>
            <a:r>
              <a:rPr lang="en-US" sz="2700" dirty="0">
                <a:solidFill>
                  <a:schemeClr val="dk1"/>
                </a:solidFill>
                <a:latin typeface="+mn-lt"/>
                <a:ea typeface="Calibri"/>
                <a:cs typeface="Calibri"/>
                <a:sym typeface="Calibri"/>
              </a:rPr>
              <a:t>We ran each game for </a:t>
            </a:r>
            <a:r>
              <a:rPr lang="en-US" sz="2700" b="1" dirty="0">
                <a:solidFill>
                  <a:schemeClr val="dk1"/>
                </a:solidFill>
                <a:latin typeface="+mn-lt"/>
                <a:ea typeface="Calibri"/>
                <a:cs typeface="Calibri"/>
                <a:sym typeface="Calibri"/>
              </a:rPr>
              <a:t>1000 steps out of the 4500 steps </a:t>
            </a:r>
            <a:r>
              <a:rPr lang="en-US" sz="2700" dirty="0">
                <a:solidFill>
                  <a:schemeClr val="dk1"/>
                </a:solidFill>
                <a:latin typeface="+mn-lt"/>
                <a:ea typeface="Calibri"/>
                <a:cs typeface="Calibri"/>
                <a:sym typeface="Calibri"/>
              </a:rPr>
              <a:t>since the environment then changes every 1000 steps, thus changing the meaning of features.</a:t>
            </a:r>
          </a:p>
          <a:p>
            <a:pPr lvl="0" algn="just">
              <a:spcBef>
                <a:spcPts val="0"/>
              </a:spcBef>
              <a:buClr>
                <a:schemeClr val="dk1"/>
              </a:buClr>
              <a:buSzPct val="39285"/>
            </a:pPr>
            <a:r>
              <a:rPr lang="en-US" sz="2700" b="1" u="sng" dirty="0">
                <a:solidFill>
                  <a:schemeClr val="dk1"/>
                </a:solidFill>
                <a:latin typeface="+mn-lt"/>
                <a:ea typeface="Calibri"/>
                <a:cs typeface="Calibri"/>
                <a:sym typeface="Calibri"/>
              </a:rPr>
              <a:t>Q-Learning</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spcBef>
                <a:spcPts val="0"/>
              </a:spcBef>
              <a:buClr>
                <a:schemeClr val="dk1"/>
              </a:buClr>
              <a:buSzPct val="39285"/>
              <a:buFont typeface="Arial" charset="0"/>
              <a:buChar char="•"/>
            </a:pPr>
            <a:r>
              <a:rPr lang="en-US" sz="2700" b="1" dirty="0">
                <a:solidFill>
                  <a:schemeClr val="dk1"/>
                </a:solidFill>
                <a:latin typeface="+mn-lt"/>
                <a:ea typeface="Calibri"/>
                <a:cs typeface="Calibri"/>
                <a:sym typeface="Calibri"/>
              </a:rPr>
              <a:t>Function approximation</a:t>
            </a:r>
            <a:r>
              <a:rPr lang="en-US" sz="2700" dirty="0">
                <a:solidFill>
                  <a:schemeClr val="dk1"/>
                </a:solidFill>
                <a:latin typeface="+mn-lt"/>
                <a:ea typeface="Calibri"/>
                <a:cs typeface="Calibri"/>
                <a:sym typeface="Calibri"/>
              </a:rPr>
              <a:t>: </a:t>
            </a:r>
          </a:p>
          <a:p>
            <a:pPr lvl="0" algn="just">
              <a:spcBef>
                <a:spcPts val="0"/>
              </a:spcBef>
              <a:buClr>
                <a:schemeClr val="dk1"/>
              </a:buClr>
              <a:buSzPct val="39285"/>
            </a:pPr>
            <a:r>
              <a:rPr lang="en-US" sz="2700" dirty="0">
                <a:solidFill>
                  <a:schemeClr val="dk1"/>
                </a:solidFill>
                <a:latin typeface="+mn-lt"/>
                <a:ea typeface="Calibri"/>
                <a:cs typeface="Calibri"/>
                <a:sym typeface="Calibri"/>
              </a:rPr>
              <a:t>where </a:t>
            </a:r>
            <a:r>
              <a:rPr lang="en-US" sz="2700" i="1" dirty="0">
                <a:solidFill>
                  <a:schemeClr val="dk1"/>
                </a:solidFill>
                <a:latin typeface="+mn-lt"/>
                <a:ea typeface="Calibri"/>
                <a:cs typeface="Calibri"/>
                <a:sym typeface="Calibri"/>
              </a:rPr>
              <a:t>s </a:t>
            </a:r>
            <a:r>
              <a:rPr lang="en-US" sz="2700" dirty="0">
                <a:solidFill>
                  <a:schemeClr val="dk1"/>
                </a:solidFill>
                <a:latin typeface="+mn-lt"/>
                <a:ea typeface="Calibri"/>
                <a:cs typeface="Calibri"/>
                <a:sym typeface="Calibri"/>
              </a:rPr>
              <a:t>is a raw pixel frame, </a:t>
            </a:r>
            <a:r>
              <a:rPr lang="en-US" sz="2700" i="1" dirty="0">
                <a:solidFill>
                  <a:schemeClr val="dk1"/>
                </a:solidFill>
                <a:latin typeface="+mn-lt"/>
                <a:ea typeface="Calibri"/>
                <a:cs typeface="Calibri"/>
                <a:sym typeface="Calibri"/>
              </a:rPr>
              <a:t>a </a:t>
            </a:r>
            <a:r>
              <a:rPr lang="en-US" sz="2700" dirty="0">
                <a:solidFill>
                  <a:schemeClr val="dk1"/>
                </a:solidFill>
                <a:latin typeface="+mn-lt"/>
                <a:ea typeface="Calibri"/>
                <a:cs typeface="Calibri"/>
                <a:sym typeface="Calibri"/>
              </a:rPr>
              <a:t>is an action,  </a:t>
            </a:r>
          </a:p>
          <a:p>
            <a:pPr lvl="0" algn="just">
              <a:spcBef>
                <a:spcPts val="0"/>
              </a:spcBef>
              <a:buClr>
                <a:schemeClr val="dk1"/>
              </a:buClr>
              <a:buSzPct val="39285"/>
            </a:pPr>
            <a:r>
              <a:rPr lang="en-US" sz="2700" dirty="0">
                <a:solidFill>
                  <a:schemeClr val="dk1"/>
                </a:solidFill>
                <a:latin typeface="+mn-lt"/>
                <a:ea typeface="Calibri"/>
                <a:cs typeface="Calibri"/>
                <a:sym typeface="Calibri"/>
              </a:rPr>
              <a:t>is the feature extractor , and </a:t>
            </a:r>
            <a:r>
              <a:rPr lang="en-US" sz="2700" i="1" dirty="0">
                <a:solidFill>
                  <a:schemeClr val="dk1"/>
                </a:solidFill>
                <a:latin typeface="+mn-lt"/>
                <a:ea typeface="Calibri"/>
                <a:cs typeface="Calibri"/>
                <a:sym typeface="Calibri"/>
              </a:rPr>
              <a:t>w is the weights updated by: </a:t>
            </a:r>
          </a:p>
          <a:p>
            <a:pPr marL="457200" lvl="0" indent="-457200" algn="just">
              <a:spcBef>
                <a:spcPts val="0"/>
              </a:spcBef>
              <a:buClr>
                <a:schemeClr val="dk1"/>
              </a:buClr>
              <a:buSzPct val="39285"/>
              <a:buFont typeface="Arial" charset="0"/>
              <a:buChar char="•"/>
            </a:pPr>
            <a:endParaRPr lang="en-US" sz="2700" i="1" dirty="0">
              <a:solidFill>
                <a:schemeClr val="dk1"/>
              </a:solidFill>
              <a:latin typeface="+mn-lt"/>
              <a:ea typeface="Calibri"/>
              <a:cs typeface="Calibri"/>
              <a:sym typeface="Calibri"/>
            </a:endParaRPr>
          </a:p>
          <a:p>
            <a:pPr lvl="0" algn="just">
              <a:spcBef>
                <a:spcPts val="0"/>
              </a:spcBef>
              <a:buClr>
                <a:schemeClr val="dk1"/>
              </a:buClr>
              <a:buSzPct val="39285"/>
            </a:pPr>
            <a:r>
              <a:rPr lang="en-US" sz="2700" b="1" u="sng" dirty="0">
                <a:solidFill>
                  <a:schemeClr val="dk1"/>
                </a:solidFill>
                <a:latin typeface="+mn-lt"/>
                <a:ea typeface="Calibri"/>
                <a:cs typeface="Calibri"/>
                <a:sym typeface="Calibri"/>
              </a:rPr>
              <a:t>Feature Extraction</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Every pair </a:t>
            </a:r>
            <a:r>
              <a:rPr lang="en-US" sz="2700" i="1" dirty="0">
                <a:solidFill>
                  <a:schemeClr val="dk1"/>
                </a:solidFill>
                <a:latin typeface="+mn-lt"/>
                <a:ea typeface="Calibri"/>
                <a:cs typeface="Calibri"/>
                <a:sym typeface="Calibri"/>
              </a:rPr>
              <a:t>(</a:t>
            </a:r>
            <a:r>
              <a:rPr lang="en-US" sz="2700" i="1" dirty="0" err="1">
                <a:solidFill>
                  <a:schemeClr val="dk1"/>
                </a:solidFill>
                <a:latin typeface="+mn-lt"/>
                <a:ea typeface="Calibri"/>
                <a:cs typeface="Calibri"/>
                <a:sym typeface="Calibri"/>
              </a:rPr>
              <a:t>s,a</a:t>
            </a:r>
            <a:r>
              <a:rPr lang="en-US" sz="2700" i="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was given a value equal to the number of cars on the road (including our agent). The detection of cars was done using image segmentation/labeling as seen in the picture).</a:t>
            </a:r>
          </a:p>
          <a:p>
            <a:pPr marL="457200" lvl="0" indent="-457200" algn="just">
              <a:spcBef>
                <a:spcPts val="0"/>
              </a:spcBef>
              <a:buClr>
                <a:schemeClr val="dk1"/>
              </a:buClr>
              <a:buSzPct val="39285"/>
              <a:buFont typeface="Arial" charset="0"/>
              <a:buChar char="•"/>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161454" y="4663119"/>
            <a:ext cx="7102351" cy="3416320"/>
          </a:xfrm>
          <a:prstGeom prst="rect">
            <a:avLst/>
          </a:prstGeom>
        </p:spPr>
        <p:txBody>
          <a:bodyPr wrap="square">
            <a:spAutoFit/>
          </a:bodyPr>
          <a:lstStyle/>
          <a:p>
            <a:pPr algn="just"/>
            <a:r>
              <a:rPr lang="en-US" sz="2700" dirty="0"/>
              <a:t>Autonomous vehicles for the real world environment have been a long term ambition and in recent years endeavors towards this objective have shown very promising results. But what about autonomous driving for video games? If we can simulate autonomous driving in a game, it may give further insight to applying it in the real world.</a:t>
            </a:r>
          </a:p>
        </p:txBody>
      </p:sp>
      <p:sp>
        <p:nvSpPr>
          <p:cNvPr id="3" name="Rectangle 2">
            <a:extLst>
              <a:ext uri="{FF2B5EF4-FFF2-40B4-BE49-F238E27FC236}">
                <a16:creationId xmlns:a16="http://schemas.microsoft.com/office/drawing/2014/main" id="{5B6EA0D6-945E-4A95-8550-AB492CF7FE5A}"/>
              </a:ext>
            </a:extLst>
          </p:cNvPr>
          <p:cNvSpPr/>
          <p:nvPr/>
        </p:nvSpPr>
        <p:spPr>
          <a:xfrm>
            <a:off x="1132841" y="12381757"/>
            <a:ext cx="7119193" cy="3539430"/>
          </a:xfrm>
          <a:prstGeom prst="rect">
            <a:avLst/>
          </a:prstGeom>
        </p:spPr>
        <p:txBody>
          <a:bodyPr wrap="square">
            <a:spAutoFit/>
          </a:bodyPr>
          <a:lstStyle/>
          <a:p>
            <a:pPr marL="457200" indent="-457200" algn="just">
              <a:buFont typeface="Arial" charset="0"/>
              <a:buChar char="•"/>
            </a:pPr>
            <a:r>
              <a:rPr lang="en-US" sz="2700" b="1" dirty="0"/>
              <a:t>Reinforcement Learning </a:t>
            </a:r>
            <a:r>
              <a:rPr lang="en-US" sz="2700" dirty="0"/>
              <a:t>(RL) to train an agent in the Open AI gym Atari game, Enduro-v0. </a:t>
            </a:r>
          </a:p>
          <a:p>
            <a:pPr marL="457200" indent="-457200" algn="just">
              <a:buFont typeface="Arial" charset="0"/>
              <a:buChar char="•"/>
            </a:pPr>
            <a:r>
              <a:rPr lang="en-US" sz="2700" b="1" dirty="0"/>
              <a:t>Goal:</a:t>
            </a:r>
            <a:r>
              <a:rPr lang="en-US" sz="2700" dirty="0"/>
              <a:t> see if our agent could reach first place among 200 other cars by learning from its environment and actions, the intention of the game and develop an optimal policy to win.</a:t>
            </a:r>
          </a:p>
        </p:txBody>
      </p:sp>
      <p:sp>
        <p:nvSpPr>
          <p:cNvPr id="4" name="Rectangle 3">
            <a:extLst>
              <a:ext uri="{FF2B5EF4-FFF2-40B4-BE49-F238E27FC236}">
                <a16:creationId xmlns:a16="http://schemas.microsoft.com/office/drawing/2014/main" id="{6D25CF8F-816B-4C5A-9D2A-71487A8751EC}"/>
              </a:ext>
            </a:extLst>
          </p:cNvPr>
          <p:cNvSpPr/>
          <p:nvPr/>
        </p:nvSpPr>
        <p:spPr>
          <a:xfrm>
            <a:off x="24405155" y="17472308"/>
            <a:ext cx="7317600" cy="2800767"/>
          </a:xfrm>
          <a:prstGeom prst="rect">
            <a:avLst/>
          </a:prstGeom>
        </p:spPr>
        <p:txBody>
          <a:bodyPr wrap="square">
            <a:spAutoFit/>
          </a:bodyPr>
          <a:lstStyle/>
          <a:p>
            <a:pPr marL="514350" indent="-514350">
              <a:buFont typeface="+mj-lt"/>
              <a:buAutoNum type="arabicPeriod"/>
            </a:pPr>
            <a:r>
              <a:rPr lang="da-DK" sz="2200" dirty="0"/>
              <a:t>M. A. Farhan Khan, Oguz H. Elibol. </a:t>
            </a:r>
            <a:r>
              <a:rPr lang="en-US" sz="2200" i="1" dirty="0"/>
              <a:t>Car Racing using Reinforcement Learning</a:t>
            </a:r>
          </a:p>
          <a:p>
            <a:pPr marL="514350" indent="-514350">
              <a:buFont typeface="+mj-lt"/>
              <a:buAutoNum type="arabicPeriod"/>
            </a:pPr>
            <a:r>
              <a:rPr lang="en-US" sz="2200" dirty="0" err="1"/>
              <a:t>Volodymyr</a:t>
            </a:r>
            <a:r>
              <a:rPr lang="en-US" sz="2200" dirty="0"/>
              <a:t> </a:t>
            </a:r>
            <a:r>
              <a:rPr lang="en-US" sz="2200" dirty="0" err="1"/>
              <a:t>Mnih</a:t>
            </a:r>
            <a:r>
              <a:rPr lang="en-US" sz="2200" dirty="0"/>
              <a:t>, </a:t>
            </a:r>
            <a:r>
              <a:rPr lang="en-US" sz="2200" dirty="0" err="1"/>
              <a:t>Koray</a:t>
            </a:r>
            <a:r>
              <a:rPr lang="en-US" sz="2200" dirty="0"/>
              <a:t> </a:t>
            </a:r>
            <a:r>
              <a:rPr lang="en-US" sz="2200" dirty="0" err="1"/>
              <a:t>Kavukcuoglu</a:t>
            </a:r>
            <a:r>
              <a:rPr lang="en-US" sz="2200" dirty="0"/>
              <a:t>, David Silver, Alex Graves, </a:t>
            </a:r>
            <a:r>
              <a:rPr lang="en-US" sz="2200" dirty="0" err="1"/>
              <a:t>Ioannis</a:t>
            </a:r>
            <a:r>
              <a:rPr lang="en-US" sz="2200" dirty="0"/>
              <a:t> </a:t>
            </a:r>
            <a:r>
              <a:rPr lang="en-US" sz="2200" dirty="0" err="1"/>
              <a:t>Antonoglou</a:t>
            </a:r>
            <a:r>
              <a:rPr lang="en-US" sz="2200" dirty="0"/>
              <a:t>, </a:t>
            </a:r>
            <a:r>
              <a:rPr lang="en-US" sz="2200" dirty="0" err="1"/>
              <a:t>Daan</a:t>
            </a:r>
            <a:r>
              <a:rPr lang="en-US" sz="2200" dirty="0"/>
              <a:t> </a:t>
            </a:r>
            <a:r>
              <a:rPr lang="en-US" sz="2200" dirty="0" err="1"/>
              <a:t>Wierstra</a:t>
            </a:r>
            <a:r>
              <a:rPr lang="en-US" sz="2200" dirty="0"/>
              <a:t>, Martin </a:t>
            </a:r>
            <a:r>
              <a:rPr lang="en-US" sz="2200" dirty="0" err="1"/>
              <a:t>Riedmiller</a:t>
            </a:r>
            <a:r>
              <a:rPr lang="en-US" sz="2200" dirty="0"/>
              <a:t>. </a:t>
            </a:r>
            <a:r>
              <a:rPr lang="en-US" sz="2200" i="1" dirty="0"/>
              <a:t>Playing Atari with Deep Reinforcement Learning</a:t>
            </a:r>
          </a:p>
          <a:p>
            <a:pPr marL="514350" indent="-514350">
              <a:buFont typeface="+mj-lt"/>
              <a:buAutoNum type="arabicPeriod"/>
            </a:pPr>
            <a:r>
              <a:rPr lang="en-US" sz="2200" dirty="0"/>
              <a:t>David Hershey, Rush Moody, Blake </a:t>
            </a:r>
            <a:r>
              <a:rPr lang="en-US" sz="2200" dirty="0" err="1"/>
              <a:t>Wulfe</a:t>
            </a:r>
            <a:r>
              <a:rPr lang="en-US" sz="2200" dirty="0"/>
              <a:t>. </a:t>
            </a:r>
            <a:r>
              <a:rPr lang="en-US" sz="2200" i="1" dirty="0"/>
              <a:t>Learning to Play Atari Games.</a:t>
            </a:r>
          </a:p>
        </p:txBody>
      </p:sp>
      <p:pic>
        <p:nvPicPr>
          <p:cNvPr id="5" name="Picture 4">
            <a:extLst>
              <a:ext uri="{FF2B5EF4-FFF2-40B4-BE49-F238E27FC236}">
                <a16:creationId xmlns:a16="http://schemas.microsoft.com/office/drawing/2014/main" id="{448D9E40-E2CC-4235-A1BB-ABF342DEC5DD}"/>
              </a:ext>
            </a:extLst>
          </p:cNvPr>
          <p:cNvPicPr>
            <a:picLocks noChangeAspect="1"/>
          </p:cNvPicPr>
          <p:nvPr/>
        </p:nvPicPr>
        <p:blipFill>
          <a:blip r:embed="rId3"/>
          <a:stretch>
            <a:fillRect/>
          </a:stretch>
        </p:blipFill>
        <p:spPr>
          <a:xfrm>
            <a:off x="13583607" y="14454238"/>
            <a:ext cx="2570331" cy="475436"/>
          </a:xfrm>
          <a:prstGeom prst="rect">
            <a:avLst/>
          </a:prstGeom>
        </p:spPr>
      </p:pic>
      <p:pic>
        <p:nvPicPr>
          <p:cNvPr id="6" name="Picture 5">
            <a:extLst>
              <a:ext uri="{FF2B5EF4-FFF2-40B4-BE49-F238E27FC236}">
                <a16:creationId xmlns:a16="http://schemas.microsoft.com/office/drawing/2014/main" id="{EEA61F40-8135-4F96-A999-79038627A1C8}"/>
              </a:ext>
            </a:extLst>
          </p:cNvPr>
          <p:cNvPicPr>
            <a:picLocks noChangeAspect="1"/>
          </p:cNvPicPr>
          <p:nvPr/>
        </p:nvPicPr>
        <p:blipFill>
          <a:blip r:embed="rId4"/>
          <a:stretch>
            <a:fillRect/>
          </a:stretch>
        </p:blipFill>
        <p:spPr>
          <a:xfrm>
            <a:off x="9475539" y="16087602"/>
            <a:ext cx="5857875" cy="390525"/>
          </a:xfrm>
          <a:prstGeom prst="rect">
            <a:avLst/>
          </a:prstGeom>
        </p:spPr>
      </p:pic>
      <p:pic>
        <p:nvPicPr>
          <p:cNvPr id="7" name="Picture 6">
            <a:extLst>
              <a:ext uri="{FF2B5EF4-FFF2-40B4-BE49-F238E27FC236}">
                <a16:creationId xmlns:a16="http://schemas.microsoft.com/office/drawing/2014/main" id="{FAC14DC5-62FD-4B74-97A1-5F248E7016CA}"/>
              </a:ext>
            </a:extLst>
          </p:cNvPr>
          <p:cNvPicPr>
            <a:picLocks noChangeAspect="1"/>
          </p:cNvPicPr>
          <p:nvPr/>
        </p:nvPicPr>
        <p:blipFill>
          <a:blip r:embed="rId5"/>
          <a:stretch>
            <a:fillRect/>
          </a:stretch>
        </p:blipFill>
        <p:spPr>
          <a:xfrm>
            <a:off x="15621327" y="14863411"/>
            <a:ext cx="380320" cy="483108"/>
          </a:xfrm>
          <a:prstGeom prst="rect">
            <a:avLst/>
          </a:prstGeom>
        </p:spPr>
      </p:pic>
      <p:pic>
        <p:nvPicPr>
          <p:cNvPr id="13" name="Picture 12">
            <a:extLst>
              <a:ext uri="{FF2B5EF4-FFF2-40B4-BE49-F238E27FC236}">
                <a16:creationId xmlns:a16="http://schemas.microsoft.com/office/drawing/2014/main" id="{BD1E6198-53C7-4414-8D18-CE0A7AED6000}"/>
              </a:ext>
            </a:extLst>
          </p:cNvPr>
          <p:cNvPicPr>
            <a:picLocks noChangeAspect="1"/>
          </p:cNvPicPr>
          <p:nvPr/>
        </p:nvPicPr>
        <p:blipFill rotWithShape="1">
          <a:blip r:embed="rId6"/>
          <a:srcRect t="25592" b="23417"/>
          <a:stretch/>
        </p:blipFill>
        <p:spPr>
          <a:xfrm>
            <a:off x="10748378" y="18662538"/>
            <a:ext cx="2960314" cy="1893936"/>
          </a:xfrm>
          <a:prstGeom prst="rect">
            <a:avLst/>
          </a:prstGeom>
        </p:spPr>
      </p:pic>
      <p:pic>
        <p:nvPicPr>
          <p:cNvPr id="15" name="Picture 14">
            <a:extLst>
              <a:ext uri="{FF2B5EF4-FFF2-40B4-BE49-F238E27FC236}">
                <a16:creationId xmlns:a16="http://schemas.microsoft.com/office/drawing/2014/main" id="{57AD1C60-12B9-4F65-9253-22575886406C}"/>
              </a:ext>
            </a:extLst>
          </p:cNvPr>
          <p:cNvPicPr>
            <a:picLocks noChangeAspect="1"/>
          </p:cNvPicPr>
          <p:nvPr/>
        </p:nvPicPr>
        <p:blipFill>
          <a:blip r:embed="rId7"/>
          <a:stretch>
            <a:fillRect/>
          </a:stretch>
        </p:blipFill>
        <p:spPr>
          <a:xfrm>
            <a:off x="16784955" y="10924446"/>
            <a:ext cx="7463553" cy="5343282"/>
          </a:xfrm>
          <a:prstGeom prst="rect">
            <a:avLst/>
          </a:prstGeom>
        </p:spPr>
      </p:pic>
      <p:pic>
        <p:nvPicPr>
          <p:cNvPr id="17" name="Picture 16">
            <a:extLst>
              <a:ext uri="{FF2B5EF4-FFF2-40B4-BE49-F238E27FC236}">
                <a16:creationId xmlns:a16="http://schemas.microsoft.com/office/drawing/2014/main" id="{A8B49230-39A2-4123-B59C-CFA42E874FF9}"/>
              </a:ext>
            </a:extLst>
          </p:cNvPr>
          <p:cNvPicPr>
            <a:picLocks noChangeAspect="1"/>
          </p:cNvPicPr>
          <p:nvPr/>
        </p:nvPicPr>
        <p:blipFill>
          <a:blip r:embed="rId8"/>
          <a:stretch>
            <a:fillRect/>
          </a:stretch>
        </p:blipFill>
        <p:spPr>
          <a:xfrm>
            <a:off x="24022871" y="10805937"/>
            <a:ext cx="7523970" cy="5642978"/>
          </a:xfrm>
          <a:prstGeom prst="rect">
            <a:avLst/>
          </a:prstGeom>
        </p:spPr>
      </p:pic>
      <p:sp>
        <p:nvSpPr>
          <p:cNvPr id="18" name="TextBox 17">
            <a:extLst>
              <a:ext uri="{FF2B5EF4-FFF2-40B4-BE49-F238E27FC236}">
                <a16:creationId xmlns:a16="http://schemas.microsoft.com/office/drawing/2014/main" id="{600D6531-4208-4B29-AC92-0210C85045CC}"/>
              </a:ext>
            </a:extLst>
          </p:cNvPr>
          <p:cNvSpPr txBox="1"/>
          <p:nvPr/>
        </p:nvSpPr>
        <p:spPr>
          <a:xfrm>
            <a:off x="16627973" y="7917882"/>
            <a:ext cx="14918868" cy="2677656"/>
          </a:xfrm>
          <a:prstGeom prst="rect">
            <a:avLst/>
          </a:prstGeom>
          <a:noFill/>
        </p:spPr>
        <p:txBody>
          <a:bodyPr wrap="square" rtlCol="0">
            <a:spAutoFit/>
          </a:bodyPr>
          <a:lstStyle/>
          <a:p>
            <a:pPr algn="just"/>
            <a:r>
              <a:rPr lang="en-US" sz="2700" dirty="0"/>
              <a:t>We were able to show why Value Iteration would not do well for the given environment due to randomness in the number of frames per steps (unknown probabilities which this method relies on). </a:t>
            </a:r>
          </a:p>
          <a:p>
            <a:pPr algn="just"/>
            <a:r>
              <a:rPr lang="en-US" sz="2700" dirty="0"/>
              <a:t>We implemented Q learning (function approximation) which gave an improvement in our performance as compared to our baseline. With the feature extraction we see a significant jump in our performance as compared to previous models.</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2800767"/>
          </a:xfrm>
          <a:prstGeom prst="rect">
            <a:avLst/>
          </a:prstGeom>
          <a:noFill/>
        </p:spPr>
        <p:txBody>
          <a:bodyPr wrap="square" rtlCol="0">
            <a:spAutoFit/>
          </a:bodyPr>
          <a:lstStyle/>
          <a:p>
            <a:pPr algn="just"/>
            <a:r>
              <a:rPr lang="en-US" sz="2200" dirty="0"/>
              <a:t>Our next steps would be to </a:t>
            </a:r>
            <a:r>
              <a:rPr lang="en-US" sz="2200" b="1" dirty="0"/>
              <a:t>expand the actions space </a:t>
            </a:r>
            <a:r>
              <a:rPr lang="en-US" sz="2200" dirty="0"/>
              <a:t>to all 9 moves from the current 3 we have shortlisted. We are currently running only the first 1000 iterations of the game to train the car in the same terrain. We would like to expand to work on </a:t>
            </a:r>
            <a:r>
              <a:rPr lang="en-US" sz="2200" b="1" dirty="0"/>
              <a:t>the different terrains</a:t>
            </a:r>
            <a:r>
              <a:rPr lang="en-US" sz="2200" dirty="0"/>
              <a:t>. From the limited games we have run we noticed a significant improvement with Q learning and so with enough episodes we should be able to win the race.</a:t>
            </a:r>
          </a:p>
        </p:txBody>
      </p:sp>
      <p:graphicFrame>
        <p:nvGraphicFramePr>
          <p:cNvPr id="21" name="Table 20">
            <a:extLst>
              <a:ext uri="{FF2B5EF4-FFF2-40B4-BE49-F238E27FC236}">
                <a16:creationId xmlns:a16="http://schemas.microsoft.com/office/drawing/2014/main" id="{06D1C09E-4201-43B0-9662-5B66A1B5AC6C}"/>
              </a:ext>
            </a:extLst>
          </p:cNvPr>
          <p:cNvGraphicFramePr>
            <a:graphicFrameLocks noGrp="1"/>
          </p:cNvGraphicFramePr>
          <p:nvPr>
            <p:extLst>
              <p:ext uri="{D42A27DB-BD31-4B8C-83A1-F6EECF244321}">
                <p14:modId xmlns:p14="http://schemas.microsoft.com/office/powerpoint/2010/main" val="1894044031"/>
              </p:ext>
            </p:extLst>
          </p:nvPr>
        </p:nvGraphicFramePr>
        <p:xfrm>
          <a:off x="16893318" y="5190052"/>
          <a:ext cx="14256185" cy="1902300"/>
        </p:xfrm>
        <a:graphic>
          <a:graphicData uri="http://schemas.openxmlformats.org/drawingml/2006/table">
            <a:tbl>
              <a:tblPr firstRow="1" bandRow="1">
                <a:tableStyleId>{5940675A-B579-460E-94D1-54222C63F5DA}</a:tableStyleId>
              </a:tblPr>
              <a:tblGrid>
                <a:gridCol w="1197909">
                  <a:extLst>
                    <a:ext uri="{9D8B030D-6E8A-4147-A177-3AD203B41FA5}">
                      <a16:colId xmlns:a16="http://schemas.microsoft.com/office/drawing/2014/main" val="1563817293"/>
                    </a:ext>
                  </a:extLst>
                </a:gridCol>
                <a:gridCol w="1556084">
                  <a:extLst>
                    <a:ext uri="{9D8B030D-6E8A-4147-A177-3AD203B41FA5}">
                      <a16:colId xmlns:a16="http://schemas.microsoft.com/office/drawing/2014/main" val="999295482"/>
                    </a:ext>
                  </a:extLst>
                </a:gridCol>
                <a:gridCol w="2598821">
                  <a:extLst>
                    <a:ext uri="{9D8B030D-6E8A-4147-A177-3AD203B41FA5}">
                      <a16:colId xmlns:a16="http://schemas.microsoft.com/office/drawing/2014/main" val="1011669137"/>
                    </a:ext>
                  </a:extLst>
                </a:gridCol>
                <a:gridCol w="1941095">
                  <a:extLst>
                    <a:ext uri="{9D8B030D-6E8A-4147-A177-3AD203B41FA5}">
                      <a16:colId xmlns:a16="http://schemas.microsoft.com/office/drawing/2014/main" val="1995611684"/>
                    </a:ext>
                  </a:extLst>
                </a:gridCol>
                <a:gridCol w="3465095">
                  <a:extLst>
                    <a:ext uri="{9D8B030D-6E8A-4147-A177-3AD203B41FA5}">
                      <a16:colId xmlns:a16="http://schemas.microsoft.com/office/drawing/2014/main" val="2005831546"/>
                    </a:ext>
                  </a:extLst>
                </a:gridCol>
                <a:gridCol w="3497181">
                  <a:extLst>
                    <a:ext uri="{9D8B030D-6E8A-4147-A177-3AD203B41FA5}">
                      <a16:colId xmlns:a16="http://schemas.microsoft.com/office/drawing/2014/main" val="3725766695"/>
                    </a:ext>
                  </a:extLst>
                </a:gridCol>
              </a:tblGrid>
              <a:tr h="1074970">
                <a:tc>
                  <a:txBody>
                    <a:bodyPr/>
                    <a:lstStyle/>
                    <a:p>
                      <a:pPr algn="ctr"/>
                      <a:endParaRPr lang="en-US" sz="2800" b="0" dirty="0"/>
                    </a:p>
                  </a:txBody>
                  <a:tcPr>
                    <a:solidFill>
                      <a:schemeClr val="accent2">
                        <a:lumMod val="20000"/>
                        <a:lumOff val="80000"/>
                      </a:schemeClr>
                    </a:solidFill>
                  </a:tcPr>
                </a:tc>
                <a:tc>
                  <a:txBody>
                    <a:bodyPr/>
                    <a:lstStyle/>
                    <a:p>
                      <a:pPr algn="ctr"/>
                      <a:r>
                        <a:rPr lang="en-US" sz="2800" b="0" dirty="0"/>
                        <a:t>Baseline</a:t>
                      </a:r>
                    </a:p>
                  </a:txBody>
                  <a:tcPr>
                    <a:solidFill>
                      <a:schemeClr val="accent2">
                        <a:lumMod val="20000"/>
                        <a:lumOff val="80000"/>
                      </a:schemeClr>
                    </a:solidFill>
                  </a:tcPr>
                </a:tc>
                <a:tc>
                  <a:txBody>
                    <a:bodyPr/>
                    <a:lstStyle/>
                    <a:p>
                      <a:pPr algn="ctr"/>
                      <a:r>
                        <a:rPr lang="en-US" sz="2800" b="0" dirty="0"/>
                        <a:t>Value Iteration</a:t>
                      </a:r>
                    </a:p>
                  </a:txBody>
                  <a:tcPr>
                    <a:solidFill>
                      <a:schemeClr val="accent2">
                        <a:lumMod val="20000"/>
                        <a:lumOff val="80000"/>
                      </a:schemeClr>
                    </a:solidFill>
                  </a:tcPr>
                </a:tc>
                <a:tc>
                  <a:txBody>
                    <a:bodyPr/>
                    <a:lstStyle/>
                    <a:p>
                      <a:pPr algn="ctr"/>
                      <a:r>
                        <a:rPr lang="en-US" sz="2800" b="0" dirty="0"/>
                        <a:t>Q-learning</a:t>
                      </a:r>
                    </a:p>
                  </a:txBody>
                  <a:tcPr>
                    <a:solidFill>
                      <a:schemeClr val="accent2">
                        <a:lumMod val="20000"/>
                        <a:lumOff val="80000"/>
                      </a:schemeClr>
                    </a:solidFill>
                  </a:tcPr>
                </a:tc>
                <a:tc>
                  <a:txBody>
                    <a:bodyPr/>
                    <a:lstStyle/>
                    <a:p>
                      <a:pPr algn="ctr"/>
                      <a:r>
                        <a:rPr lang="en-US" sz="2800" b="0" dirty="0"/>
                        <a:t>Q-learning </a:t>
                      </a:r>
                    </a:p>
                    <a:p>
                      <a:pPr algn="ctr"/>
                      <a:r>
                        <a:rPr lang="en-US" sz="2800" b="0" dirty="0"/>
                        <a:t>(Function Approx.)</a:t>
                      </a:r>
                    </a:p>
                  </a:txBody>
                  <a:tcPr>
                    <a:solidFill>
                      <a:schemeClr val="accent2">
                        <a:lumMod val="20000"/>
                        <a:lumOff val="80000"/>
                      </a:schemeClr>
                    </a:solidFill>
                  </a:tcPr>
                </a:tc>
                <a:tc>
                  <a:txBody>
                    <a:bodyPr/>
                    <a:lstStyle/>
                    <a:p>
                      <a:pPr algn="ctr"/>
                      <a:r>
                        <a:rPr lang="en-US" sz="2800" b="0" dirty="0"/>
                        <a:t>Q-learning</a:t>
                      </a:r>
                    </a:p>
                    <a:p>
                      <a:pPr algn="ctr"/>
                      <a:r>
                        <a:rPr lang="en-US" sz="2800" b="0" dirty="0"/>
                        <a:t>(Feature Extraction)</a:t>
                      </a:r>
                    </a:p>
                  </a:txBody>
                  <a:tcPr>
                    <a:solidFill>
                      <a:schemeClr val="accent2">
                        <a:lumMod val="20000"/>
                        <a:lumOff val="80000"/>
                      </a:schemeClr>
                    </a:solidFill>
                  </a:tcPr>
                </a:tc>
                <a:extLst>
                  <a:ext uri="{0D108BD9-81ED-4DB2-BD59-A6C34878D82A}">
                    <a16:rowId xmlns:a16="http://schemas.microsoft.com/office/drawing/2014/main" val="1939364850"/>
                  </a:ext>
                </a:extLst>
              </a:tr>
              <a:tr h="827330">
                <a:tc>
                  <a:txBody>
                    <a:bodyPr/>
                    <a:lstStyle/>
                    <a:p>
                      <a:pPr algn="ctr"/>
                      <a:r>
                        <a:rPr lang="en-US" sz="2800" dirty="0"/>
                        <a:t>Result</a:t>
                      </a:r>
                    </a:p>
                  </a:txBody>
                  <a:tcPr>
                    <a:solidFill>
                      <a:schemeClr val="accent2">
                        <a:lumMod val="20000"/>
                        <a:lumOff val="80000"/>
                      </a:schemeClr>
                    </a:solidFill>
                  </a:tcPr>
                </a:tc>
                <a:tc>
                  <a:txBody>
                    <a:bodyPr/>
                    <a:lstStyle/>
                    <a:p>
                      <a:pPr algn="ctr"/>
                      <a:r>
                        <a:rPr lang="en-US" sz="2800" dirty="0"/>
                        <a:t>194/200</a:t>
                      </a:r>
                    </a:p>
                  </a:txBody>
                  <a:tcPr/>
                </a:tc>
                <a:tc>
                  <a:txBody>
                    <a:bodyPr/>
                    <a:lstStyle/>
                    <a:p>
                      <a:pPr algn="ctr"/>
                      <a:r>
                        <a:rPr lang="en-US" sz="2800" dirty="0"/>
                        <a:t>199/200</a:t>
                      </a:r>
                    </a:p>
                  </a:txBody>
                  <a:tcPr/>
                </a:tc>
                <a:tc>
                  <a:txBody>
                    <a:bodyPr/>
                    <a:lstStyle/>
                    <a:p>
                      <a:pPr algn="ctr"/>
                      <a:r>
                        <a:rPr lang="en-US" sz="2800" dirty="0"/>
                        <a:t>187/200</a:t>
                      </a:r>
                    </a:p>
                  </a:txBody>
                  <a:tcPr/>
                </a:tc>
                <a:tc>
                  <a:txBody>
                    <a:bodyPr/>
                    <a:lstStyle/>
                    <a:p>
                      <a:pPr algn="ctr"/>
                      <a:r>
                        <a:rPr lang="en-US" sz="2800" dirty="0"/>
                        <a:t>187/200</a:t>
                      </a:r>
                    </a:p>
                  </a:txBody>
                  <a:tcPr/>
                </a:tc>
                <a:tc>
                  <a:txBody>
                    <a:bodyPr/>
                    <a:lstStyle/>
                    <a:p>
                      <a:pPr algn="ctr"/>
                      <a:r>
                        <a:rPr lang="en-US" sz="2800" dirty="0"/>
                        <a:t>175/200</a:t>
                      </a:r>
                    </a:p>
                  </a:txBody>
                  <a:tcPr/>
                </a:tc>
                <a:extLst>
                  <a:ext uri="{0D108BD9-81ED-4DB2-BD59-A6C34878D82A}">
                    <a16:rowId xmlns:a16="http://schemas.microsoft.com/office/drawing/2014/main" val="836485868"/>
                  </a:ext>
                </a:extLst>
              </a:tr>
            </a:tbl>
          </a:graphicData>
        </a:graphic>
      </p:graphicFrame>
      <p:pic>
        <p:nvPicPr>
          <p:cNvPr id="51" name="Picture 50">
            <a:extLst>
              <a:ext uri="{FF2B5EF4-FFF2-40B4-BE49-F238E27FC236}">
                <a16:creationId xmlns:a16="http://schemas.microsoft.com/office/drawing/2014/main" id="{026ED300-D5BF-456A-BAF3-858FD093D984}"/>
              </a:ext>
            </a:extLst>
          </p:cNvPr>
          <p:cNvPicPr/>
          <p:nvPr/>
        </p:nvPicPr>
        <p:blipFill>
          <a:blip r:embed="rId9"/>
          <a:stretch/>
        </p:blipFill>
        <p:spPr>
          <a:xfrm>
            <a:off x="762738" y="1025137"/>
            <a:ext cx="2751639" cy="2597695"/>
          </a:xfrm>
          <a:prstGeom prst="rect">
            <a:avLst/>
          </a:prstGeom>
          <a:ln>
            <a:noFill/>
          </a:ln>
        </p:spPr>
      </p:pic>
      <p:pic>
        <p:nvPicPr>
          <p:cNvPr id="8" name="Imag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0096" y="8256013"/>
            <a:ext cx="4267763" cy="3009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667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Reinforcement Learning: Autonomous Race Car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ssanchez2000</cp:lastModifiedBy>
  <cp:revision>140</cp:revision>
  <dcterms:modified xsi:type="dcterms:W3CDTF">2017-12-05T04:33:27Z</dcterms:modified>
</cp:coreProperties>
</file>