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45"/>
    <p:restoredTop sz="94666"/>
  </p:normalViewPr>
  <p:slideViewPr>
    <p:cSldViewPr snapToGrid="0" snapToObjects="1">
      <p:cViewPr>
        <p:scale>
          <a:sx n="30" d="100"/>
          <a:sy n="30" d="100"/>
        </p:scale>
        <p:origin x="220"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14425" y="1143000"/>
            <a:ext cx="462915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51" marR="0" lvl="1" indent="-12651" algn="l" rtl="0">
              <a:spcBef>
                <a:spcPts val="0"/>
              </a:spcBef>
              <a:buNone/>
              <a:defRPr sz="1200" b="0" i="0" u="none" strike="noStrike" cap="none">
                <a:solidFill>
                  <a:schemeClr val="dk1"/>
                </a:solidFill>
                <a:latin typeface="Calibri"/>
                <a:ea typeface="Calibri"/>
                <a:cs typeface="Calibri"/>
                <a:sym typeface="Calibri"/>
              </a:defRPr>
            </a:lvl2pPr>
            <a:lvl3pPr marL="914302" marR="0" lvl="2" indent="-12602" algn="l" rtl="0">
              <a:spcBef>
                <a:spcPts val="0"/>
              </a:spcBef>
              <a:buNone/>
              <a:defRPr sz="1200" b="0" i="0" u="none" strike="noStrike" cap="none">
                <a:solidFill>
                  <a:schemeClr val="dk1"/>
                </a:solidFill>
                <a:latin typeface="Calibri"/>
                <a:ea typeface="Calibri"/>
                <a:cs typeface="Calibri"/>
                <a:sym typeface="Calibri"/>
              </a:defRPr>
            </a:lvl3pPr>
            <a:lvl4pPr marL="1371453" marR="0" lvl="3" indent="-12553" algn="l" rtl="0">
              <a:spcBef>
                <a:spcPts val="0"/>
              </a:spcBef>
              <a:buNone/>
              <a:defRPr sz="1200" b="0" i="0" u="none" strike="noStrike" cap="none">
                <a:solidFill>
                  <a:schemeClr val="dk1"/>
                </a:solidFill>
                <a:latin typeface="Calibri"/>
                <a:ea typeface="Calibri"/>
                <a:cs typeface="Calibri"/>
                <a:sym typeface="Calibri"/>
              </a:defRPr>
            </a:lvl4pPr>
            <a:lvl5pPr marL="1828604" marR="0" lvl="4" indent="-12504" algn="l" rtl="0">
              <a:spcBef>
                <a:spcPts val="0"/>
              </a:spcBef>
              <a:buNone/>
              <a:defRPr sz="1200" b="0" i="0" u="none" strike="noStrike" cap="none">
                <a:solidFill>
                  <a:schemeClr val="dk1"/>
                </a:solidFill>
                <a:latin typeface="Calibri"/>
                <a:ea typeface="Calibri"/>
                <a:cs typeface="Calibri"/>
                <a:sym typeface="Calibri"/>
              </a:defRPr>
            </a:lvl5pPr>
            <a:lvl6pPr marL="2285756" marR="0" lvl="5" indent="-12456" algn="l" rtl="0">
              <a:spcBef>
                <a:spcPts val="0"/>
              </a:spcBef>
              <a:buNone/>
              <a:defRPr sz="1200" b="0" i="0" u="none" strike="noStrike" cap="none">
                <a:solidFill>
                  <a:schemeClr val="dk1"/>
                </a:solidFill>
                <a:latin typeface="Calibri"/>
                <a:ea typeface="Calibri"/>
                <a:cs typeface="Calibri"/>
                <a:sym typeface="Calibri"/>
              </a:defRPr>
            </a:lvl6pPr>
            <a:lvl7pPr marL="2742906" marR="0" lvl="6" indent="-12406" algn="l" rtl="0">
              <a:spcBef>
                <a:spcPts val="0"/>
              </a:spcBef>
              <a:buNone/>
              <a:defRPr sz="1200" b="0" i="0" u="none" strike="noStrike" cap="none">
                <a:solidFill>
                  <a:schemeClr val="dk1"/>
                </a:solidFill>
                <a:latin typeface="Calibri"/>
                <a:ea typeface="Calibri"/>
                <a:cs typeface="Calibri"/>
                <a:sym typeface="Calibri"/>
              </a:defRPr>
            </a:lvl7pPr>
            <a:lvl8pPr marL="3200057" marR="0" lvl="7" indent="-12356" algn="l" rtl="0">
              <a:spcBef>
                <a:spcPts val="0"/>
              </a:spcBef>
              <a:buNone/>
              <a:defRPr sz="1200" b="0" i="0" u="none" strike="noStrike" cap="none">
                <a:solidFill>
                  <a:schemeClr val="dk1"/>
                </a:solidFill>
                <a:latin typeface="Calibri"/>
                <a:ea typeface="Calibri"/>
                <a:cs typeface="Calibri"/>
                <a:sym typeface="Calibri"/>
              </a:defRPr>
            </a:lvl8pPr>
            <a:lvl9pPr marL="3657208" marR="0" lvl="8" indent="-12308"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14425" y="1143000"/>
            <a:ext cx="462915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8" name="Shape 8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1645919" y="5120644"/>
            <a:ext cx="29626559" cy="14483080"/>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b="0" i="0" u="none" strike="noStrike" cap="none">
                <a:solidFill>
                  <a:schemeClr val="dk1"/>
                </a:solidFill>
                <a:latin typeface="Calibri"/>
                <a:ea typeface="Calibri"/>
                <a:cs typeface="Calibri"/>
                <a:sym typeface="Calibri"/>
              </a:rPr>
              <a:t>‹#›</a:t>
            </a:fld>
            <a:endParaRPr lang="en-US" sz="7199"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txBox="1">
            <a:spLocks noGrp="1"/>
          </p:cNvSpPr>
          <p:nvPr>
            <p:ph type="body" idx="1"/>
          </p:nvPr>
        </p:nvSpPr>
        <p:spPr>
          <a:xfrm rot="5400000">
            <a:off x="9217661" y="-2451095"/>
            <a:ext cx="14483080" cy="29626559"/>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32776155" y="43510206"/>
            <a:ext cx="99862644" cy="2221992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rot="5400000">
            <a:off x="-11938001" y="21564605"/>
            <a:ext cx="99862644" cy="66111122"/>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468880" y="6817361"/>
            <a:ext cx="27980641" cy="4704079"/>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subTitle" idx="1"/>
          </p:nvPr>
        </p:nvSpPr>
        <p:spPr>
          <a:xfrm>
            <a:off x="4937760" y="12435839"/>
            <a:ext cx="23042880" cy="5608319"/>
          </a:xfrm>
          <a:prstGeom prst="rect">
            <a:avLst/>
          </a:prstGeom>
          <a:noFill/>
          <a:ln>
            <a:noFill/>
          </a:ln>
        </p:spPr>
        <p:txBody>
          <a:bodyPr lIns="91425" tIns="91425" rIns="91425" bIns="91425" anchor="t" anchorCtr="0"/>
          <a:lstStyle>
            <a:lvl1pPr marL="0" marR="0" lvl="0" indent="0" algn="ctr" rtl="0">
              <a:spcBef>
                <a:spcPts val="3072"/>
              </a:spcBef>
              <a:buClr>
                <a:srgbClr val="888888"/>
              </a:buClr>
              <a:buFont typeface="Arial"/>
              <a:buNone/>
              <a:defRPr sz="15362" b="0" i="0" u="none" strike="noStrike" cap="none">
                <a:solidFill>
                  <a:srgbClr val="888888"/>
                </a:solidFill>
                <a:latin typeface="Calibri"/>
                <a:ea typeface="Calibri"/>
                <a:cs typeface="Calibri"/>
                <a:sym typeface="Calibri"/>
              </a:defRPr>
            </a:lvl1pPr>
            <a:lvl2pPr marL="2194714" marR="0" lvl="1" indent="-10313" algn="ctr" rtl="0">
              <a:spcBef>
                <a:spcPts val="2688"/>
              </a:spcBef>
              <a:buClr>
                <a:srgbClr val="888888"/>
              </a:buClr>
              <a:buFont typeface="Arial"/>
              <a:buNone/>
              <a:defRPr sz="13439" b="0" i="0" u="none" strike="noStrike" cap="none">
                <a:solidFill>
                  <a:srgbClr val="888888"/>
                </a:solidFill>
                <a:latin typeface="Calibri"/>
                <a:ea typeface="Calibri"/>
                <a:cs typeface="Calibri"/>
                <a:sym typeface="Calibri"/>
              </a:defRPr>
            </a:lvl2pPr>
            <a:lvl3pPr marL="4389427" marR="0" lvl="2" indent="-7927" algn="ctr" rtl="0">
              <a:spcBef>
                <a:spcPts val="2304"/>
              </a:spcBef>
              <a:buClr>
                <a:srgbClr val="888888"/>
              </a:buClr>
              <a:buFont typeface="Arial"/>
              <a:buNone/>
              <a:defRPr sz="11520" b="0" i="0" u="none" strike="noStrike" cap="none">
                <a:solidFill>
                  <a:srgbClr val="888888"/>
                </a:solidFill>
                <a:latin typeface="Calibri"/>
                <a:ea typeface="Calibri"/>
                <a:cs typeface="Calibri"/>
                <a:sym typeface="Calibri"/>
              </a:defRPr>
            </a:lvl3pPr>
            <a:lvl4pPr marL="6584140" marR="0" lvl="3" indent="-5539"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4pPr>
            <a:lvl5pPr marL="8778856" marR="0" lvl="4" indent="-315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5pPr>
            <a:lvl6pPr marL="10973569" marR="0" lvl="5" indent="-76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6pPr>
            <a:lvl7pPr marL="13168281" marR="0" lvl="6" indent="-11081"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7pPr>
            <a:lvl8pPr marL="15362996" marR="0" lvl="7" indent="-869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8pPr>
            <a:lvl9pPr marL="17557708" marR="0" lvl="8" indent="-630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600326" y="14102081"/>
            <a:ext cx="27980641" cy="435864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9202"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2600326" y="9301485"/>
            <a:ext cx="27980641" cy="4800598"/>
          </a:xfrm>
          <a:prstGeom prst="rect">
            <a:avLst/>
          </a:prstGeom>
          <a:noFill/>
          <a:ln>
            <a:noFill/>
          </a:ln>
        </p:spPr>
        <p:txBody>
          <a:bodyPr lIns="91425" tIns="91425" rIns="91425" bIns="91425" anchor="b" anchorCtr="0"/>
          <a:lstStyle>
            <a:lvl1pPr marL="0" marR="0" lvl="0" indent="0" algn="l"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1pPr>
            <a:lvl2pPr marL="2194714" marR="0" lvl="1" indent="-10313" algn="l" rtl="0">
              <a:spcBef>
                <a:spcPts val="1728"/>
              </a:spcBef>
              <a:buClr>
                <a:srgbClr val="888888"/>
              </a:buClr>
              <a:buFont typeface="Arial"/>
              <a:buNone/>
              <a:defRPr sz="8640" b="0" i="0" u="none" strike="noStrike" cap="none">
                <a:solidFill>
                  <a:srgbClr val="888888"/>
                </a:solidFill>
                <a:latin typeface="Calibri"/>
                <a:ea typeface="Calibri"/>
                <a:cs typeface="Calibri"/>
                <a:sym typeface="Calibri"/>
              </a:defRPr>
            </a:lvl2pPr>
            <a:lvl3pPr marL="4389427" marR="0" lvl="2" indent="-7927" algn="l" rtl="0">
              <a:spcBef>
                <a:spcPts val="1536"/>
              </a:spcBef>
              <a:buClr>
                <a:srgbClr val="888888"/>
              </a:buClr>
              <a:buFont typeface="Arial"/>
              <a:buNone/>
              <a:defRPr sz="7680" b="0" i="0" u="none" strike="noStrike" cap="none">
                <a:solidFill>
                  <a:srgbClr val="888888"/>
                </a:solidFill>
                <a:latin typeface="Calibri"/>
                <a:ea typeface="Calibri"/>
                <a:cs typeface="Calibri"/>
                <a:sym typeface="Calibri"/>
              </a:defRPr>
            </a:lvl3pPr>
            <a:lvl4pPr marL="6584140" marR="0" lvl="3" indent="-5539"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4pPr>
            <a:lvl5pPr marL="8778856" marR="0" lvl="4" indent="-315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5pPr>
            <a:lvl6pPr marL="10973569" marR="0" lvl="5" indent="-76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6pPr>
            <a:lvl7pPr marL="13168281" marR="0" lvl="6" indent="-11081"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7pPr>
            <a:lvl8pPr marL="15362996" marR="0" lvl="7" indent="-869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8pPr>
            <a:lvl9pPr marL="17557708" marR="0" lvl="8" indent="-630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4937760"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49651918"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1645922" y="4912360"/>
            <a:ext cx="14544676"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1645922" y="6959600"/>
            <a:ext cx="14544676"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16722093" y="4912360"/>
            <a:ext cx="14550390"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16722093" y="6959600"/>
            <a:ext cx="14550390"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5926" y="873759"/>
            <a:ext cx="10829926" cy="371855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body" idx="1"/>
          </p:nvPr>
        </p:nvSpPr>
        <p:spPr>
          <a:xfrm>
            <a:off x="12870179" y="873762"/>
            <a:ext cx="18402299" cy="18729961"/>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1645926" y="4592323"/>
            <a:ext cx="10829926" cy="15011402"/>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452237" y="15361920"/>
            <a:ext cx="19751040" cy="1813562"/>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a:spLocks noGrp="1"/>
          </p:cNvSpPr>
          <p:nvPr>
            <p:ph type="pic" idx="2"/>
          </p:nvPr>
        </p:nvSpPr>
        <p:spPr>
          <a:xfrm>
            <a:off x="6452237" y="1960880"/>
            <a:ext cx="19751040" cy="13167360"/>
          </a:xfrm>
          <a:prstGeom prst="rect">
            <a:avLst/>
          </a:prstGeom>
          <a:noFill/>
          <a:ln>
            <a:noFill/>
          </a:ln>
        </p:spPr>
        <p:txBody>
          <a:bodyPr lIns="91425" tIns="91425" rIns="91425" bIns="91425" anchor="t" anchorCtr="0"/>
          <a:lstStyle>
            <a:lvl1pPr marL="0" marR="0" lvl="0" indent="0" algn="l" rtl="0">
              <a:spcBef>
                <a:spcPts val="3072"/>
              </a:spcBef>
              <a:buClr>
                <a:schemeClr val="dk1"/>
              </a:buClr>
              <a:buFont typeface="Arial"/>
              <a:buNone/>
              <a:defRPr sz="15362" b="0" i="0" u="none" strike="noStrike" cap="none">
                <a:solidFill>
                  <a:schemeClr val="dk1"/>
                </a:solidFill>
                <a:latin typeface="Calibri"/>
                <a:ea typeface="Calibri"/>
                <a:cs typeface="Calibri"/>
                <a:sym typeface="Calibri"/>
              </a:defRPr>
            </a:lvl1pPr>
            <a:lvl2pPr marL="2194714" marR="0" lvl="1" indent="-10313" algn="l" rtl="0">
              <a:spcBef>
                <a:spcPts val="2688"/>
              </a:spcBef>
              <a:buClr>
                <a:schemeClr val="dk1"/>
              </a:buClr>
              <a:buFont typeface="Arial"/>
              <a:buNone/>
              <a:defRPr sz="13439" b="0" i="0" u="none" strike="noStrike" cap="none">
                <a:solidFill>
                  <a:schemeClr val="dk1"/>
                </a:solidFill>
                <a:latin typeface="Calibri"/>
                <a:ea typeface="Calibri"/>
                <a:cs typeface="Calibri"/>
                <a:sym typeface="Calibri"/>
              </a:defRPr>
            </a:lvl2pPr>
            <a:lvl3pPr marL="4389427" marR="0" lvl="2" indent="-7927" algn="l" rtl="0">
              <a:spcBef>
                <a:spcPts val="2304"/>
              </a:spcBef>
              <a:buClr>
                <a:schemeClr val="dk1"/>
              </a:buClr>
              <a:buFont typeface="Arial"/>
              <a:buNone/>
              <a:defRPr sz="11520" b="0" i="0" u="none" strike="noStrike" cap="none">
                <a:solidFill>
                  <a:schemeClr val="dk1"/>
                </a:solidFill>
                <a:latin typeface="Calibri"/>
                <a:ea typeface="Calibri"/>
                <a:cs typeface="Calibri"/>
                <a:sym typeface="Calibri"/>
              </a:defRPr>
            </a:lvl3pPr>
            <a:lvl4pPr marL="6584140" marR="0" lvl="3" indent="-5539"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4pPr>
            <a:lvl5pPr marL="8778856" marR="0" lvl="4" indent="-315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5pPr>
            <a:lvl6pPr marL="10973569" marR="0" lvl="5" indent="-76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6pPr>
            <a:lvl7pPr marL="13168281" marR="0" lvl="6" indent="-11081"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7pPr>
            <a:lvl8pPr marL="15362996" marR="0" lvl="7" indent="-869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8pPr>
            <a:lvl9pPr marL="17557708" marR="0" lvl="8" indent="-630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6452237" y="17175482"/>
            <a:ext cx="19751040" cy="2575557"/>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698B"/>
        </a:solidFill>
        <a:effectLst/>
      </p:bgPr>
    </p:bg>
    <p:spTree>
      <p:nvGrpSpPr>
        <p:cNvPr id="1" name="Shape 9"/>
        <p:cNvGrpSpPr/>
        <p:nvPr/>
      </p:nvGrpSpPr>
      <p:grpSpPr>
        <a:xfrm>
          <a:off x="0" y="0"/>
          <a:ext cx="0" cy="0"/>
          <a:chOff x="0" y="0"/>
          <a:chExt cx="0" cy="0"/>
        </a:xfrm>
      </p:grpSpPr>
      <p:sp>
        <p:nvSpPr>
          <p:cNvPr id="11" name="Shape 11"/>
          <p:cNvSpPr/>
          <p:nvPr/>
        </p:nvSpPr>
        <p:spPr>
          <a:xfrm>
            <a:off x="746150" y="3824021"/>
            <a:ext cx="31184698" cy="17150487"/>
          </a:xfrm>
          <a:prstGeom prst="rect">
            <a:avLst/>
          </a:prstGeom>
          <a:solidFill>
            <a:schemeClr val="lt1"/>
          </a:solidFill>
          <a:ln w="9525" cap="flat" cmpd="sng">
            <a:solidFill>
              <a:schemeClr val="dk1"/>
            </a:solidFill>
            <a:prstDash val="solid"/>
            <a:round/>
            <a:headEnd type="none" w="med" len="med"/>
            <a:tailEnd type="none" w="med" len="med"/>
          </a:ln>
          <a:effectLst>
            <a:outerShdw blurRad="254000" dist="101600" dir="2400000" rotWithShape="0">
              <a:srgbClr val="000000">
                <a:alpha val="49803"/>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89"/>
        <p:cNvGrpSpPr/>
        <p:nvPr/>
      </p:nvGrpSpPr>
      <p:grpSpPr>
        <a:xfrm>
          <a:off x="0" y="0"/>
          <a:ext cx="0" cy="0"/>
          <a:chOff x="0" y="0"/>
          <a:chExt cx="0" cy="0"/>
        </a:xfrm>
      </p:grpSpPr>
      <p:sp>
        <p:nvSpPr>
          <p:cNvPr id="92" name="Shape 92"/>
          <p:cNvSpPr/>
          <p:nvPr/>
        </p:nvSpPr>
        <p:spPr>
          <a:xfrm>
            <a:off x="16496851" y="4063498"/>
            <a:ext cx="15256885" cy="12414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3" name="Shape 93"/>
          <p:cNvSpPr txBox="1">
            <a:spLocks noGrp="1"/>
          </p:cNvSpPr>
          <p:nvPr>
            <p:ph type="title"/>
          </p:nvPr>
        </p:nvSpPr>
        <p:spPr>
          <a:xfrm>
            <a:off x="0" y="1068200"/>
            <a:ext cx="32918400" cy="1801200"/>
          </a:xfrm>
          <a:prstGeom prst="rect">
            <a:avLst/>
          </a:prstGeom>
          <a:noFill/>
          <a:ln>
            <a:noFill/>
          </a:ln>
        </p:spPr>
        <p:txBody>
          <a:bodyPr lIns="91425" tIns="45700" rIns="91425" bIns="45700" anchor="t" anchorCtr="0">
            <a:noAutofit/>
          </a:bodyPr>
          <a:lstStyle/>
          <a:p>
            <a:pPr marL="0" marR="0" lvl="0" indent="0" rtl="0">
              <a:spcBef>
                <a:spcPts val="0"/>
              </a:spcBef>
              <a:buClr>
                <a:schemeClr val="lt1"/>
              </a:buClr>
              <a:buSzPct val="25000"/>
              <a:buFont typeface="Calibri"/>
              <a:buNone/>
            </a:pPr>
            <a:r>
              <a:rPr lang="en-US" sz="9600" b="0" i="0" u="none" strike="noStrike" cap="none" dirty="0">
                <a:solidFill>
                  <a:schemeClr val="lt1"/>
                </a:solidFill>
                <a:latin typeface="Calibri"/>
                <a:ea typeface="Calibri"/>
                <a:cs typeface="Calibri"/>
                <a:sym typeface="Calibri"/>
              </a:rPr>
              <a:t>   </a:t>
            </a:r>
            <a:r>
              <a:rPr lang="en-US" sz="8800" b="0"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Calibri"/>
              </a:rPr>
              <a:t>Application Testing of Generative Adversarial Privacy</a:t>
            </a:r>
            <a:endParaRPr lang="en-US" sz="9600" b="0"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Calibri"/>
            </a:endParaRPr>
          </a:p>
        </p:txBody>
      </p:sp>
      <p:sp>
        <p:nvSpPr>
          <p:cNvPr id="94" name="Shape 94"/>
          <p:cNvSpPr/>
          <p:nvPr/>
        </p:nvSpPr>
        <p:spPr>
          <a:xfrm>
            <a:off x="-29524" y="2546150"/>
            <a:ext cx="32918400" cy="6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dirty="0">
                <a:solidFill>
                  <a:schemeClr val="lt1"/>
                </a:solidFill>
                <a:latin typeface="Calibri"/>
                <a:ea typeface="Calibri"/>
                <a:cs typeface="Calibri"/>
                <a:sym typeface="Calibri"/>
              </a:rPr>
              <a:t>       Nicholas Johnson(nickj@stanford.edu), Stephanie Sanchez(ssanche2@stanford.edu), Vishal Subbiah (svishal@stanford.edu)</a:t>
            </a:r>
          </a:p>
        </p:txBody>
      </p:sp>
      <p:sp>
        <p:nvSpPr>
          <p:cNvPr id="95" name="Shape 95"/>
          <p:cNvSpPr/>
          <p:nvPr/>
        </p:nvSpPr>
        <p:spPr>
          <a:xfrm>
            <a:off x="1001486" y="4063498"/>
            <a:ext cx="7480362" cy="6890543"/>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6" name="Shape 96"/>
          <p:cNvSpPr/>
          <p:nvPr/>
        </p:nvSpPr>
        <p:spPr>
          <a:xfrm>
            <a:off x="1201962" y="4113079"/>
            <a:ext cx="668477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Lato" panose="020F0502020204030203" pitchFamily="34" charset="0"/>
                <a:ea typeface="Lato" panose="020F0502020204030203" pitchFamily="34" charset="0"/>
                <a:cs typeface="Lato" panose="020F0502020204030203" pitchFamily="34" charset="0"/>
                <a:sym typeface="Calibri"/>
              </a:rPr>
              <a:t>Background and Motivation</a:t>
            </a:r>
          </a:p>
        </p:txBody>
      </p:sp>
      <p:sp>
        <p:nvSpPr>
          <p:cNvPr id="97" name="Shape 97"/>
          <p:cNvSpPr/>
          <p:nvPr/>
        </p:nvSpPr>
        <p:spPr>
          <a:xfrm>
            <a:off x="1442201" y="4839693"/>
            <a:ext cx="7066735" cy="3793744"/>
          </a:xfrm>
          <a:prstGeom prst="rect">
            <a:avLst/>
          </a:prstGeom>
          <a:noFill/>
          <a:ln>
            <a:noFill/>
          </a:ln>
        </p:spPr>
        <p:txBody>
          <a:bodyPr lIns="91425" tIns="45700" rIns="91425" bIns="45700" anchor="t" anchorCtr="0">
            <a:noAutofit/>
          </a:bodyPr>
          <a:lstStyle/>
          <a:p>
            <a:pPr lvl="0" algn="just">
              <a:buSzPct val="25000"/>
            </a:pPr>
            <a:endParaRPr lang="en-US" sz="2800" dirty="0">
              <a:solidFill>
                <a:schemeClr val="dk1"/>
              </a:solidFill>
              <a:latin typeface="Calibri"/>
              <a:ea typeface="Calibri"/>
              <a:cs typeface="Calibri"/>
              <a:sym typeface="Calibri"/>
            </a:endParaRPr>
          </a:p>
        </p:txBody>
      </p:sp>
      <p:sp>
        <p:nvSpPr>
          <p:cNvPr id="98" name="Shape 98"/>
          <p:cNvSpPr/>
          <p:nvPr/>
        </p:nvSpPr>
        <p:spPr>
          <a:xfrm>
            <a:off x="903028" y="11156517"/>
            <a:ext cx="7578820" cy="5037371"/>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9" name="Shape 99"/>
          <p:cNvSpPr/>
          <p:nvPr/>
        </p:nvSpPr>
        <p:spPr>
          <a:xfrm>
            <a:off x="1272849" y="11304421"/>
            <a:ext cx="48060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Lato" panose="020F0502020204030203" pitchFamily="34" charset="0"/>
                <a:ea typeface="Lato" panose="020F0502020204030203" pitchFamily="34" charset="0"/>
                <a:cs typeface="Lato" panose="020F0502020204030203" pitchFamily="34" charset="0"/>
                <a:sym typeface="Calibri"/>
              </a:rPr>
              <a:t>Problem Statement</a:t>
            </a:r>
          </a:p>
        </p:txBody>
      </p:sp>
      <p:sp>
        <p:nvSpPr>
          <p:cNvPr id="100" name="Shape 100"/>
          <p:cNvSpPr/>
          <p:nvPr/>
        </p:nvSpPr>
        <p:spPr>
          <a:xfrm>
            <a:off x="928270" y="16396364"/>
            <a:ext cx="7538773" cy="4267641"/>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1" name="Shape 101"/>
          <p:cNvSpPr/>
          <p:nvPr/>
        </p:nvSpPr>
        <p:spPr>
          <a:xfrm>
            <a:off x="1289658" y="16484600"/>
            <a:ext cx="7025099" cy="646200"/>
          </a:xfrm>
          <a:prstGeom prst="rect">
            <a:avLst/>
          </a:prstGeom>
          <a:noFill/>
          <a:ln>
            <a:noFill/>
          </a:ln>
        </p:spPr>
        <p:txBody>
          <a:bodyPr lIns="91425" tIns="45700" rIns="91425" bIns="45700" anchor="t" anchorCtr="0">
            <a:noAutofit/>
          </a:bodyPr>
          <a:lstStyle/>
          <a:p>
            <a:pPr lvl="0">
              <a:buSzPct val="25000"/>
            </a:pPr>
            <a:r>
              <a:rPr lang="en-US" sz="3600" b="1" dirty="0">
                <a:solidFill>
                  <a:schemeClr val="dk1"/>
                </a:solidFill>
                <a:latin typeface="Lato" panose="020F0502020204030203" pitchFamily="34" charset="0"/>
                <a:ea typeface="Lato" panose="020F0502020204030203" pitchFamily="34" charset="0"/>
                <a:cs typeface="Lato" panose="020F0502020204030203" pitchFamily="34" charset="0"/>
                <a:sym typeface="Calibri"/>
              </a:rPr>
              <a:t>Data Preprocessing</a:t>
            </a:r>
            <a:endParaRPr lang="en-US" sz="3600" b="1" dirty="0">
              <a:solidFill>
                <a:schemeClr val="dk1"/>
              </a:solidFill>
              <a:latin typeface="Lato" panose="020F0502020204030203" pitchFamily="34" charset="0"/>
              <a:ea typeface="Lato" panose="020F0502020204030203" pitchFamily="34" charset="0"/>
              <a:cs typeface="Lato" panose="020F0502020204030203" pitchFamily="34" charset="0"/>
              <a:sym typeface="Gill Sans"/>
            </a:endParaRPr>
          </a:p>
        </p:txBody>
      </p:sp>
      <p:sp>
        <p:nvSpPr>
          <p:cNvPr id="102" name="Shape 102"/>
          <p:cNvSpPr/>
          <p:nvPr/>
        </p:nvSpPr>
        <p:spPr>
          <a:xfrm>
            <a:off x="24739245" y="16825977"/>
            <a:ext cx="275569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Lato" panose="020F0502020204030203" pitchFamily="34" charset="0"/>
                <a:ea typeface="Lato" panose="020F0502020204030203" pitchFamily="34" charset="0"/>
                <a:cs typeface="Lato" panose="020F0502020204030203" pitchFamily="34" charset="0"/>
                <a:sym typeface="Gill Sans"/>
              </a:rPr>
              <a:t>References</a:t>
            </a:r>
          </a:p>
        </p:txBody>
      </p:sp>
      <p:sp>
        <p:nvSpPr>
          <p:cNvPr id="103" name="Shape 103"/>
          <p:cNvSpPr/>
          <p:nvPr/>
        </p:nvSpPr>
        <p:spPr>
          <a:xfrm>
            <a:off x="8749175" y="4063498"/>
            <a:ext cx="7480500" cy="16572877"/>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4" name="Shape 104"/>
          <p:cNvSpPr/>
          <p:nvPr/>
        </p:nvSpPr>
        <p:spPr>
          <a:xfrm>
            <a:off x="9097852" y="4136119"/>
            <a:ext cx="6877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Lato" panose="020F0502020204030203" pitchFamily="34" charset="0"/>
                <a:ea typeface="Lato" panose="020F0502020204030203" pitchFamily="34" charset="0"/>
                <a:cs typeface="Lato" panose="020F0502020204030203" pitchFamily="34" charset="0"/>
                <a:sym typeface="Gill Sans"/>
              </a:rPr>
              <a:t>The Model</a:t>
            </a:r>
          </a:p>
        </p:txBody>
      </p:sp>
      <p:sp>
        <p:nvSpPr>
          <p:cNvPr id="105" name="Shape 105"/>
          <p:cNvSpPr/>
          <p:nvPr/>
        </p:nvSpPr>
        <p:spPr>
          <a:xfrm>
            <a:off x="16858127" y="4139592"/>
            <a:ext cx="55083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Lato" panose="020F0502020204030203" pitchFamily="34" charset="0"/>
                <a:ea typeface="Lato" panose="020F0502020204030203" pitchFamily="34" charset="0"/>
                <a:cs typeface="Lato" panose="020F0502020204030203" pitchFamily="34" charset="0"/>
                <a:sym typeface="Gill Sans"/>
              </a:rPr>
              <a:t>Results and Discussion</a:t>
            </a:r>
          </a:p>
        </p:txBody>
      </p:sp>
      <p:sp>
        <p:nvSpPr>
          <p:cNvPr id="106" name="Shape 106"/>
          <p:cNvSpPr/>
          <p:nvPr/>
        </p:nvSpPr>
        <p:spPr>
          <a:xfrm>
            <a:off x="16541050" y="16755548"/>
            <a:ext cx="7480361" cy="3880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7" name="Shape 107"/>
          <p:cNvSpPr/>
          <p:nvPr/>
        </p:nvSpPr>
        <p:spPr>
          <a:xfrm>
            <a:off x="16752445" y="16846610"/>
            <a:ext cx="7165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Lato" panose="020F0502020204030203" pitchFamily="34" charset="0"/>
                <a:ea typeface="Lato" panose="020F0502020204030203" pitchFamily="34" charset="0"/>
                <a:cs typeface="Lato" panose="020F0502020204030203" pitchFamily="34" charset="0"/>
                <a:sym typeface="Gill Sans"/>
              </a:rPr>
              <a:t>Future Work</a:t>
            </a:r>
          </a:p>
        </p:txBody>
      </p:sp>
      <p:sp>
        <p:nvSpPr>
          <p:cNvPr id="111" name="Shape 111"/>
          <p:cNvSpPr/>
          <p:nvPr/>
        </p:nvSpPr>
        <p:spPr>
          <a:xfrm>
            <a:off x="1268808" y="17545009"/>
            <a:ext cx="7066800" cy="2701369"/>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endParaRPr lang="en-US" sz="2800" dirty="0">
              <a:solidFill>
                <a:schemeClr val="dk1"/>
              </a:solidFill>
              <a:latin typeface="Calibri"/>
              <a:ea typeface="Calibri"/>
              <a:cs typeface="Calibri"/>
              <a:sym typeface="Calibri"/>
            </a:endParaRPr>
          </a:p>
        </p:txBody>
      </p:sp>
      <p:sp>
        <p:nvSpPr>
          <p:cNvPr id="112" name="Shape 112"/>
          <p:cNvSpPr txBox="1"/>
          <p:nvPr/>
        </p:nvSpPr>
        <p:spPr>
          <a:xfrm>
            <a:off x="1171958" y="17041130"/>
            <a:ext cx="6991290" cy="3581470"/>
          </a:xfrm>
          <a:prstGeom prst="rect">
            <a:avLst/>
          </a:prstGeom>
          <a:noFill/>
          <a:ln>
            <a:noFill/>
          </a:ln>
        </p:spPr>
        <p:txBody>
          <a:bodyPr lIns="91425" tIns="91425" rIns="91425" bIns="91425" anchor="t" anchorCtr="0">
            <a:noAutofit/>
          </a:bodyPr>
          <a:lstStyle/>
          <a:p>
            <a:pPr marL="457200" lvl="0" indent="-457200" algn="just">
              <a:buFont typeface="Arial" charset="0"/>
              <a:buChar char="•"/>
            </a:pPr>
            <a:r>
              <a:rPr lang="en-US" sz="2800" b="1" dirty="0">
                <a:latin typeface="Lato" panose="020F0502020204030203" pitchFamily="34" charset="0"/>
                <a:ea typeface="Lato" panose="020F0502020204030203" pitchFamily="34" charset="0"/>
                <a:cs typeface="Lato" panose="020F0502020204030203" pitchFamily="34" charset="0"/>
              </a:rPr>
              <a:t>Reshaped</a:t>
            </a:r>
            <a:r>
              <a:rPr lang="en-US" sz="2800" dirty="0">
                <a:latin typeface="Lato" panose="020F0502020204030203" pitchFamily="34" charset="0"/>
                <a:ea typeface="Lato" panose="020F0502020204030203" pitchFamily="34" charset="0"/>
                <a:cs typeface="Lato" panose="020F0502020204030203" pitchFamily="34" charset="0"/>
              </a:rPr>
              <a:t> images to 256 pixels x 256 pixels x 3 colors (avg. image size of the dataset) </a:t>
            </a:r>
          </a:p>
          <a:p>
            <a:pPr marL="457200" lvl="0" indent="-457200" algn="just">
              <a:buFont typeface="Arial" charset="0"/>
              <a:buChar char="•"/>
            </a:pPr>
            <a:r>
              <a:rPr lang="en-US" sz="2700" b="1" dirty="0">
                <a:latin typeface="Lato" panose="020F0502020204030203" pitchFamily="34" charset="0"/>
                <a:ea typeface="Lato" panose="020F0502020204030203" pitchFamily="34" charset="0"/>
                <a:cs typeface="Lato" panose="020F0502020204030203" pitchFamily="34" charset="0"/>
                <a:sym typeface="Calibri"/>
              </a:rPr>
              <a:t>Gender and Smile Data</a:t>
            </a:r>
            <a:r>
              <a:rPr lang="en-US" sz="2700" dirty="0">
                <a:latin typeface="Lato" panose="020F0502020204030203" pitchFamily="34" charset="0"/>
                <a:ea typeface="Lato" panose="020F0502020204030203" pitchFamily="34" charset="0"/>
                <a:cs typeface="Lato" panose="020F0502020204030203" pitchFamily="34" charset="0"/>
                <a:sym typeface="Calibri"/>
              </a:rPr>
              <a:t>: cleaned labels to be 0 and 1 ({smile, no smile}, {male, female})</a:t>
            </a:r>
          </a:p>
        </p:txBody>
      </p:sp>
      <p:sp>
        <p:nvSpPr>
          <p:cNvPr id="117" name="Shape 117"/>
          <p:cNvSpPr txBox="1"/>
          <p:nvPr/>
        </p:nvSpPr>
        <p:spPr>
          <a:xfrm>
            <a:off x="8920834" y="4759410"/>
            <a:ext cx="7007341" cy="15489072"/>
          </a:xfrm>
          <a:prstGeom prst="rect">
            <a:avLst/>
          </a:prstGeom>
          <a:noFill/>
          <a:ln>
            <a:noFill/>
          </a:ln>
        </p:spPr>
        <p:txBody>
          <a:bodyPr lIns="91425" tIns="91425" rIns="91425" bIns="91425" anchor="t" anchorCtr="0">
            <a:noAutofit/>
          </a:bodyPr>
          <a:lstStyle/>
          <a:p>
            <a:pPr lvl="0" algn="just">
              <a:buClr>
                <a:schemeClr val="dk1"/>
              </a:buClr>
              <a:buSzPct val="39285"/>
            </a:pPr>
            <a:r>
              <a:rPr lang="en-US" sz="2700" b="1" u="sng" dirty="0">
                <a:solidFill>
                  <a:schemeClr val="dk1"/>
                </a:solidFill>
                <a:latin typeface="Lato" panose="020F0502020204030203" pitchFamily="34" charset="0"/>
                <a:ea typeface="Lato" panose="020F0502020204030203" pitchFamily="34" charset="0"/>
                <a:cs typeface="Lato" panose="020F0502020204030203" pitchFamily="34" charset="0"/>
                <a:sym typeface="Calibri"/>
              </a:rPr>
              <a:t>Methods</a:t>
            </a:r>
            <a:r>
              <a:rPr lang="en-US" sz="2700" b="1" dirty="0">
                <a:solidFill>
                  <a:schemeClr val="dk1"/>
                </a:solidFill>
                <a:latin typeface="Lato" panose="020F0502020204030203" pitchFamily="34" charset="0"/>
                <a:ea typeface="Lato" panose="020F0502020204030203" pitchFamily="34" charset="0"/>
                <a:cs typeface="Lato" panose="020F0502020204030203" pitchFamily="34" charset="0"/>
                <a:sym typeface="Calibri"/>
              </a:rPr>
              <a:t>: </a:t>
            </a:r>
            <a:endParaRPr lang="en-US" sz="2700" dirty="0">
              <a:solidFill>
                <a:schemeClr val="dk1"/>
              </a:solidFill>
              <a:latin typeface="Lato" panose="020F0502020204030203" pitchFamily="34" charset="0"/>
              <a:ea typeface="Lato" panose="020F0502020204030203" pitchFamily="34" charset="0"/>
              <a:cs typeface="Lato" panose="020F0502020204030203" pitchFamily="34" charset="0"/>
              <a:sym typeface="Calibri"/>
            </a:endParaRPr>
          </a:p>
          <a:p>
            <a:pPr marL="457200" lvl="0" indent="-457200" algn="just">
              <a:buClr>
                <a:schemeClr val="dk1"/>
              </a:buClr>
              <a:buSzPct val="100000"/>
              <a:buFont typeface="Arial" charset="0"/>
              <a:buChar char="•"/>
            </a:pPr>
            <a:r>
              <a:rPr lang="en-US" sz="2800" b="1" dirty="0">
                <a:latin typeface="Lato" panose="020F0502020204030203" pitchFamily="34" charset="0"/>
                <a:ea typeface="Lato" panose="020F0502020204030203" pitchFamily="34" charset="0"/>
                <a:cs typeface="Lato" panose="020F0502020204030203" pitchFamily="34" charset="0"/>
              </a:rPr>
              <a:t>E</a:t>
            </a:r>
            <a:r>
              <a:rPr lang="en-US" sz="2800" dirty="0">
                <a:latin typeface="Lato" panose="020F0502020204030203" pitchFamily="34" charset="0"/>
                <a:ea typeface="Lato" panose="020F0502020204030203" pitchFamily="34" charset="0"/>
                <a:cs typeface="Lato" panose="020F0502020204030203" pitchFamily="34" charset="0"/>
              </a:rPr>
              <a:t>,</a:t>
            </a:r>
            <a:r>
              <a:rPr lang="en-US" sz="2800" b="1" dirty="0">
                <a:latin typeface="Lato" panose="020F0502020204030203" pitchFamily="34" charset="0"/>
                <a:ea typeface="Lato" panose="020F0502020204030203" pitchFamily="34" charset="0"/>
                <a:cs typeface="Lato" panose="020F0502020204030203" pitchFamily="34" charset="0"/>
              </a:rPr>
              <a:t>G</a:t>
            </a:r>
            <a:r>
              <a:rPr lang="en-US" sz="2800" dirty="0">
                <a:latin typeface="Lato" panose="020F0502020204030203" pitchFamily="34" charset="0"/>
                <a:ea typeface="Lato" panose="020F0502020204030203" pitchFamily="34" charset="0"/>
                <a:cs typeface="Lato" panose="020F0502020204030203" pitchFamily="34" charset="0"/>
              </a:rPr>
              <a:t>,</a:t>
            </a:r>
            <a:r>
              <a:rPr lang="en-US" sz="2800" b="1" dirty="0">
                <a:latin typeface="Lato" panose="020F0502020204030203" pitchFamily="34" charset="0"/>
                <a:ea typeface="Lato" panose="020F0502020204030203" pitchFamily="34" charset="0"/>
                <a:cs typeface="Lato" panose="020F0502020204030203" pitchFamily="34" charset="0"/>
              </a:rPr>
              <a:t>S:</a:t>
            </a:r>
            <a:r>
              <a:rPr lang="en-US" sz="2800" dirty="0">
                <a:latin typeface="Lato" panose="020F0502020204030203" pitchFamily="34" charset="0"/>
                <a:ea typeface="Lato" panose="020F0502020204030203" pitchFamily="34" charset="0"/>
                <a:cs typeface="Lato" panose="020F0502020204030203" pitchFamily="34" charset="0"/>
              </a:rPr>
              <a:t> for encoder, gender classifier, and smile classifier respectively</a:t>
            </a:r>
          </a:p>
          <a:p>
            <a:pPr marL="457200" lvl="0" indent="-457200" algn="just">
              <a:buClr>
                <a:schemeClr val="dk1"/>
              </a:buClr>
              <a:buSzPct val="100000"/>
              <a:buFont typeface="Arial" charset="0"/>
              <a:buChar char="•"/>
            </a:pPr>
            <a:r>
              <a:rPr lang="en-US" sz="2800" b="1" dirty="0">
                <a:latin typeface="Lato" panose="020F0502020204030203" pitchFamily="34" charset="0"/>
                <a:ea typeface="Lato" panose="020F0502020204030203" pitchFamily="34" charset="0"/>
                <a:cs typeface="Lato" panose="020F0502020204030203" pitchFamily="34" charset="0"/>
              </a:rPr>
              <a:t>D: </a:t>
            </a:r>
            <a:r>
              <a:rPr lang="en-US" sz="2800" dirty="0">
                <a:latin typeface="Lato" panose="020F0502020204030203" pitchFamily="34" charset="0"/>
                <a:ea typeface="Lato" panose="020F0502020204030203" pitchFamily="34" charset="0"/>
                <a:cs typeface="Lato" panose="020F0502020204030203" pitchFamily="34" charset="0"/>
              </a:rPr>
              <a:t>distortion metric (for further constraints on the encoder function)</a:t>
            </a:r>
          </a:p>
          <a:p>
            <a:pPr marL="457200" lvl="0" indent="-457200" algn="just">
              <a:buClr>
                <a:schemeClr val="dk1"/>
              </a:buClr>
              <a:buSzPct val="100000"/>
              <a:buFont typeface="Arial" charset="0"/>
              <a:buChar char="•"/>
            </a:pPr>
            <a:r>
              <a:rPr lang="en-US" sz="2800" dirty="0">
                <a:latin typeface="Lato" panose="020F0502020204030203" pitchFamily="34" charset="0"/>
                <a:ea typeface="Lato" panose="020F0502020204030203" pitchFamily="34" charset="0"/>
                <a:cs typeface="Lato" panose="020F0502020204030203" pitchFamily="34" charset="0"/>
              </a:rPr>
              <a:t> </a:t>
            </a:r>
            <a:r>
              <a:rPr lang="en-US" sz="2800" b="1" dirty="0">
                <a:latin typeface="Lato" panose="020F0502020204030203" pitchFamily="34" charset="0"/>
                <a:ea typeface="Lato" panose="020F0502020204030203" pitchFamily="34" charset="0"/>
                <a:cs typeface="Lato" panose="020F0502020204030203" pitchFamily="34" charset="0"/>
              </a:rPr>
              <a:t>GAP architecture: </a:t>
            </a:r>
            <a:r>
              <a:rPr lang="en-US" sz="2800" dirty="0">
                <a:latin typeface="Lato" panose="020F0502020204030203" pitchFamily="34" charset="0"/>
                <a:ea typeface="Lato" panose="020F0502020204030203" pitchFamily="34" charset="0"/>
                <a:cs typeface="Lato" panose="020F0502020204030203" pitchFamily="34" charset="0"/>
              </a:rPr>
              <a:t>we consider the encoder and classifiers as distinct entities </a:t>
            </a:r>
          </a:p>
          <a:p>
            <a:pPr marL="457200" lvl="0" indent="-457200" algn="just">
              <a:buClr>
                <a:schemeClr val="dk1"/>
              </a:buClr>
              <a:buSzPct val="100000"/>
              <a:buFont typeface="Arial" charset="0"/>
              <a:buChar char="•"/>
            </a:pPr>
            <a:endParaRPr lang="en-US" sz="2800"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b="1"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b="1"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b="1"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b="1"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b="1"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b="1"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r>
              <a:rPr lang="en-US" sz="2800" b="1" dirty="0">
                <a:latin typeface="Lato" panose="020F0502020204030203" pitchFamily="34" charset="0"/>
                <a:ea typeface="Lato" panose="020F0502020204030203" pitchFamily="34" charset="0"/>
                <a:cs typeface="Lato" panose="020F0502020204030203" pitchFamily="34" charset="0"/>
              </a:rPr>
              <a:t>Deep NN Classifiers:</a:t>
            </a:r>
            <a:r>
              <a:rPr lang="en-US" sz="2800" dirty="0">
                <a:latin typeface="Lato" panose="020F0502020204030203" pitchFamily="34" charset="0"/>
                <a:ea typeface="Lato" panose="020F0502020204030203" pitchFamily="34" charset="0"/>
                <a:cs typeface="Lato" panose="020F0502020204030203" pitchFamily="34" charset="0"/>
              </a:rPr>
              <a:t> six convolution layers with 3 FNN (gender and smile models)</a:t>
            </a:r>
          </a:p>
          <a:p>
            <a:pPr marL="457200" lvl="0" indent="-457200" algn="just">
              <a:buClr>
                <a:schemeClr val="dk1"/>
              </a:buClr>
              <a:buSzPct val="100000"/>
              <a:buFont typeface="Arial" charset="0"/>
              <a:buChar char="•"/>
            </a:pPr>
            <a:r>
              <a:rPr lang="en-US" sz="2800" b="1" dirty="0">
                <a:latin typeface="Lato" panose="020F0502020204030203" pitchFamily="34" charset="0"/>
                <a:ea typeface="Lato" panose="020F0502020204030203" pitchFamily="34" charset="0"/>
                <a:cs typeface="Lato" panose="020F0502020204030203" pitchFamily="34" charset="0"/>
              </a:rPr>
              <a:t>Compressive Encoder</a:t>
            </a:r>
            <a:r>
              <a:rPr lang="en-US" sz="2800" dirty="0">
                <a:latin typeface="Lato" panose="020F0502020204030203" pitchFamily="34" charset="0"/>
                <a:ea typeface="Lato" panose="020F0502020204030203" pitchFamily="34" charset="0"/>
                <a:cs typeface="Lato" panose="020F0502020204030203" pitchFamily="34" charset="0"/>
              </a:rPr>
              <a:t>: PCA was used as a lossy compression. Images reconstructed via the first </a:t>
            </a:r>
            <a:r>
              <a:rPr lang="en-US" sz="2800" b="1" dirty="0">
                <a:latin typeface="Lato" panose="020F0502020204030203" pitchFamily="34" charset="0"/>
                <a:ea typeface="Lato" panose="020F0502020204030203" pitchFamily="34" charset="0"/>
                <a:cs typeface="Lato" panose="020F0502020204030203" pitchFamily="34" charset="0"/>
              </a:rPr>
              <a:t>d</a:t>
            </a:r>
            <a:r>
              <a:rPr lang="en-US" sz="2800" dirty="0">
                <a:latin typeface="Lato" panose="020F0502020204030203" pitchFamily="34" charset="0"/>
                <a:ea typeface="Lato" panose="020F0502020204030203" pitchFamily="34" charset="0"/>
                <a:cs typeface="Lato" panose="020F0502020204030203" pitchFamily="34" charset="0"/>
              </a:rPr>
              <a:t> principle eigenvectors for each color channel. </a:t>
            </a:r>
          </a:p>
          <a:p>
            <a:pPr marL="457200" lvl="0" indent="-457200" algn="just">
              <a:buClr>
                <a:schemeClr val="dk1"/>
              </a:buClr>
              <a:buSzPct val="100000"/>
              <a:buFont typeface="Arial" charset="0"/>
              <a:buChar char="•"/>
            </a:pPr>
            <a:r>
              <a:rPr lang="en-US" sz="2800" b="1" dirty="0">
                <a:latin typeface="Lato" panose="020F0502020204030203" pitchFamily="34" charset="0"/>
                <a:ea typeface="Lato" panose="020F0502020204030203" pitchFamily="34" charset="0"/>
                <a:cs typeface="Lato" panose="020F0502020204030203" pitchFamily="34" charset="0"/>
              </a:rPr>
              <a:t>Shallow Autoencoder: </a:t>
            </a:r>
            <a:r>
              <a:rPr lang="en-US" sz="2800" dirty="0">
                <a:latin typeface="Lato" panose="020F0502020204030203" pitchFamily="34" charset="0"/>
                <a:ea typeface="Lato" panose="020F0502020204030203" pitchFamily="34" charset="0"/>
                <a:cs typeface="Lato" panose="020F0502020204030203" pitchFamily="34" charset="0"/>
              </a:rPr>
              <a:t>Based off of [4] even complex models can be fooled via simple strategies. Our shallow autoencoder has a loss defined to maximize the loss in gender while minimizing the loss in smile, as opposed to the explicit alternating optimization scheme in [2].</a:t>
            </a:r>
          </a:p>
          <a:p>
            <a:pPr marL="457200" lvl="0" indent="-457200" algn="just">
              <a:spcBef>
                <a:spcPts val="0"/>
              </a:spcBef>
              <a:buClr>
                <a:schemeClr val="dk1"/>
              </a:buClr>
              <a:buSzPct val="39285"/>
              <a:buFont typeface="Arial" charset="0"/>
              <a:buChar char="•"/>
            </a:pPr>
            <a:endParaRPr lang="en-US" sz="2800" dirty="0">
              <a:solidFill>
                <a:schemeClr val="dk1"/>
              </a:solidFill>
              <a:latin typeface="Lato" panose="020F0502020204030203" pitchFamily="34" charset="0"/>
              <a:ea typeface="Lato" panose="020F0502020204030203" pitchFamily="34" charset="0"/>
              <a:cs typeface="Lato" panose="020F0502020204030203" pitchFamily="34" charset="0"/>
              <a:sym typeface="Calibri"/>
            </a:endParaRPr>
          </a:p>
        </p:txBody>
      </p:sp>
      <p:sp>
        <p:nvSpPr>
          <p:cNvPr id="119" name="Shape 119"/>
          <p:cNvSpPr/>
          <p:nvPr/>
        </p:nvSpPr>
        <p:spPr>
          <a:xfrm>
            <a:off x="24360250" y="16677228"/>
            <a:ext cx="7480500" cy="3970172"/>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0"/>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A73FBCD3-4812-46F5-B0FF-6677DC709A9A}"/>
              </a:ext>
            </a:extLst>
          </p:cNvPr>
          <p:cNvSpPr/>
          <p:nvPr/>
        </p:nvSpPr>
        <p:spPr>
          <a:xfrm>
            <a:off x="1201962" y="4782319"/>
            <a:ext cx="7102351" cy="6124754"/>
          </a:xfrm>
          <a:prstGeom prst="rect">
            <a:avLst/>
          </a:prstGeom>
        </p:spPr>
        <p:txBody>
          <a:bodyPr wrap="square">
            <a:spAutoFit/>
          </a:bodyPr>
          <a:lstStyle/>
          <a:p>
            <a:pPr algn="just"/>
            <a:r>
              <a:rPr lang="en-US" sz="2800" b="1" dirty="0">
                <a:latin typeface="Lato" panose="020F0502020204030203" pitchFamily="34" charset="0"/>
                <a:ea typeface="Lato" panose="020F0502020204030203" pitchFamily="34" charset="0"/>
                <a:cs typeface="Lato" panose="020F0502020204030203" pitchFamily="34" charset="0"/>
              </a:rPr>
              <a:t>Machine learning </a:t>
            </a:r>
            <a:r>
              <a:rPr lang="en-US" sz="2800" dirty="0">
                <a:latin typeface="Lato" panose="020F0502020204030203" pitchFamily="34" charset="0"/>
                <a:ea typeface="Lato" panose="020F0502020204030203" pitchFamily="34" charset="0"/>
                <a:cs typeface="Lato" panose="020F0502020204030203" pitchFamily="34" charset="0"/>
              </a:rPr>
              <a:t>(ML) methods serve many purposes today. The most revered applications of ML are normally coupled with benevolent intentions such as adverting cyber attacks, classifying materials in images for security and health purposes, etc. But ML methods do not necessarily have to be applied for favorable causes. Inference attacks, for instance, are adversary learning methods that can infer private information about public information or data. For this reason it is essential to protect privacy by deterring adversarial machine learning.</a:t>
            </a:r>
            <a:endParaRPr lang="en-US" sz="2700" dirty="0">
              <a:latin typeface="Lato" panose="020F0502020204030203" pitchFamily="34" charset="0"/>
              <a:ea typeface="Lato" panose="020F0502020204030203" pitchFamily="34" charset="0"/>
              <a:cs typeface="Lato" panose="020F0502020204030203" pitchFamily="34" charset="0"/>
            </a:endParaRPr>
          </a:p>
        </p:txBody>
      </p:sp>
      <p:sp>
        <p:nvSpPr>
          <p:cNvPr id="3" name="Rectangle 2">
            <a:extLst>
              <a:ext uri="{FF2B5EF4-FFF2-40B4-BE49-F238E27FC236}">
                <a16:creationId xmlns:a16="http://schemas.microsoft.com/office/drawing/2014/main" id="{5B6EA0D6-945E-4A95-8550-AB492CF7FE5A}"/>
              </a:ext>
            </a:extLst>
          </p:cNvPr>
          <p:cNvSpPr/>
          <p:nvPr/>
        </p:nvSpPr>
        <p:spPr>
          <a:xfrm>
            <a:off x="1156408" y="11893320"/>
            <a:ext cx="7119193" cy="3970318"/>
          </a:xfrm>
          <a:prstGeom prst="rect">
            <a:avLst/>
          </a:prstGeom>
        </p:spPr>
        <p:txBody>
          <a:bodyPr wrap="square">
            <a:spAutoFit/>
          </a:bodyPr>
          <a:lstStyle/>
          <a:p>
            <a:pPr marL="457200" indent="-457200" algn="just">
              <a:buFont typeface="Arial" charset="0"/>
              <a:buChar char="•"/>
            </a:pPr>
            <a:r>
              <a:rPr lang="en-US" sz="2800" b="1" dirty="0">
                <a:latin typeface="Lato" panose="020F0502020204030203" pitchFamily="34" charset="0"/>
                <a:ea typeface="Lato" panose="020F0502020204030203" pitchFamily="34" charset="0"/>
                <a:cs typeface="Lato" panose="020F0502020204030203" pitchFamily="34" charset="0"/>
              </a:rPr>
              <a:t>Generative Adversarial Privacy </a:t>
            </a:r>
            <a:r>
              <a:rPr lang="en-US" sz="2800" dirty="0">
                <a:latin typeface="Lato" panose="020F0502020204030203" pitchFamily="34" charset="0"/>
                <a:ea typeface="Lato" panose="020F0502020204030203" pitchFamily="34" charset="0"/>
                <a:cs typeface="Lato" panose="020F0502020204030203" pitchFamily="34" charset="0"/>
              </a:rPr>
              <a:t>(GAP): to protect the privacy of public data via distortion. </a:t>
            </a:r>
          </a:p>
          <a:p>
            <a:pPr marL="457200" indent="-457200" algn="just">
              <a:buFont typeface="Arial" charset="0"/>
              <a:buChar char="•"/>
            </a:pPr>
            <a:r>
              <a:rPr lang="en-US" sz="2800" b="1" dirty="0">
                <a:latin typeface="Lato" panose="020F0502020204030203" pitchFamily="34" charset="0"/>
                <a:ea typeface="Lato" panose="020F0502020204030203" pitchFamily="34" charset="0"/>
                <a:cs typeface="Lato" panose="020F0502020204030203" pitchFamily="34" charset="0"/>
              </a:rPr>
              <a:t>Goal</a:t>
            </a:r>
            <a:r>
              <a:rPr lang="en-US" sz="2800" dirty="0">
                <a:latin typeface="Lato" panose="020F0502020204030203" pitchFamily="34" charset="0"/>
                <a:ea typeface="Lato" panose="020F0502020204030203" pitchFamily="34" charset="0"/>
                <a:cs typeface="Lato" panose="020F0502020204030203" pitchFamily="34" charset="0"/>
              </a:rPr>
              <a:t>: to enable the protection of sensitive information via an autoencoder inside a generative adversarial network (GAN) in order  to hinder inferences on sensitive data while not preventing the inference on non-sensitive attributes.</a:t>
            </a:r>
            <a:endParaRPr lang="en-US" sz="2700" dirty="0">
              <a:latin typeface="Lato" panose="020F0502020204030203" pitchFamily="34" charset="0"/>
              <a:ea typeface="Lato" panose="020F0502020204030203" pitchFamily="34" charset="0"/>
              <a:cs typeface="Lato" panose="020F0502020204030203" pitchFamily="34" charset="0"/>
            </a:endParaRPr>
          </a:p>
        </p:txBody>
      </p:sp>
      <p:sp>
        <p:nvSpPr>
          <p:cNvPr id="4" name="Rectangle 3">
            <a:extLst>
              <a:ext uri="{FF2B5EF4-FFF2-40B4-BE49-F238E27FC236}">
                <a16:creationId xmlns:a16="http://schemas.microsoft.com/office/drawing/2014/main" id="{6D25CF8F-816B-4C5A-9D2A-71487A8751EC}"/>
              </a:ext>
            </a:extLst>
          </p:cNvPr>
          <p:cNvSpPr/>
          <p:nvPr/>
        </p:nvSpPr>
        <p:spPr>
          <a:xfrm>
            <a:off x="24428842" y="17322736"/>
            <a:ext cx="7317600" cy="3323987"/>
          </a:xfrm>
          <a:prstGeom prst="rect">
            <a:avLst/>
          </a:prstGeom>
        </p:spPr>
        <p:txBody>
          <a:bodyPr wrap="square">
            <a:spAutoFit/>
          </a:bodyPr>
          <a:lstStyle/>
          <a:p>
            <a:pPr marL="514350" indent="-514350">
              <a:buFont typeface="+mj-lt"/>
              <a:buAutoNum type="arabicPeriod"/>
            </a:pPr>
            <a:r>
              <a:rPr lang="en-US" sz="2400" dirty="0">
                <a:latin typeface="Lato" panose="020F0502020204030203" pitchFamily="34" charset="0"/>
                <a:ea typeface="Lato" panose="020F0502020204030203" pitchFamily="34" charset="0"/>
                <a:cs typeface="Lato" panose="020F0502020204030203" pitchFamily="34" charset="0"/>
              </a:rPr>
              <a:t>Ari </a:t>
            </a:r>
            <a:r>
              <a:rPr lang="en-US" sz="2400" dirty="0" err="1">
                <a:latin typeface="Lato" panose="020F0502020204030203" pitchFamily="34" charset="0"/>
                <a:ea typeface="Lato" panose="020F0502020204030203" pitchFamily="34" charset="0"/>
                <a:cs typeface="Lato" panose="020F0502020204030203" pitchFamily="34" charset="0"/>
              </a:rPr>
              <a:t>Ekmekji</a:t>
            </a:r>
            <a:r>
              <a:rPr lang="en-US" sz="2400" dirty="0">
                <a:latin typeface="Lato" panose="020F0502020204030203" pitchFamily="34" charset="0"/>
                <a:ea typeface="Lato" panose="020F0502020204030203" pitchFamily="34" charset="0"/>
                <a:cs typeface="Lato" panose="020F0502020204030203" pitchFamily="34" charset="0"/>
              </a:rPr>
              <a:t>. </a:t>
            </a:r>
            <a:r>
              <a:rPr lang="en-US" sz="2400" i="1" dirty="0">
                <a:latin typeface="Lato" panose="020F0502020204030203" pitchFamily="34" charset="0"/>
                <a:ea typeface="Lato" panose="020F0502020204030203" pitchFamily="34" charset="0"/>
                <a:cs typeface="Lato" panose="020F0502020204030203" pitchFamily="34" charset="0"/>
              </a:rPr>
              <a:t>Convolutional Neural Networks for Age and Gender Classification</a:t>
            </a:r>
            <a:r>
              <a:rPr lang="en-US" sz="2400" dirty="0">
                <a:latin typeface="Lato" panose="020F0502020204030203" pitchFamily="34" charset="0"/>
                <a:ea typeface="Lato" panose="020F0502020204030203" pitchFamily="34" charset="0"/>
                <a:cs typeface="Lato" panose="020F0502020204030203" pitchFamily="34" charset="0"/>
              </a:rPr>
              <a:t>.</a:t>
            </a:r>
          </a:p>
          <a:p>
            <a:pPr marL="514350" indent="-514350">
              <a:buFont typeface="+mj-lt"/>
              <a:buAutoNum type="arabicPeriod"/>
            </a:pPr>
            <a:r>
              <a:rPr lang="en-US" sz="2400" dirty="0" err="1">
                <a:latin typeface="Lato" panose="020F0502020204030203" pitchFamily="34" charset="0"/>
                <a:ea typeface="Lato" panose="020F0502020204030203" pitchFamily="34" charset="0"/>
                <a:cs typeface="Lato" panose="020F0502020204030203" pitchFamily="34" charset="0"/>
              </a:rPr>
              <a:t>Jihun</a:t>
            </a:r>
            <a:r>
              <a:rPr lang="en-US" sz="2400" dirty="0">
                <a:latin typeface="Lato" panose="020F0502020204030203" pitchFamily="34" charset="0"/>
                <a:ea typeface="Lato" panose="020F0502020204030203" pitchFamily="34" charset="0"/>
                <a:cs typeface="Lato" panose="020F0502020204030203" pitchFamily="34" charset="0"/>
              </a:rPr>
              <a:t> Hamm</a:t>
            </a:r>
            <a:r>
              <a:rPr lang="en-US" sz="2400" i="1" dirty="0">
                <a:latin typeface="Lato" panose="020F0502020204030203" pitchFamily="34" charset="0"/>
                <a:ea typeface="Lato" panose="020F0502020204030203" pitchFamily="34" charset="0"/>
                <a:cs typeface="Lato" panose="020F0502020204030203" pitchFamily="34" charset="0"/>
              </a:rPr>
              <a:t>. Minimax Filter: Learning to Preserve Privacy from Inference Attacks</a:t>
            </a:r>
            <a:r>
              <a:rPr lang="en-US" sz="2400" dirty="0">
                <a:latin typeface="Lato" panose="020F0502020204030203" pitchFamily="34" charset="0"/>
                <a:ea typeface="Lato" panose="020F0502020204030203" pitchFamily="34" charset="0"/>
                <a:cs typeface="Lato" panose="020F0502020204030203" pitchFamily="34" charset="0"/>
              </a:rPr>
              <a:t>.</a:t>
            </a:r>
          </a:p>
          <a:p>
            <a:pPr marL="514350" indent="-514350">
              <a:buFont typeface="+mj-lt"/>
              <a:buAutoNum type="arabicPeriod"/>
            </a:pPr>
            <a:r>
              <a:rPr lang="en-US" sz="2400" dirty="0">
                <a:latin typeface="Lato" panose="020F0502020204030203" pitchFamily="34" charset="0"/>
                <a:ea typeface="Lato" panose="020F0502020204030203" pitchFamily="34" charset="0"/>
                <a:cs typeface="Lato" panose="020F0502020204030203" pitchFamily="34" charset="0"/>
              </a:rPr>
              <a:t>G. </a:t>
            </a:r>
            <a:r>
              <a:rPr lang="en-US" sz="2400" dirty="0" err="1">
                <a:latin typeface="Lato" panose="020F0502020204030203" pitchFamily="34" charset="0"/>
                <a:ea typeface="Lato" panose="020F0502020204030203" pitchFamily="34" charset="0"/>
                <a:cs typeface="Lato" panose="020F0502020204030203" pitchFamily="34" charset="0"/>
              </a:rPr>
              <a:t>Cybenko</a:t>
            </a:r>
            <a:r>
              <a:rPr lang="en-US" sz="2400" dirty="0">
                <a:latin typeface="Lato" panose="020F0502020204030203" pitchFamily="34" charset="0"/>
                <a:ea typeface="Lato" panose="020F0502020204030203" pitchFamily="34" charset="0"/>
                <a:cs typeface="Lato" panose="020F0502020204030203" pitchFamily="34" charset="0"/>
              </a:rPr>
              <a:t>. </a:t>
            </a:r>
            <a:r>
              <a:rPr lang="en-US" sz="2400" i="1" dirty="0">
                <a:latin typeface="Lato" panose="020F0502020204030203" pitchFamily="34" charset="0"/>
                <a:ea typeface="Lato" panose="020F0502020204030203" pitchFamily="34" charset="0"/>
                <a:cs typeface="Lato" panose="020F0502020204030203" pitchFamily="34" charset="0"/>
              </a:rPr>
              <a:t>Approximation by superpositions of a sigmoidal function</a:t>
            </a:r>
            <a:r>
              <a:rPr lang="en-US" sz="2400" dirty="0">
                <a:latin typeface="Lato" panose="020F0502020204030203" pitchFamily="34" charset="0"/>
                <a:ea typeface="Lato" panose="020F0502020204030203" pitchFamily="34" charset="0"/>
                <a:cs typeface="Lato" panose="020F0502020204030203" pitchFamily="34" charset="0"/>
              </a:rPr>
              <a:t>.</a:t>
            </a:r>
          </a:p>
          <a:p>
            <a:pPr marL="514350" indent="-514350">
              <a:buFont typeface="+mj-lt"/>
              <a:buAutoNum type="arabicPeriod"/>
            </a:pPr>
            <a:r>
              <a:rPr lang="es-ES" sz="2200" dirty="0" err="1">
                <a:latin typeface="Lato" panose="020F0502020204030203" pitchFamily="34" charset="0"/>
                <a:ea typeface="Lato" panose="020F0502020204030203" pitchFamily="34" charset="0"/>
                <a:cs typeface="Lato" panose="020F0502020204030203" pitchFamily="34" charset="0"/>
              </a:rPr>
              <a:t>Jiawei</a:t>
            </a:r>
            <a:r>
              <a:rPr lang="es-ES" sz="2200" dirty="0">
                <a:latin typeface="Lato" panose="020F0502020204030203" pitchFamily="34" charset="0"/>
                <a:ea typeface="Lato" panose="020F0502020204030203" pitchFamily="34" charset="0"/>
                <a:cs typeface="Lato" panose="020F0502020204030203" pitchFamily="34" charset="0"/>
              </a:rPr>
              <a:t> Su, Danilo </a:t>
            </a:r>
            <a:r>
              <a:rPr lang="es-ES" sz="2200" dirty="0" err="1">
                <a:latin typeface="Lato" panose="020F0502020204030203" pitchFamily="34" charset="0"/>
                <a:ea typeface="Lato" panose="020F0502020204030203" pitchFamily="34" charset="0"/>
                <a:cs typeface="Lato" panose="020F0502020204030203" pitchFamily="34" charset="0"/>
              </a:rPr>
              <a:t>Vasconcellos</a:t>
            </a:r>
            <a:r>
              <a:rPr lang="es-ES" sz="2200" dirty="0">
                <a:latin typeface="Lato" panose="020F0502020204030203" pitchFamily="34" charset="0"/>
                <a:ea typeface="Lato" panose="020F0502020204030203" pitchFamily="34" charset="0"/>
                <a:cs typeface="Lato" panose="020F0502020204030203" pitchFamily="34" charset="0"/>
              </a:rPr>
              <a:t> Vargas, </a:t>
            </a:r>
            <a:r>
              <a:rPr lang="es-ES" sz="2200" dirty="0" err="1">
                <a:latin typeface="Lato" panose="020F0502020204030203" pitchFamily="34" charset="0"/>
                <a:ea typeface="Lato" panose="020F0502020204030203" pitchFamily="34" charset="0"/>
                <a:cs typeface="Lato" panose="020F0502020204030203" pitchFamily="34" charset="0"/>
              </a:rPr>
              <a:t>Sakurai</a:t>
            </a:r>
            <a:r>
              <a:rPr lang="es-ES" sz="2200" dirty="0">
                <a:latin typeface="Lato" panose="020F0502020204030203" pitchFamily="34" charset="0"/>
                <a:ea typeface="Lato" panose="020F0502020204030203" pitchFamily="34" charset="0"/>
                <a:cs typeface="Lato" panose="020F0502020204030203" pitchFamily="34" charset="0"/>
              </a:rPr>
              <a:t> </a:t>
            </a:r>
            <a:r>
              <a:rPr lang="es-ES" sz="2200" dirty="0" err="1">
                <a:latin typeface="Lato" panose="020F0502020204030203" pitchFamily="34" charset="0"/>
                <a:ea typeface="Lato" panose="020F0502020204030203" pitchFamily="34" charset="0"/>
                <a:cs typeface="Lato" panose="020F0502020204030203" pitchFamily="34" charset="0"/>
              </a:rPr>
              <a:t>Kouichi</a:t>
            </a:r>
            <a:r>
              <a:rPr lang="es-ES" sz="2200" dirty="0">
                <a:latin typeface="Lato" panose="020F0502020204030203" pitchFamily="34" charset="0"/>
                <a:ea typeface="Lato" panose="020F0502020204030203" pitchFamily="34" charset="0"/>
                <a:cs typeface="Lato" panose="020F0502020204030203" pitchFamily="34" charset="0"/>
              </a:rPr>
              <a:t>. </a:t>
            </a:r>
            <a:r>
              <a:rPr lang="en-US" sz="2200" i="1" dirty="0">
                <a:latin typeface="Lato" panose="020F0502020204030203" pitchFamily="34" charset="0"/>
                <a:ea typeface="Lato" panose="020F0502020204030203" pitchFamily="34" charset="0"/>
                <a:cs typeface="Lato" panose="020F0502020204030203" pitchFamily="34" charset="0"/>
              </a:rPr>
              <a:t>One pixel attack for fooling deep neural networks</a:t>
            </a:r>
            <a:r>
              <a:rPr lang="en-US" sz="2200" dirty="0">
                <a:latin typeface="Lato" panose="020F0502020204030203" pitchFamily="34" charset="0"/>
                <a:ea typeface="Lato" panose="020F0502020204030203" pitchFamily="34" charset="0"/>
                <a:cs typeface="Lato" panose="020F0502020204030203" pitchFamily="34" charset="0"/>
              </a:rPr>
              <a:t>.</a:t>
            </a:r>
          </a:p>
        </p:txBody>
      </p:sp>
      <p:sp>
        <p:nvSpPr>
          <p:cNvPr id="18" name="TextBox 17">
            <a:extLst>
              <a:ext uri="{FF2B5EF4-FFF2-40B4-BE49-F238E27FC236}">
                <a16:creationId xmlns:a16="http://schemas.microsoft.com/office/drawing/2014/main" id="{600D6531-4208-4B29-AC92-0210C85045CC}"/>
              </a:ext>
            </a:extLst>
          </p:cNvPr>
          <p:cNvSpPr txBox="1"/>
          <p:nvPr/>
        </p:nvSpPr>
        <p:spPr>
          <a:xfrm>
            <a:off x="16665859" y="6835971"/>
            <a:ext cx="14918868" cy="3000821"/>
          </a:xfrm>
          <a:prstGeom prst="rect">
            <a:avLst/>
          </a:prstGeom>
          <a:noFill/>
        </p:spPr>
        <p:txBody>
          <a:bodyPr wrap="square" rtlCol="0">
            <a:spAutoFit/>
          </a:bodyPr>
          <a:lstStyle/>
          <a:p>
            <a:pPr algn="just"/>
            <a:r>
              <a:rPr lang="en-US" sz="2700" dirty="0">
                <a:latin typeface="Lato" panose="020F0502020204030203" pitchFamily="34" charset="0"/>
                <a:ea typeface="Lato" panose="020F0502020204030203" pitchFamily="34" charset="0"/>
                <a:cs typeface="Lato" panose="020F0502020204030203" pitchFamily="34" charset="0"/>
              </a:rPr>
              <a:t>Our compressive encoder was implemented with PCA with the number of components equal to the number of nodes in the autoencoder. This size was chosen because the autoencoder is performing an information reduction of similar order. </a:t>
            </a:r>
          </a:p>
          <a:p>
            <a:pPr algn="just"/>
            <a:r>
              <a:rPr lang="en-US" sz="2700" dirty="0">
                <a:latin typeface="Lato" panose="020F0502020204030203" pitchFamily="34" charset="0"/>
                <a:ea typeface="Lato" panose="020F0502020204030203" pitchFamily="34" charset="0"/>
                <a:cs typeface="Lato" panose="020F0502020204030203" pitchFamily="34" charset="0"/>
              </a:rPr>
              <a:t>The features for the Gender Model are more distinct than the Smile Model features, which explains the PCA results because the algorithm is reducing information in a non-incentivized way. Due to the loss we defined for the autoencoder it is able to be equally effective while targeting specific features.</a:t>
            </a:r>
          </a:p>
        </p:txBody>
      </p:sp>
      <p:sp>
        <p:nvSpPr>
          <p:cNvPr id="19" name="TextBox 18">
            <a:extLst>
              <a:ext uri="{FF2B5EF4-FFF2-40B4-BE49-F238E27FC236}">
                <a16:creationId xmlns:a16="http://schemas.microsoft.com/office/drawing/2014/main" id="{98DEF7AF-6476-4C50-A2AA-61370B95D23B}"/>
              </a:ext>
            </a:extLst>
          </p:cNvPr>
          <p:cNvSpPr txBox="1"/>
          <p:nvPr/>
        </p:nvSpPr>
        <p:spPr>
          <a:xfrm>
            <a:off x="16627973" y="17545010"/>
            <a:ext cx="7455301" cy="3046988"/>
          </a:xfrm>
          <a:prstGeom prst="rect">
            <a:avLst/>
          </a:prstGeom>
          <a:noFill/>
        </p:spPr>
        <p:txBody>
          <a:bodyPr wrap="square" rtlCol="0">
            <a:spAutoFit/>
          </a:bodyPr>
          <a:lstStyle/>
          <a:p>
            <a:pPr marL="457200" indent="-457200" algn="just">
              <a:buFont typeface="+mj-lt"/>
              <a:buAutoNum type="arabicPeriod"/>
            </a:pPr>
            <a:r>
              <a:rPr lang="en-US" sz="2400" dirty="0">
                <a:latin typeface="Lato" panose="020F0502020204030203" pitchFamily="34" charset="0"/>
                <a:ea typeface="Lato" panose="020F0502020204030203" pitchFamily="34" charset="0"/>
                <a:cs typeface="Lato" panose="020F0502020204030203" pitchFamily="34" charset="0"/>
              </a:rPr>
              <a:t>K-means compression algorithm as an additional compressive encoder.</a:t>
            </a:r>
          </a:p>
          <a:p>
            <a:pPr marL="457200" indent="-457200" algn="just">
              <a:buFont typeface="+mj-lt"/>
              <a:buAutoNum type="arabicPeriod"/>
            </a:pPr>
            <a:r>
              <a:rPr lang="en-US" sz="2400" dirty="0">
                <a:latin typeface="Lato" panose="020F0502020204030203" pitchFamily="34" charset="0"/>
                <a:ea typeface="Lato" panose="020F0502020204030203" pitchFamily="34" charset="0"/>
                <a:cs typeface="Lato" panose="020F0502020204030203" pitchFamily="34" charset="0"/>
              </a:rPr>
              <a:t>More complex networks for classification.</a:t>
            </a:r>
          </a:p>
          <a:p>
            <a:pPr marL="457200" indent="-457200" algn="just">
              <a:buFont typeface="+mj-lt"/>
              <a:buAutoNum type="arabicPeriod"/>
            </a:pPr>
            <a:r>
              <a:rPr lang="en-US" sz="2400" dirty="0">
                <a:latin typeface="Lato" panose="020F0502020204030203" pitchFamily="34" charset="0"/>
                <a:ea typeface="Lato" panose="020F0502020204030203" pitchFamily="34" charset="0"/>
                <a:cs typeface="Lato" panose="020F0502020204030203" pitchFamily="34" charset="0"/>
              </a:rPr>
              <a:t>Loss function identification, to verify the loss function is achieving the true privacy measure desired.</a:t>
            </a:r>
          </a:p>
          <a:p>
            <a:pPr marL="457200" indent="-457200" algn="just">
              <a:buFont typeface="+mj-lt"/>
              <a:buAutoNum type="arabicPeriod"/>
            </a:pPr>
            <a:r>
              <a:rPr lang="en-US" sz="2400" dirty="0">
                <a:latin typeface="Lato" panose="020F0502020204030203" pitchFamily="34" charset="0"/>
                <a:ea typeface="Lato" panose="020F0502020204030203" pitchFamily="34" charset="0"/>
                <a:cs typeface="Lato" panose="020F0502020204030203" pitchFamily="34" charset="0"/>
              </a:rPr>
              <a:t>Add random noise to the encoder to make it non-reversible, limits the information to the classifiers.</a:t>
            </a:r>
          </a:p>
        </p:txBody>
      </p:sp>
      <p:pic>
        <p:nvPicPr>
          <p:cNvPr id="51" name="Picture 50">
            <a:extLst>
              <a:ext uri="{FF2B5EF4-FFF2-40B4-BE49-F238E27FC236}">
                <a16:creationId xmlns:a16="http://schemas.microsoft.com/office/drawing/2014/main" id="{026ED300-D5BF-456A-BAF3-858FD093D984}"/>
              </a:ext>
            </a:extLst>
          </p:cNvPr>
          <p:cNvPicPr/>
          <p:nvPr/>
        </p:nvPicPr>
        <p:blipFill>
          <a:blip r:embed="rId3"/>
          <a:stretch/>
        </p:blipFill>
        <p:spPr>
          <a:xfrm>
            <a:off x="762738" y="1025137"/>
            <a:ext cx="2751639" cy="2597695"/>
          </a:xfrm>
          <a:prstGeom prst="rect">
            <a:avLst/>
          </a:prstGeom>
          <a:ln>
            <a:noFill/>
          </a:ln>
        </p:spPr>
      </p:pic>
      <p:pic>
        <p:nvPicPr>
          <p:cNvPr id="9" name="Picture 8">
            <a:extLst>
              <a:ext uri="{FF2B5EF4-FFF2-40B4-BE49-F238E27FC236}">
                <a16:creationId xmlns:a16="http://schemas.microsoft.com/office/drawing/2014/main" id="{F3689EA3-1B83-4627-A36D-B51740384D20}"/>
              </a:ext>
            </a:extLst>
          </p:cNvPr>
          <p:cNvPicPr>
            <a:picLocks noChangeAspect="1"/>
          </p:cNvPicPr>
          <p:nvPr/>
        </p:nvPicPr>
        <p:blipFill>
          <a:blip r:embed="rId4"/>
          <a:stretch>
            <a:fillRect/>
          </a:stretch>
        </p:blipFill>
        <p:spPr>
          <a:xfrm>
            <a:off x="10026437" y="9113653"/>
            <a:ext cx="4686327" cy="2715632"/>
          </a:xfrm>
          <a:prstGeom prst="rect">
            <a:avLst/>
          </a:prstGeom>
        </p:spPr>
      </p:pic>
      <p:sp>
        <p:nvSpPr>
          <p:cNvPr id="10" name="TextBox 9">
            <a:extLst>
              <a:ext uri="{FF2B5EF4-FFF2-40B4-BE49-F238E27FC236}">
                <a16:creationId xmlns:a16="http://schemas.microsoft.com/office/drawing/2014/main" id="{B6590A8D-629F-46AF-8B62-B4E06D5BA6D6}"/>
              </a:ext>
            </a:extLst>
          </p:cNvPr>
          <p:cNvSpPr txBox="1"/>
          <p:nvPr/>
        </p:nvSpPr>
        <p:spPr>
          <a:xfrm>
            <a:off x="10722840" y="8501462"/>
            <a:ext cx="3293520" cy="523220"/>
          </a:xfrm>
          <a:prstGeom prst="rect">
            <a:avLst/>
          </a:prstGeom>
          <a:noFill/>
        </p:spPr>
        <p:txBody>
          <a:bodyPr wrap="square" rtlCol="0">
            <a:spAutoFit/>
          </a:bodyPr>
          <a:lstStyle/>
          <a:p>
            <a:r>
              <a:rPr lang="en-US" sz="2800" dirty="0"/>
              <a:t>(GAP Architecture)</a:t>
            </a:r>
          </a:p>
        </p:txBody>
      </p:sp>
      <p:pic>
        <p:nvPicPr>
          <p:cNvPr id="12" name="Picture 11">
            <a:extLst>
              <a:ext uri="{FF2B5EF4-FFF2-40B4-BE49-F238E27FC236}">
                <a16:creationId xmlns:a16="http://schemas.microsoft.com/office/drawing/2014/main" id="{4E996446-0C77-449A-8F35-858D828AD217}"/>
              </a:ext>
            </a:extLst>
          </p:cNvPr>
          <p:cNvPicPr>
            <a:picLocks noChangeAspect="1"/>
          </p:cNvPicPr>
          <p:nvPr/>
        </p:nvPicPr>
        <p:blipFill>
          <a:blip r:embed="rId5"/>
          <a:stretch>
            <a:fillRect/>
          </a:stretch>
        </p:blipFill>
        <p:spPr>
          <a:xfrm>
            <a:off x="17311799" y="9916402"/>
            <a:ext cx="5827601" cy="3128342"/>
          </a:xfrm>
          <a:prstGeom prst="rect">
            <a:avLst/>
          </a:prstGeom>
        </p:spPr>
      </p:pic>
      <p:pic>
        <p:nvPicPr>
          <p:cNvPr id="14" name="Picture 13">
            <a:extLst>
              <a:ext uri="{FF2B5EF4-FFF2-40B4-BE49-F238E27FC236}">
                <a16:creationId xmlns:a16="http://schemas.microsoft.com/office/drawing/2014/main" id="{7C88825A-77FD-43DB-8F55-9608A5172700}"/>
              </a:ext>
            </a:extLst>
          </p:cNvPr>
          <p:cNvPicPr>
            <a:picLocks noChangeAspect="1"/>
          </p:cNvPicPr>
          <p:nvPr/>
        </p:nvPicPr>
        <p:blipFill>
          <a:blip r:embed="rId6"/>
          <a:stretch>
            <a:fillRect/>
          </a:stretch>
        </p:blipFill>
        <p:spPr>
          <a:xfrm>
            <a:off x="17311799" y="13117532"/>
            <a:ext cx="5827601" cy="3334347"/>
          </a:xfrm>
          <a:prstGeom prst="rect">
            <a:avLst/>
          </a:prstGeom>
        </p:spPr>
      </p:pic>
      <p:pic>
        <p:nvPicPr>
          <p:cNvPr id="20" name="Picture 19">
            <a:extLst>
              <a:ext uri="{FF2B5EF4-FFF2-40B4-BE49-F238E27FC236}">
                <a16:creationId xmlns:a16="http://schemas.microsoft.com/office/drawing/2014/main" id="{17D18A3B-B5BF-4025-8A62-250D6BF60464}"/>
              </a:ext>
            </a:extLst>
          </p:cNvPr>
          <p:cNvPicPr>
            <a:picLocks noChangeAspect="1"/>
          </p:cNvPicPr>
          <p:nvPr/>
        </p:nvPicPr>
        <p:blipFill>
          <a:blip r:embed="rId7"/>
          <a:stretch>
            <a:fillRect/>
          </a:stretch>
        </p:blipFill>
        <p:spPr>
          <a:xfrm>
            <a:off x="25150154" y="9916402"/>
            <a:ext cx="5934342" cy="3127248"/>
          </a:xfrm>
          <a:prstGeom prst="rect">
            <a:avLst/>
          </a:prstGeom>
        </p:spPr>
      </p:pic>
      <p:pic>
        <p:nvPicPr>
          <p:cNvPr id="23" name="Picture 22">
            <a:extLst>
              <a:ext uri="{FF2B5EF4-FFF2-40B4-BE49-F238E27FC236}">
                <a16:creationId xmlns:a16="http://schemas.microsoft.com/office/drawing/2014/main" id="{328E86F7-D73F-42D3-AE6D-58856ABC2BDB}"/>
              </a:ext>
            </a:extLst>
          </p:cNvPr>
          <p:cNvPicPr>
            <a:picLocks noChangeAspect="1"/>
          </p:cNvPicPr>
          <p:nvPr/>
        </p:nvPicPr>
        <p:blipFill>
          <a:blip r:embed="rId8"/>
          <a:stretch>
            <a:fillRect/>
          </a:stretch>
        </p:blipFill>
        <p:spPr>
          <a:xfrm>
            <a:off x="25104457" y="13117532"/>
            <a:ext cx="5980039" cy="3334347"/>
          </a:xfrm>
          <a:prstGeom prst="rect">
            <a:avLst/>
          </a:prstGeom>
        </p:spPr>
      </p:pic>
      <p:sp>
        <p:nvSpPr>
          <p:cNvPr id="24" name="TextBox 23">
            <a:extLst>
              <a:ext uri="{FF2B5EF4-FFF2-40B4-BE49-F238E27FC236}">
                <a16:creationId xmlns:a16="http://schemas.microsoft.com/office/drawing/2014/main" id="{DFB4F5CA-50D0-4FF6-BA93-B0731DF60E2E}"/>
              </a:ext>
            </a:extLst>
          </p:cNvPr>
          <p:cNvSpPr txBox="1"/>
          <p:nvPr/>
        </p:nvSpPr>
        <p:spPr>
          <a:xfrm>
            <a:off x="18391814" y="9833209"/>
            <a:ext cx="3708400" cy="707886"/>
          </a:xfrm>
          <a:prstGeom prst="rect">
            <a:avLst/>
          </a:prstGeom>
          <a:noFill/>
        </p:spPr>
        <p:txBody>
          <a:bodyPr wrap="square" rtlCol="0">
            <a:spAutoFit/>
          </a:bodyPr>
          <a:lstStyle/>
          <a:p>
            <a:pPr algn="ctr"/>
            <a:r>
              <a:rPr lang="en-US" sz="2600" dirty="0">
                <a:latin typeface="Lato" panose="020F0502020204030203" pitchFamily="34" charset="0"/>
                <a:ea typeface="Lato" panose="020F0502020204030203" pitchFamily="34" charset="0"/>
                <a:cs typeface="Lato" panose="020F0502020204030203" pitchFamily="34" charset="0"/>
              </a:rPr>
              <a:t>Gender Accuracy</a:t>
            </a:r>
          </a:p>
          <a:p>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48" name="TextBox 47">
            <a:extLst>
              <a:ext uri="{FF2B5EF4-FFF2-40B4-BE49-F238E27FC236}">
                <a16:creationId xmlns:a16="http://schemas.microsoft.com/office/drawing/2014/main" id="{50A384EF-2519-4C45-972C-4C74A5FCF03B}"/>
              </a:ext>
            </a:extLst>
          </p:cNvPr>
          <p:cNvSpPr txBox="1"/>
          <p:nvPr/>
        </p:nvSpPr>
        <p:spPr>
          <a:xfrm>
            <a:off x="18427030" y="13115223"/>
            <a:ext cx="3708400" cy="707886"/>
          </a:xfrm>
          <a:prstGeom prst="rect">
            <a:avLst/>
          </a:prstGeom>
          <a:noFill/>
        </p:spPr>
        <p:txBody>
          <a:bodyPr wrap="square" rtlCol="0">
            <a:spAutoFit/>
          </a:bodyPr>
          <a:lstStyle/>
          <a:p>
            <a:pPr algn="ctr"/>
            <a:r>
              <a:rPr lang="en-US" sz="2600" dirty="0">
                <a:latin typeface="Lato" panose="020F0502020204030203" pitchFamily="34" charset="0"/>
                <a:ea typeface="Lato" panose="020F0502020204030203" pitchFamily="34" charset="0"/>
                <a:cs typeface="Lato" panose="020F0502020204030203" pitchFamily="34" charset="0"/>
              </a:rPr>
              <a:t>Smile Accuracy</a:t>
            </a:r>
          </a:p>
          <a:p>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49" name="TextBox 48">
            <a:extLst>
              <a:ext uri="{FF2B5EF4-FFF2-40B4-BE49-F238E27FC236}">
                <a16:creationId xmlns:a16="http://schemas.microsoft.com/office/drawing/2014/main" id="{865764A4-5670-4E83-9746-8C5DCC498B3A}"/>
              </a:ext>
            </a:extLst>
          </p:cNvPr>
          <p:cNvSpPr txBox="1"/>
          <p:nvPr/>
        </p:nvSpPr>
        <p:spPr>
          <a:xfrm>
            <a:off x="26263125" y="9804656"/>
            <a:ext cx="3708400" cy="707886"/>
          </a:xfrm>
          <a:prstGeom prst="rect">
            <a:avLst/>
          </a:prstGeom>
          <a:noFill/>
        </p:spPr>
        <p:txBody>
          <a:bodyPr wrap="square" rtlCol="0">
            <a:spAutoFit/>
          </a:bodyPr>
          <a:lstStyle/>
          <a:p>
            <a:pPr algn="ctr"/>
            <a:r>
              <a:rPr lang="en-US" sz="2600" dirty="0">
                <a:latin typeface="Lato" panose="020F0502020204030203" pitchFamily="34" charset="0"/>
                <a:ea typeface="Lato" panose="020F0502020204030203" pitchFamily="34" charset="0"/>
                <a:cs typeface="Lato" panose="020F0502020204030203" pitchFamily="34" charset="0"/>
              </a:rPr>
              <a:t>Gender Loss</a:t>
            </a:r>
          </a:p>
          <a:p>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50" name="TextBox 49">
            <a:extLst>
              <a:ext uri="{FF2B5EF4-FFF2-40B4-BE49-F238E27FC236}">
                <a16:creationId xmlns:a16="http://schemas.microsoft.com/office/drawing/2014/main" id="{A6BBBB29-9E5F-4BF4-8396-E65F948879F5}"/>
              </a:ext>
            </a:extLst>
          </p:cNvPr>
          <p:cNvSpPr txBox="1"/>
          <p:nvPr/>
        </p:nvSpPr>
        <p:spPr>
          <a:xfrm>
            <a:off x="26263125" y="13108252"/>
            <a:ext cx="3708400" cy="707886"/>
          </a:xfrm>
          <a:prstGeom prst="rect">
            <a:avLst/>
          </a:prstGeom>
          <a:noFill/>
        </p:spPr>
        <p:txBody>
          <a:bodyPr wrap="square" rtlCol="0">
            <a:spAutoFit/>
          </a:bodyPr>
          <a:lstStyle/>
          <a:p>
            <a:pPr algn="ctr"/>
            <a:r>
              <a:rPr lang="en-US" sz="2600" dirty="0">
                <a:latin typeface="Lato" panose="020F0502020204030203" pitchFamily="34" charset="0"/>
                <a:ea typeface="Lato" panose="020F0502020204030203" pitchFamily="34" charset="0"/>
                <a:cs typeface="Lato" panose="020F0502020204030203" pitchFamily="34" charset="0"/>
              </a:rPr>
              <a:t>Smile Loss</a:t>
            </a:r>
          </a:p>
          <a:p>
            <a:endParaRPr lang="en-US" dirty="0">
              <a:latin typeface="Lato" panose="020F0502020204030203" pitchFamily="34" charset="0"/>
              <a:ea typeface="Lato" panose="020F0502020204030203" pitchFamily="34" charset="0"/>
              <a:cs typeface="Lato" panose="020F0502020204030203" pitchFamily="34" charset="0"/>
            </a:endParaRPr>
          </a:p>
        </p:txBody>
      </p:sp>
      <p:graphicFrame>
        <p:nvGraphicFramePr>
          <p:cNvPr id="6" name="Table 5">
            <a:extLst>
              <a:ext uri="{FF2B5EF4-FFF2-40B4-BE49-F238E27FC236}">
                <a16:creationId xmlns:a16="http://schemas.microsoft.com/office/drawing/2014/main" id="{DA536D49-4056-4BE2-9F3B-9D17AA50314C}"/>
              </a:ext>
            </a:extLst>
          </p:cNvPr>
          <p:cNvGraphicFramePr>
            <a:graphicFrameLocks noGrp="1"/>
          </p:cNvGraphicFramePr>
          <p:nvPr>
            <p:extLst>
              <p:ext uri="{D42A27DB-BD31-4B8C-83A1-F6EECF244321}">
                <p14:modId xmlns:p14="http://schemas.microsoft.com/office/powerpoint/2010/main" val="841455894"/>
              </p:ext>
            </p:extLst>
          </p:nvPr>
        </p:nvGraphicFramePr>
        <p:xfrm>
          <a:off x="16793149" y="4790585"/>
          <a:ext cx="14456523" cy="2072640"/>
        </p:xfrm>
        <a:graphic>
          <a:graphicData uri="http://schemas.openxmlformats.org/drawingml/2006/table">
            <a:tbl>
              <a:tblPr firstRow="1" bandRow="1">
                <a:tableStyleId>{5940675A-B579-460E-94D1-54222C63F5DA}</a:tableStyleId>
              </a:tblPr>
              <a:tblGrid>
                <a:gridCol w="3614131">
                  <a:extLst>
                    <a:ext uri="{9D8B030D-6E8A-4147-A177-3AD203B41FA5}">
                      <a16:colId xmlns:a16="http://schemas.microsoft.com/office/drawing/2014/main" val="1053403163"/>
                    </a:ext>
                  </a:extLst>
                </a:gridCol>
                <a:gridCol w="3426384">
                  <a:extLst>
                    <a:ext uri="{9D8B030D-6E8A-4147-A177-3AD203B41FA5}">
                      <a16:colId xmlns:a16="http://schemas.microsoft.com/office/drawing/2014/main" val="3090555624"/>
                    </a:ext>
                  </a:extLst>
                </a:gridCol>
                <a:gridCol w="3801877">
                  <a:extLst>
                    <a:ext uri="{9D8B030D-6E8A-4147-A177-3AD203B41FA5}">
                      <a16:colId xmlns:a16="http://schemas.microsoft.com/office/drawing/2014/main" val="433866479"/>
                    </a:ext>
                  </a:extLst>
                </a:gridCol>
                <a:gridCol w="3614131">
                  <a:extLst>
                    <a:ext uri="{9D8B030D-6E8A-4147-A177-3AD203B41FA5}">
                      <a16:colId xmlns:a16="http://schemas.microsoft.com/office/drawing/2014/main" val="2192480138"/>
                    </a:ext>
                  </a:extLst>
                </a:gridCol>
              </a:tblGrid>
              <a:tr h="423860">
                <a:tc>
                  <a:txBody>
                    <a:bodyPr/>
                    <a:lstStyle/>
                    <a:p>
                      <a:pPr algn="ctr"/>
                      <a:endParaRPr lang="en-US" sz="2800" dirty="0"/>
                    </a:p>
                  </a:txBody>
                  <a:tcPr>
                    <a:solidFill>
                      <a:schemeClr val="bg2">
                        <a:lumMod val="20000"/>
                        <a:lumOff val="80000"/>
                      </a:schemeClr>
                    </a:solidFill>
                  </a:tcPr>
                </a:tc>
                <a:tc>
                  <a:txBody>
                    <a:bodyPr/>
                    <a:lstStyle/>
                    <a:p>
                      <a:pPr algn="ctr"/>
                      <a:r>
                        <a:rPr lang="en-US" sz="2800" dirty="0"/>
                        <a:t>GAN Accuracy</a:t>
                      </a:r>
                      <a:endParaRPr lang="en-US" sz="2800" dirty="0">
                        <a:solidFill>
                          <a:sysClr val="windowText" lastClr="000000"/>
                        </a:solidFill>
                      </a:endParaRPr>
                    </a:p>
                  </a:txBody>
                  <a:tcPr>
                    <a:solidFill>
                      <a:schemeClr val="bg2">
                        <a:lumMod val="20000"/>
                        <a:lumOff val="80000"/>
                      </a:schemeClr>
                    </a:solidFill>
                  </a:tcPr>
                </a:tc>
                <a:tc>
                  <a:txBody>
                    <a:bodyPr/>
                    <a:lstStyle/>
                    <a:p>
                      <a:pPr algn="ctr"/>
                      <a:r>
                        <a:rPr lang="en-US" sz="2800" dirty="0"/>
                        <a:t>Gender Accuracy</a:t>
                      </a:r>
                      <a:endParaRPr lang="en-US" sz="2800" dirty="0">
                        <a:solidFill>
                          <a:sysClr val="windowText" lastClr="000000"/>
                        </a:solidFill>
                      </a:endParaRPr>
                    </a:p>
                  </a:txBody>
                  <a:tcPr>
                    <a:solidFill>
                      <a:schemeClr val="bg2">
                        <a:lumMod val="20000"/>
                        <a:lumOff val="80000"/>
                      </a:schemeClr>
                    </a:solidFill>
                  </a:tcPr>
                </a:tc>
                <a:tc>
                  <a:txBody>
                    <a:bodyPr/>
                    <a:lstStyle/>
                    <a:p>
                      <a:pPr algn="ctr"/>
                      <a:r>
                        <a:rPr lang="en-US" sz="2800" dirty="0"/>
                        <a:t>Smile Accuracy</a:t>
                      </a:r>
                      <a:endParaRPr lang="en-US" sz="2800" dirty="0">
                        <a:solidFill>
                          <a:sysClr val="windowText" lastClr="000000"/>
                        </a:solidFill>
                      </a:endParaRPr>
                    </a:p>
                  </a:txBody>
                  <a:tcPr>
                    <a:solidFill>
                      <a:schemeClr val="bg2">
                        <a:lumMod val="20000"/>
                        <a:lumOff val="80000"/>
                      </a:schemeClr>
                    </a:solidFill>
                  </a:tcPr>
                </a:tc>
                <a:extLst>
                  <a:ext uri="{0D108BD9-81ED-4DB2-BD59-A6C34878D82A}">
                    <a16:rowId xmlns:a16="http://schemas.microsoft.com/office/drawing/2014/main" val="1971175034"/>
                  </a:ext>
                </a:extLst>
              </a:tr>
              <a:tr h="423860">
                <a:tc>
                  <a:txBody>
                    <a:bodyPr/>
                    <a:lstStyle/>
                    <a:p>
                      <a:pPr algn="l"/>
                      <a:r>
                        <a:rPr lang="en-US" sz="2800" dirty="0"/>
                        <a:t>Autoencoder</a:t>
                      </a:r>
                    </a:p>
                  </a:txBody>
                  <a:tcPr>
                    <a:solidFill>
                      <a:schemeClr val="bg2">
                        <a:lumMod val="20000"/>
                        <a:lumOff val="80000"/>
                      </a:schemeClr>
                    </a:solidFill>
                  </a:tcPr>
                </a:tc>
                <a:tc>
                  <a:txBody>
                    <a:bodyPr/>
                    <a:lstStyle/>
                    <a:p>
                      <a:pPr algn="r"/>
                      <a:r>
                        <a:rPr lang="en-US" sz="2800" dirty="0"/>
                        <a:t>24%</a:t>
                      </a:r>
                    </a:p>
                  </a:txBody>
                  <a:tcPr/>
                </a:tc>
                <a:tc>
                  <a:txBody>
                    <a:bodyPr/>
                    <a:lstStyle/>
                    <a:p>
                      <a:pPr algn="r"/>
                      <a:r>
                        <a:rPr lang="en-US" sz="2800" dirty="0"/>
                        <a:t>42%</a:t>
                      </a:r>
                    </a:p>
                  </a:txBody>
                  <a:tcPr/>
                </a:tc>
                <a:tc>
                  <a:txBody>
                    <a:bodyPr/>
                    <a:lstStyle/>
                    <a:p>
                      <a:pPr algn="r"/>
                      <a:r>
                        <a:rPr lang="en-US" sz="2800" dirty="0"/>
                        <a:t>64%</a:t>
                      </a:r>
                    </a:p>
                  </a:txBody>
                  <a:tcPr/>
                </a:tc>
                <a:extLst>
                  <a:ext uri="{0D108BD9-81ED-4DB2-BD59-A6C34878D82A}">
                    <a16:rowId xmlns:a16="http://schemas.microsoft.com/office/drawing/2014/main" val="2849221002"/>
                  </a:ext>
                </a:extLst>
              </a:tr>
              <a:tr h="423860">
                <a:tc>
                  <a:txBody>
                    <a:bodyPr/>
                    <a:lstStyle/>
                    <a:p>
                      <a:pPr algn="l"/>
                      <a:r>
                        <a:rPr lang="en-US" sz="2800" dirty="0"/>
                        <a:t>Encoder-PCA</a:t>
                      </a:r>
                    </a:p>
                  </a:txBody>
                  <a:tcPr>
                    <a:solidFill>
                      <a:schemeClr val="bg2">
                        <a:lumMod val="20000"/>
                        <a:lumOff val="80000"/>
                      </a:schemeClr>
                    </a:solidFill>
                  </a:tcPr>
                </a:tc>
                <a:tc>
                  <a:txBody>
                    <a:bodyPr/>
                    <a:lstStyle/>
                    <a:p>
                      <a:pPr algn="r"/>
                      <a:r>
                        <a:rPr lang="en-US" sz="2800" dirty="0"/>
                        <a:t>26%</a:t>
                      </a:r>
                    </a:p>
                  </a:txBody>
                  <a:tcPr/>
                </a:tc>
                <a:tc>
                  <a:txBody>
                    <a:bodyPr/>
                    <a:lstStyle/>
                    <a:p>
                      <a:pPr algn="r"/>
                      <a:r>
                        <a:rPr lang="en-US" sz="2800" dirty="0"/>
                        <a:t>69%</a:t>
                      </a:r>
                    </a:p>
                  </a:txBody>
                  <a:tcPr/>
                </a:tc>
                <a:tc>
                  <a:txBody>
                    <a:bodyPr/>
                    <a:lstStyle/>
                    <a:p>
                      <a:pPr algn="r"/>
                      <a:r>
                        <a:rPr lang="en-US" sz="2800" dirty="0"/>
                        <a:t>36%</a:t>
                      </a:r>
                    </a:p>
                  </a:txBody>
                  <a:tcPr/>
                </a:tc>
                <a:extLst>
                  <a:ext uri="{0D108BD9-81ED-4DB2-BD59-A6C34878D82A}">
                    <a16:rowId xmlns:a16="http://schemas.microsoft.com/office/drawing/2014/main" val="3133074252"/>
                  </a:ext>
                </a:extLst>
              </a:tr>
              <a:tr h="423860">
                <a:tc>
                  <a:txBody>
                    <a:bodyPr/>
                    <a:lstStyle/>
                    <a:p>
                      <a:r>
                        <a:rPr lang="en-US" sz="2800" dirty="0"/>
                        <a:t>No Encoder</a:t>
                      </a:r>
                    </a:p>
                  </a:txBody>
                  <a:tcPr>
                    <a:solidFill>
                      <a:schemeClr val="bg2">
                        <a:lumMod val="20000"/>
                        <a:lumOff val="80000"/>
                      </a:schemeClr>
                    </a:solidFill>
                  </a:tcPr>
                </a:tc>
                <a:tc>
                  <a:txBody>
                    <a:bodyPr/>
                    <a:lstStyle/>
                    <a:p>
                      <a:pPr algn="r"/>
                      <a:r>
                        <a:rPr lang="en-US" sz="2800" dirty="0"/>
                        <a:t>N/A</a:t>
                      </a:r>
                    </a:p>
                  </a:txBody>
                  <a:tcPr/>
                </a:tc>
                <a:tc>
                  <a:txBody>
                    <a:bodyPr/>
                    <a:lstStyle/>
                    <a:p>
                      <a:pPr algn="r"/>
                      <a:r>
                        <a:rPr lang="en-US" sz="2800" dirty="0"/>
                        <a:t>72%</a:t>
                      </a:r>
                    </a:p>
                  </a:txBody>
                  <a:tcPr/>
                </a:tc>
                <a:tc>
                  <a:txBody>
                    <a:bodyPr/>
                    <a:lstStyle/>
                    <a:p>
                      <a:pPr algn="r"/>
                      <a:r>
                        <a:rPr lang="en-US" sz="2800" dirty="0"/>
                        <a:t>74%</a:t>
                      </a:r>
                    </a:p>
                  </a:txBody>
                  <a:tcPr/>
                </a:tc>
                <a:extLst>
                  <a:ext uri="{0D108BD9-81ED-4DB2-BD59-A6C34878D82A}">
                    <a16:rowId xmlns:a16="http://schemas.microsoft.com/office/drawing/2014/main" val="1825464888"/>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TotalTime>
  <Words>611</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Gill Sans</vt:lpstr>
      <vt:lpstr>Lato</vt:lpstr>
      <vt:lpstr>Office Theme</vt:lpstr>
      <vt:lpstr>   Application Testing of Generative Adversarial Privacy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Amazon from Space</dc:title>
  <dc:creator>ssanchez2000</dc:creator>
  <cp:lastModifiedBy>Nicholas Johnson</cp:lastModifiedBy>
  <cp:revision>343</cp:revision>
  <dcterms:modified xsi:type="dcterms:W3CDTF">2017-12-11T00:51:59Z</dcterms:modified>
</cp:coreProperties>
</file>