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5"/>
    <p:restoredTop sz="94666"/>
  </p:normalViewPr>
  <p:slideViewPr>
    <p:cSldViewPr snapToGrid="0" snapToObjects="1">
      <p:cViewPr varScale="1">
        <p:scale>
          <a:sx n="31" d="100"/>
          <a:sy n="31" d="100"/>
        </p:scale>
        <p:origin x="3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   Application Testing of Generative Adversarial Privacy</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       Nicholas Johnson(nickj@stanford.edu), Stephanie Sanchez(ssanche2@stanford.edu), Vishal Subbiah (svishal@stanford.edu)</a:t>
            </a:r>
          </a:p>
        </p:txBody>
      </p:sp>
      <p:sp>
        <p:nvSpPr>
          <p:cNvPr id="95" name="Shape 95"/>
          <p:cNvSpPr/>
          <p:nvPr/>
        </p:nvSpPr>
        <p:spPr>
          <a:xfrm>
            <a:off x="1001486" y="4063498"/>
            <a:ext cx="7480362" cy="689054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201962"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11156517"/>
            <a:ext cx="7578820" cy="503737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272849" y="11304421"/>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Problem Statement</a:t>
            </a:r>
          </a:p>
        </p:txBody>
      </p:sp>
      <p:sp>
        <p:nvSpPr>
          <p:cNvPr id="100" name="Shape 100"/>
          <p:cNvSpPr/>
          <p:nvPr/>
        </p:nvSpPr>
        <p:spPr>
          <a:xfrm>
            <a:off x="928270" y="16396364"/>
            <a:ext cx="7538773" cy="426764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89658" y="16484600"/>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Calibri"/>
                <a:ea typeface="Calibri"/>
                <a:cs typeface="Calibri"/>
                <a:sym typeface="Calibri"/>
              </a:rPr>
              <a:t>Data Preprocessing</a:t>
            </a:r>
            <a:endParaRPr lang="en-US" sz="3600" b="1" dirty="0">
              <a:solidFill>
                <a:schemeClr val="dk1"/>
              </a:solidFill>
              <a:latin typeface="Gill Sans"/>
              <a:ea typeface="Gill Sans"/>
              <a:cs typeface="Gill Sans"/>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50675" y="4272175"/>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The Model</a:t>
            </a:r>
          </a:p>
        </p:txBody>
      </p:sp>
      <p:sp>
        <p:nvSpPr>
          <p:cNvPr id="105" name="Shape 105"/>
          <p:cNvSpPr/>
          <p:nvPr/>
        </p:nvSpPr>
        <p:spPr>
          <a:xfrm>
            <a:off x="16945712" y="4193493"/>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Future Work</a:t>
            </a:r>
          </a:p>
        </p:txBody>
      </p:sp>
      <p:sp>
        <p:nvSpPr>
          <p:cNvPr id="109" name="Shape 109"/>
          <p:cNvSpPr/>
          <p:nvPr/>
        </p:nvSpPr>
        <p:spPr>
          <a:xfrm>
            <a:off x="132734" y="20986956"/>
            <a:ext cx="32756169" cy="910114"/>
          </a:xfrm>
          <a:prstGeom prst="rect">
            <a:avLst/>
          </a:prstGeom>
          <a:solidFill>
            <a:srgbClr val="C00000"/>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rgbClr val="C00000"/>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7545009"/>
            <a:ext cx="7066800" cy="270136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171958" y="17041130"/>
            <a:ext cx="6991290" cy="3581470"/>
          </a:xfrm>
          <a:prstGeom prst="rect">
            <a:avLst/>
          </a:prstGeom>
          <a:noFill/>
          <a:ln>
            <a:noFill/>
          </a:ln>
        </p:spPr>
        <p:txBody>
          <a:bodyPr lIns="91425" tIns="91425" rIns="91425" bIns="91425" anchor="t" anchorCtr="0">
            <a:noAutofit/>
          </a:bodyPr>
          <a:lstStyle/>
          <a:p>
            <a:pPr marL="457200" lvl="0" indent="-457200" algn="just">
              <a:buFont typeface="Arial" charset="0"/>
              <a:buChar char="•"/>
            </a:pPr>
            <a:r>
              <a:rPr lang="en-US" sz="2800" b="1" dirty="0"/>
              <a:t>Reshaped</a:t>
            </a:r>
            <a:r>
              <a:rPr lang="en-US" sz="2800" dirty="0"/>
              <a:t> them all to 256 x 256 (avg. size dataset) pixels with </a:t>
            </a:r>
            <a:r>
              <a:rPr lang="en-US" sz="2800" b="1" dirty="0"/>
              <a:t>3 color </a:t>
            </a:r>
            <a:r>
              <a:rPr lang="en-US" sz="2800" dirty="0"/>
              <a:t>channels </a:t>
            </a:r>
          </a:p>
          <a:p>
            <a:pPr marL="457200" lvl="0" indent="-457200" algn="just">
              <a:buFont typeface="Arial" charset="0"/>
              <a:buChar char="•"/>
            </a:pPr>
            <a:r>
              <a:rPr lang="en-US" sz="2700" b="1" dirty="0">
                <a:latin typeface="+mj-lt"/>
                <a:ea typeface="Calibri"/>
                <a:cs typeface="Calibri"/>
                <a:sym typeface="Calibri"/>
              </a:rPr>
              <a:t>Gender and Smile Data</a:t>
            </a:r>
            <a:r>
              <a:rPr lang="en-US" sz="2700" dirty="0">
                <a:latin typeface="+mj-lt"/>
                <a:ea typeface="Calibri"/>
                <a:cs typeface="Calibri"/>
                <a:sym typeface="Calibri"/>
              </a:rPr>
              <a:t>: cleaned labels to be 0 and 1 ({smile, no smile}, {male, female})</a:t>
            </a:r>
          </a:p>
          <a:p>
            <a:pPr marL="457200" lvl="0" indent="-457200" algn="just">
              <a:buFont typeface="Arial" charset="0"/>
              <a:buChar char="•"/>
            </a:pPr>
            <a:r>
              <a:rPr lang="en-US" sz="2800" b="1" dirty="0"/>
              <a:t>Crop </a:t>
            </a:r>
            <a:r>
              <a:rPr lang="en-US" sz="2800" dirty="0"/>
              <a:t>the images to 224 x 224 for </a:t>
            </a:r>
            <a:r>
              <a:rPr lang="en-US" sz="2400" b="1" dirty="0" err="1"/>
              <a:t>ResNets</a:t>
            </a:r>
            <a:r>
              <a:rPr lang="en-US" sz="2400" dirty="0"/>
              <a:t> or </a:t>
            </a:r>
            <a:r>
              <a:rPr lang="en-US" sz="2400" b="1" dirty="0"/>
              <a:t>VGG-Net</a:t>
            </a:r>
            <a:r>
              <a:rPr lang="en-US" sz="2400" dirty="0"/>
              <a:t> provided by </a:t>
            </a:r>
            <a:r>
              <a:rPr lang="en-US" sz="2400" b="1" dirty="0" err="1"/>
              <a:t>PyTorch</a:t>
            </a:r>
            <a:endParaRPr sz="2700" b="1" dirty="0">
              <a:latin typeface="+mj-lt"/>
              <a:ea typeface="Calibri"/>
              <a:cs typeface="Calibri"/>
              <a:sym typeface="Calibri"/>
            </a:endParaRPr>
          </a:p>
        </p:txBody>
      </p:sp>
      <p:sp>
        <p:nvSpPr>
          <p:cNvPr id="117" name="Shape 117"/>
          <p:cNvSpPr txBox="1"/>
          <p:nvPr/>
        </p:nvSpPr>
        <p:spPr>
          <a:xfrm>
            <a:off x="8920834" y="4759410"/>
            <a:ext cx="7007341"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mn-lt"/>
                <a:ea typeface="Calibri"/>
                <a:cs typeface="Calibri"/>
                <a:sym typeface="Calibri"/>
              </a:rPr>
              <a:t>Methods</a:t>
            </a:r>
            <a:r>
              <a:rPr lang="en-US" sz="2700" b="1" dirty="0">
                <a:solidFill>
                  <a:schemeClr val="dk1"/>
                </a:solidFill>
                <a:latin typeface="+mn-lt"/>
                <a:ea typeface="Calibri"/>
                <a:cs typeface="Calibri"/>
                <a:sym typeface="Calibri"/>
              </a:rPr>
              <a:t>: </a:t>
            </a:r>
            <a:endParaRPr lang="en-US" sz="2700" dirty="0">
              <a:solidFill>
                <a:schemeClr val="dk1"/>
              </a:solidFill>
              <a:latin typeface="+mn-lt"/>
              <a:ea typeface="Calibri"/>
              <a:cs typeface="Calibri"/>
              <a:sym typeface="Calibri"/>
            </a:endParaRPr>
          </a:p>
          <a:p>
            <a:pPr marL="457200" lvl="0" indent="-457200" algn="just">
              <a:buClr>
                <a:schemeClr val="dk1"/>
              </a:buClr>
              <a:buSzPct val="100000"/>
              <a:buFont typeface="Arial" charset="0"/>
              <a:buChar char="•"/>
            </a:pPr>
            <a:r>
              <a:rPr lang="en-US" sz="2800" b="1" dirty="0"/>
              <a:t>E</a:t>
            </a:r>
            <a:r>
              <a:rPr lang="en-US" sz="2800" dirty="0"/>
              <a:t>,</a:t>
            </a:r>
            <a:r>
              <a:rPr lang="en-US" sz="2800" b="1" dirty="0"/>
              <a:t>G</a:t>
            </a:r>
            <a:r>
              <a:rPr lang="en-US" sz="2800" dirty="0"/>
              <a:t>,</a:t>
            </a:r>
            <a:r>
              <a:rPr lang="en-US" sz="2800" b="1" dirty="0"/>
              <a:t>S:</a:t>
            </a:r>
            <a:r>
              <a:rPr lang="en-US" sz="2800" dirty="0"/>
              <a:t> for encoder, gender classifier, and smile classifier respectively</a:t>
            </a:r>
          </a:p>
          <a:p>
            <a:pPr marL="457200" lvl="0" indent="-457200" algn="just">
              <a:buClr>
                <a:schemeClr val="dk1"/>
              </a:buClr>
              <a:buSzPct val="100000"/>
              <a:buFont typeface="Arial" charset="0"/>
              <a:buChar char="•"/>
            </a:pPr>
            <a:r>
              <a:rPr lang="en-US" sz="2800" b="1" dirty="0"/>
              <a:t>D: </a:t>
            </a:r>
            <a:r>
              <a:rPr lang="en-US" sz="2800" dirty="0"/>
              <a:t>distortion </a:t>
            </a:r>
            <a:r>
              <a:rPr lang="en-US" sz="2800" dirty="0" err="1"/>
              <a:t>metrc</a:t>
            </a:r>
            <a:r>
              <a:rPr lang="en-US" sz="2800" dirty="0"/>
              <a:t> (for further constraints on the encoder function)</a:t>
            </a:r>
          </a:p>
          <a:p>
            <a:pPr marL="457200" lvl="0" indent="-457200" algn="just">
              <a:buClr>
                <a:schemeClr val="dk1"/>
              </a:buClr>
              <a:buSzPct val="100000"/>
              <a:buFont typeface="Arial" charset="0"/>
              <a:buChar char="•"/>
            </a:pPr>
            <a:r>
              <a:rPr lang="en-US" sz="2800" dirty="0"/>
              <a:t> </a:t>
            </a:r>
            <a:r>
              <a:rPr lang="en-US" sz="2800" b="1" dirty="0"/>
              <a:t>GAP architecture: </a:t>
            </a:r>
            <a:r>
              <a:rPr lang="en-US" sz="2800" dirty="0"/>
              <a:t>we consider the encoder and classifiers as distinct entities </a:t>
            </a:r>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r>
              <a:rPr lang="en-US" sz="2800" b="1" dirty="0"/>
              <a:t>Shallow Classifiers: </a:t>
            </a:r>
            <a:r>
              <a:rPr lang="en-US" sz="2800" dirty="0"/>
              <a:t>a two layer neural network (gender and smile models(</a:t>
            </a:r>
          </a:p>
          <a:p>
            <a:pPr marL="457200" lvl="0" indent="-457200" algn="just">
              <a:buClr>
                <a:schemeClr val="dk1"/>
              </a:buClr>
              <a:buSzPct val="100000"/>
              <a:buFont typeface="Arial" charset="0"/>
              <a:buChar char="•"/>
            </a:pPr>
            <a:r>
              <a:rPr lang="en-US" sz="2800" b="1" dirty="0"/>
              <a:t>Compressive Encoders</a:t>
            </a:r>
            <a:r>
              <a:rPr lang="en-US" sz="2800" dirty="0"/>
              <a:t>: </a:t>
            </a:r>
            <a:r>
              <a:rPr lang="en-US" sz="2800" b="1" dirty="0"/>
              <a:t>PCA</a:t>
            </a:r>
            <a:r>
              <a:rPr lang="en-US" sz="2800" dirty="0"/>
              <a:t>,  reconstruct image tensor via the first </a:t>
            </a:r>
            <a:r>
              <a:rPr lang="en-US" sz="2800" b="1" dirty="0"/>
              <a:t>d</a:t>
            </a:r>
            <a:r>
              <a:rPr lang="en-US" sz="2800" dirty="0"/>
              <a:t> principle eigenvectors for each color channel. </a:t>
            </a:r>
            <a:r>
              <a:rPr lang="en-US" sz="2800" b="1" dirty="0"/>
              <a:t>K-means</a:t>
            </a:r>
            <a:r>
              <a:rPr lang="en-US" sz="2800" dirty="0"/>
              <a:t> compression </a:t>
            </a:r>
            <a:r>
              <a:rPr lang="en-US" sz="2800" dirty="0" err="1"/>
              <a:t>algo</a:t>
            </a:r>
            <a:r>
              <a:rPr lang="en-US" sz="2800" dirty="0"/>
              <a:t>. to evaluate all three channels simultaneously</a:t>
            </a:r>
          </a:p>
          <a:p>
            <a:pPr marL="457200" lvl="0" indent="-457200" algn="just">
              <a:buClr>
                <a:schemeClr val="dk1"/>
              </a:buClr>
              <a:buSzPct val="100000"/>
              <a:buFont typeface="Arial" charset="0"/>
              <a:buChar char="•"/>
            </a:pPr>
            <a:r>
              <a:rPr lang="en-US" sz="2800" b="1" dirty="0"/>
              <a:t>Shallow Autoencoders: </a:t>
            </a:r>
            <a:r>
              <a:rPr lang="en-US" sz="2800" dirty="0"/>
              <a:t>universal </a:t>
            </a:r>
            <a:r>
              <a:rPr lang="en-US" sz="2800" b="1" dirty="0"/>
              <a:t>approximation theorem</a:t>
            </a:r>
            <a:r>
              <a:rPr lang="en-US" sz="2800" dirty="0"/>
              <a:t>, neural networks can reproduce any function under the appropriate constraints. We are able to back propagate through the architecture of multiple neural networks to appropriately optimize their respective loss functions. </a:t>
            </a:r>
          </a:p>
          <a:p>
            <a:pPr marL="457200" lvl="0" indent="-457200" algn="just">
              <a:buClr>
                <a:schemeClr val="dk1"/>
              </a:buClr>
              <a:buSzPct val="100000"/>
              <a:buFont typeface="Arial" charset="0"/>
              <a:buChar char="•"/>
            </a:pPr>
            <a:endParaRPr lang="en-US" sz="2800" b="1" dirty="0"/>
          </a:p>
          <a:p>
            <a:pPr marL="457200" lvl="0" indent="-457200" algn="just">
              <a:spcBef>
                <a:spcPts val="0"/>
              </a:spcBef>
              <a:buClr>
                <a:schemeClr val="dk1"/>
              </a:buClr>
              <a:buSzPct val="39285"/>
              <a:buFont typeface="Arial" charset="0"/>
              <a:buChar char="•"/>
            </a:pPr>
            <a:endParaRPr lang="en-US" sz="2800" dirty="0">
              <a:solidFill>
                <a:schemeClr val="dk1"/>
              </a:solidFill>
              <a:latin typeface="Calibri"/>
              <a:ea typeface="Calibri"/>
              <a:cs typeface="Calibri"/>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A73FBCD3-4812-46F5-B0FF-6677DC709A9A}"/>
              </a:ext>
            </a:extLst>
          </p:cNvPr>
          <p:cNvSpPr/>
          <p:nvPr/>
        </p:nvSpPr>
        <p:spPr>
          <a:xfrm>
            <a:off x="1201962" y="4782319"/>
            <a:ext cx="7102351" cy="6124754"/>
          </a:xfrm>
          <a:prstGeom prst="rect">
            <a:avLst/>
          </a:prstGeom>
        </p:spPr>
        <p:txBody>
          <a:bodyPr wrap="square">
            <a:spAutoFit/>
          </a:bodyPr>
          <a:lstStyle/>
          <a:p>
            <a:pPr algn="just"/>
            <a:r>
              <a:rPr lang="en-US" sz="2800" b="1" dirty="0"/>
              <a:t>Machine learning </a:t>
            </a:r>
            <a:r>
              <a:rPr lang="en-US" sz="2800" dirty="0"/>
              <a:t>(ML) methods serve many purposes today. The most revered applications of ML are normally coupled with benevolent intentions such as adverting cyber attacks, classifying materials in images for security and health purposes, etc. But ML methods do not necessarily have to be applied for favorable causes. Inference attacks, for instance, are adversary learning methods that can infer private information about public information or data. For this reason it is essential to protect privacy by deterring adversarial machine learning.</a:t>
            </a:r>
            <a:endParaRPr lang="en-US" sz="2700" dirty="0"/>
          </a:p>
        </p:txBody>
      </p:sp>
      <p:sp>
        <p:nvSpPr>
          <p:cNvPr id="3" name="Rectangle 2">
            <a:extLst>
              <a:ext uri="{FF2B5EF4-FFF2-40B4-BE49-F238E27FC236}">
                <a16:creationId xmlns:a16="http://schemas.microsoft.com/office/drawing/2014/main" id="{5B6EA0D6-945E-4A95-8550-AB492CF7FE5A}"/>
              </a:ext>
            </a:extLst>
          </p:cNvPr>
          <p:cNvSpPr/>
          <p:nvPr/>
        </p:nvSpPr>
        <p:spPr>
          <a:xfrm>
            <a:off x="1156408" y="11973530"/>
            <a:ext cx="7119193" cy="3970318"/>
          </a:xfrm>
          <a:prstGeom prst="rect">
            <a:avLst/>
          </a:prstGeom>
        </p:spPr>
        <p:txBody>
          <a:bodyPr wrap="square">
            <a:spAutoFit/>
          </a:bodyPr>
          <a:lstStyle/>
          <a:p>
            <a:pPr marL="457200" indent="-457200" algn="just">
              <a:buFont typeface="Arial" charset="0"/>
              <a:buChar char="•"/>
            </a:pPr>
            <a:r>
              <a:rPr lang="en-US" sz="2800" b="1" dirty="0"/>
              <a:t>Generative Adversarial Privacy </a:t>
            </a:r>
            <a:r>
              <a:rPr lang="en-US" sz="2800" dirty="0"/>
              <a:t>(GAP): to protect the privacy of public data by distorting data. </a:t>
            </a:r>
          </a:p>
          <a:p>
            <a:pPr marL="457200" indent="-457200" algn="just">
              <a:buFont typeface="Arial" charset="0"/>
              <a:buChar char="•"/>
            </a:pPr>
            <a:r>
              <a:rPr lang="en-US" sz="2800" b="1" dirty="0"/>
              <a:t>Goa</a:t>
            </a:r>
            <a:r>
              <a:rPr lang="en-US" sz="2800" dirty="0"/>
              <a:t>l: to enable the protection of sensitive information by obscuring generative adversarial networks (GANs) inferences of sensitive data and while not affecting the inference of </a:t>
            </a:r>
            <a:r>
              <a:rPr lang="en-US" sz="2800" dirty="0" err="1"/>
              <a:t>nonsensitive</a:t>
            </a:r>
            <a:r>
              <a:rPr lang="en-US" sz="2800" dirty="0"/>
              <a:t> attributes.</a:t>
            </a:r>
            <a:endParaRPr lang="en-US" sz="2700" dirty="0"/>
          </a:p>
        </p:txBody>
      </p:sp>
      <p:sp>
        <p:nvSpPr>
          <p:cNvPr id="4" name="Rectangle 3">
            <a:extLst>
              <a:ext uri="{FF2B5EF4-FFF2-40B4-BE49-F238E27FC236}">
                <a16:creationId xmlns:a16="http://schemas.microsoft.com/office/drawing/2014/main" id="{6D25CF8F-816B-4C5A-9D2A-71487A8751EC}"/>
              </a:ext>
            </a:extLst>
          </p:cNvPr>
          <p:cNvSpPr/>
          <p:nvPr/>
        </p:nvSpPr>
        <p:spPr>
          <a:xfrm>
            <a:off x="24405155" y="17472308"/>
            <a:ext cx="7317600" cy="2308324"/>
          </a:xfrm>
          <a:prstGeom prst="rect">
            <a:avLst/>
          </a:prstGeom>
        </p:spPr>
        <p:txBody>
          <a:bodyPr wrap="square">
            <a:spAutoFit/>
          </a:bodyPr>
          <a:lstStyle/>
          <a:p>
            <a:pPr marL="514350" indent="-514350">
              <a:buFont typeface="+mj-lt"/>
              <a:buAutoNum type="arabicPeriod"/>
            </a:pPr>
            <a:r>
              <a:rPr lang="en-US" sz="2400" dirty="0"/>
              <a:t>Ari </a:t>
            </a:r>
            <a:r>
              <a:rPr lang="en-US" sz="2400" dirty="0" err="1"/>
              <a:t>Ekmekji</a:t>
            </a:r>
            <a:r>
              <a:rPr lang="en-US" sz="2400" dirty="0"/>
              <a:t> Convolutional Neural Networks for Age and Gender Classification.</a:t>
            </a:r>
          </a:p>
          <a:p>
            <a:pPr marL="514350" indent="-514350">
              <a:buFont typeface="+mj-lt"/>
              <a:buAutoNum type="arabicPeriod"/>
            </a:pPr>
            <a:r>
              <a:rPr lang="en-US" sz="2400" dirty="0" err="1"/>
              <a:t>Jihun</a:t>
            </a:r>
            <a:r>
              <a:rPr lang="en-US" sz="2400" dirty="0"/>
              <a:t> Hamm Minimax Filter: Learning to Preserve Privacy from Inference Attacks.</a:t>
            </a:r>
          </a:p>
          <a:p>
            <a:pPr marL="514350" indent="-514350">
              <a:buFont typeface="+mj-lt"/>
              <a:buAutoNum type="arabicPeriod"/>
            </a:pPr>
            <a:r>
              <a:rPr lang="en-US" sz="2400" dirty="0"/>
              <a:t>G. </a:t>
            </a:r>
            <a:r>
              <a:rPr lang="en-US" sz="2400" dirty="0" err="1"/>
              <a:t>Cybenko</a:t>
            </a:r>
            <a:r>
              <a:rPr lang="en-US" sz="2400" dirty="0"/>
              <a:t> Approximation by superpositions of a sigmoidal function.</a:t>
            </a:r>
            <a:endParaRPr lang="en-US" sz="2200" i="1" dirty="0"/>
          </a:p>
        </p:txBody>
      </p:sp>
      <p:pic>
        <p:nvPicPr>
          <p:cNvPr id="15" name="Picture 14">
            <a:extLst>
              <a:ext uri="{FF2B5EF4-FFF2-40B4-BE49-F238E27FC236}">
                <a16:creationId xmlns:a16="http://schemas.microsoft.com/office/drawing/2014/main" id="{57AD1C60-12B9-4F65-9253-22575886406C}"/>
              </a:ext>
            </a:extLst>
          </p:cNvPr>
          <p:cNvPicPr>
            <a:picLocks noChangeAspect="1"/>
          </p:cNvPicPr>
          <p:nvPr/>
        </p:nvPicPr>
        <p:blipFill>
          <a:blip r:embed="rId3"/>
          <a:stretch>
            <a:fillRect/>
          </a:stretch>
        </p:blipFill>
        <p:spPr>
          <a:xfrm>
            <a:off x="16784955" y="10924446"/>
            <a:ext cx="7463553" cy="5343282"/>
          </a:xfrm>
          <a:prstGeom prst="rect">
            <a:avLst/>
          </a:prstGeom>
        </p:spPr>
      </p:pic>
      <p:pic>
        <p:nvPicPr>
          <p:cNvPr id="17" name="Picture 16">
            <a:extLst>
              <a:ext uri="{FF2B5EF4-FFF2-40B4-BE49-F238E27FC236}">
                <a16:creationId xmlns:a16="http://schemas.microsoft.com/office/drawing/2014/main" id="{A8B49230-39A2-4123-B59C-CFA42E874FF9}"/>
              </a:ext>
            </a:extLst>
          </p:cNvPr>
          <p:cNvPicPr>
            <a:picLocks noChangeAspect="1"/>
          </p:cNvPicPr>
          <p:nvPr/>
        </p:nvPicPr>
        <p:blipFill>
          <a:blip r:embed="rId4"/>
          <a:stretch>
            <a:fillRect/>
          </a:stretch>
        </p:blipFill>
        <p:spPr>
          <a:xfrm>
            <a:off x="24022871" y="10805937"/>
            <a:ext cx="7523970" cy="5642978"/>
          </a:xfrm>
          <a:prstGeom prst="rect">
            <a:avLst/>
          </a:prstGeom>
        </p:spPr>
      </p:pic>
      <p:sp>
        <p:nvSpPr>
          <p:cNvPr id="18" name="TextBox 17">
            <a:extLst>
              <a:ext uri="{FF2B5EF4-FFF2-40B4-BE49-F238E27FC236}">
                <a16:creationId xmlns:a16="http://schemas.microsoft.com/office/drawing/2014/main" id="{600D6531-4208-4B29-AC92-0210C85045CC}"/>
              </a:ext>
            </a:extLst>
          </p:cNvPr>
          <p:cNvSpPr txBox="1"/>
          <p:nvPr/>
        </p:nvSpPr>
        <p:spPr>
          <a:xfrm>
            <a:off x="16627973" y="7917882"/>
            <a:ext cx="14918868" cy="2677656"/>
          </a:xfrm>
          <a:prstGeom prst="rect">
            <a:avLst/>
          </a:prstGeom>
          <a:noFill/>
        </p:spPr>
        <p:txBody>
          <a:bodyPr wrap="square" rtlCol="0">
            <a:spAutoFit/>
          </a:bodyPr>
          <a:lstStyle/>
          <a:p>
            <a:pPr algn="just"/>
            <a:r>
              <a:rPr lang="en-US" sz="2700" dirty="0"/>
              <a:t>We were able to show why Value Iteration would not do well for the given environment due to randomness in the number of frames per steps (unknown probabilities which this method relies on). </a:t>
            </a:r>
          </a:p>
          <a:p>
            <a:pPr algn="just"/>
            <a:r>
              <a:rPr lang="en-US" sz="2700" dirty="0"/>
              <a:t>We implemented Q learning (function approximation) which gave an improvement in our performance as compared to our baseline. With the feature extraction we see a significant jump in our performance as compared to previous models.</a:t>
            </a:r>
          </a:p>
        </p:txBody>
      </p:sp>
      <p:sp>
        <p:nvSpPr>
          <p:cNvPr id="19" name="TextBox 18">
            <a:extLst>
              <a:ext uri="{FF2B5EF4-FFF2-40B4-BE49-F238E27FC236}">
                <a16:creationId xmlns:a16="http://schemas.microsoft.com/office/drawing/2014/main" id="{98DEF7AF-6476-4C50-A2AA-61370B95D23B}"/>
              </a:ext>
            </a:extLst>
          </p:cNvPr>
          <p:cNvSpPr txBox="1"/>
          <p:nvPr/>
        </p:nvSpPr>
        <p:spPr>
          <a:xfrm>
            <a:off x="16627973" y="17545010"/>
            <a:ext cx="7455301" cy="2800767"/>
          </a:xfrm>
          <a:prstGeom prst="rect">
            <a:avLst/>
          </a:prstGeom>
          <a:noFill/>
        </p:spPr>
        <p:txBody>
          <a:bodyPr wrap="square" rtlCol="0">
            <a:spAutoFit/>
          </a:bodyPr>
          <a:lstStyle/>
          <a:p>
            <a:pPr algn="just"/>
            <a:r>
              <a:rPr lang="en-US" sz="2200" dirty="0"/>
              <a:t>Our next steps would be to </a:t>
            </a:r>
            <a:r>
              <a:rPr lang="en-US" sz="2200" b="1" dirty="0"/>
              <a:t>expand the actions space </a:t>
            </a:r>
            <a:r>
              <a:rPr lang="en-US" sz="2200" dirty="0"/>
              <a:t>to all 9 moves from the current 3 we have shortlisted. We are currently running only the first 1000 iterations of the game to train the car in the same terrain. We would like to expand to work on </a:t>
            </a:r>
            <a:r>
              <a:rPr lang="en-US" sz="2200" b="1" dirty="0"/>
              <a:t>the different terrains</a:t>
            </a:r>
            <a:r>
              <a:rPr lang="en-US" sz="2200" dirty="0"/>
              <a:t>. From the limited games we have run we noticed a significant improvement with Q learning and so with enough episodes we should be able to win the race.</a:t>
            </a:r>
          </a:p>
        </p:txBody>
      </p:sp>
      <p:graphicFrame>
        <p:nvGraphicFramePr>
          <p:cNvPr id="21" name="Table 20">
            <a:extLst>
              <a:ext uri="{FF2B5EF4-FFF2-40B4-BE49-F238E27FC236}">
                <a16:creationId xmlns:a16="http://schemas.microsoft.com/office/drawing/2014/main" id="{06D1C09E-4201-43B0-9662-5B66A1B5AC6C}"/>
              </a:ext>
            </a:extLst>
          </p:cNvPr>
          <p:cNvGraphicFramePr>
            <a:graphicFrameLocks noGrp="1"/>
          </p:cNvGraphicFramePr>
          <p:nvPr>
            <p:extLst>
              <p:ext uri="{D42A27DB-BD31-4B8C-83A1-F6EECF244321}">
                <p14:modId xmlns:p14="http://schemas.microsoft.com/office/powerpoint/2010/main" val="3333266935"/>
              </p:ext>
            </p:extLst>
          </p:nvPr>
        </p:nvGraphicFramePr>
        <p:xfrm>
          <a:off x="16893318" y="5190052"/>
          <a:ext cx="14256185" cy="1902300"/>
        </p:xfrm>
        <a:graphic>
          <a:graphicData uri="http://schemas.openxmlformats.org/drawingml/2006/table">
            <a:tbl>
              <a:tblPr firstRow="1" bandRow="1">
                <a:tableStyleId>{5940675A-B579-460E-94D1-54222C63F5DA}</a:tableStyleId>
              </a:tblPr>
              <a:tblGrid>
                <a:gridCol w="1197909">
                  <a:extLst>
                    <a:ext uri="{9D8B030D-6E8A-4147-A177-3AD203B41FA5}">
                      <a16:colId xmlns:a16="http://schemas.microsoft.com/office/drawing/2014/main" val="1563817293"/>
                    </a:ext>
                  </a:extLst>
                </a:gridCol>
                <a:gridCol w="1556084">
                  <a:extLst>
                    <a:ext uri="{9D8B030D-6E8A-4147-A177-3AD203B41FA5}">
                      <a16:colId xmlns:a16="http://schemas.microsoft.com/office/drawing/2014/main" val="999295482"/>
                    </a:ext>
                  </a:extLst>
                </a:gridCol>
                <a:gridCol w="2598821">
                  <a:extLst>
                    <a:ext uri="{9D8B030D-6E8A-4147-A177-3AD203B41FA5}">
                      <a16:colId xmlns:a16="http://schemas.microsoft.com/office/drawing/2014/main" val="1011669137"/>
                    </a:ext>
                  </a:extLst>
                </a:gridCol>
                <a:gridCol w="1941095">
                  <a:extLst>
                    <a:ext uri="{9D8B030D-6E8A-4147-A177-3AD203B41FA5}">
                      <a16:colId xmlns:a16="http://schemas.microsoft.com/office/drawing/2014/main" val="1995611684"/>
                    </a:ext>
                  </a:extLst>
                </a:gridCol>
                <a:gridCol w="3465095">
                  <a:extLst>
                    <a:ext uri="{9D8B030D-6E8A-4147-A177-3AD203B41FA5}">
                      <a16:colId xmlns:a16="http://schemas.microsoft.com/office/drawing/2014/main" val="2005831546"/>
                    </a:ext>
                  </a:extLst>
                </a:gridCol>
                <a:gridCol w="3497181">
                  <a:extLst>
                    <a:ext uri="{9D8B030D-6E8A-4147-A177-3AD203B41FA5}">
                      <a16:colId xmlns:a16="http://schemas.microsoft.com/office/drawing/2014/main" val="3725766695"/>
                    </a:ext>
                  </a:extLst>
                </a:gridCol>
              </a:tblGrid>
              <a:tr h="1074970">
                <a:tc>
                  <a:txBody>
                    <a:bodyPr/>
                    <a:lstStyle/>
                    <a:p>
                      <a:pPr algn="ctr"/>
                      <a:endParaRPr lang="en-US" sz="2800" b="0" dirty="0"/>
                    </a:p>
                  </a:txBody>
                  <a:tcPr>
                    <a:solidFill>
                      <a:schemeClr val="accent2">
                        <a:lumMod val="20000"/>
                        <a:lumOff val="80000"/>
                      </a:schemeClr>
                    </a:solidFill>
                  </a:tcPr>
                </a:tc>
                <a:tc>
                  <a:txBody>
                    <a:bodyPr/>
                    <a:lstStyle/>
                    <a:p>
                      <a:pPr algn="ctr"/>
                      <a:r>
                        <a:rPr lang="en-US" sz="2800" b="0" dirty="0"/>
                        <a:t>Baseline</a:t>
                      </a:r>
                    </a:p>
                  </a:txBody>
                  <a:tcPr>
                    <a:solidFill>
                      <a:schemeClr val="accent2">
                        <a:lumMod val="20000"/>
                        <a:lumOff val="80000"/>
                      </a:schemeClr>
                    </a:solidFill>
                  </a:tcPr>
                </a:tc>
                <a:tc>
                  <a:txBody>
                    <a:bodyPr/>
                    <a:lstStyle/>
                    <a:p>
                      <a:pPr algn="ctr"/>
                      <a:r>
                        <a:rPr lang="en-US" sz="2800" b="0" dirty="0"/>
                        <a:t>Value Iteration</a:t>
                      </a:r>
                    </a:p>
                  </a:txBody>
                  <a:tcPr>
                    <a:solidFill>
                      <a:schemeClr val="accent2">
                        <a:lumMod val="20000"/>
                        <a:lumOff val="80000"/>
                      </a:schemeClr>
                    </a:solidFill>
                  </a:tcPr>
                </a:tc>
                <a:tc>
                  <a:txBody>
                    <a:bodyPr/>
                    <a:lstStyle/>
                    <a:p>
                      <a:pPr algn="ctr"/>
                      <a:r>
                        <a:rPr lang="en-US" sz="2800" b="0" dirty="0"/>
                        <a:t>Q-learning</a:t>
                      </a:r>
                    </a:p>
                  </a:txBody>
                  <a:tcPr>
                    <a:solidFill>
                      <a:schemeClr val="accent2">
                        <a:lumMod val="20000"/>
                        <a:lumOff val="80000"/>
                      </a:schemeClr>
                    </a:solidFill>
                  </a:tcPr>
                </a:tc>
                <a:tc>
                  <a:txBody>
                    <a:bodyPr/>
                    <a:lstStyle/>
                    <a:p>
                      <a:pPr algn="ctr"/>
                      <a:r>
                        <a:rPr lang="en-US" sz="2800" b="0" dirty="0"/>
                        <a:t>Q-learning </a:t>
                      </a:r>
                    </a:p>
                    <a:p>
                      <a:pPr algn="ctr"/>
                      <a:r>
                        <a:rPr lang="en-US" sz="2800" b="0" dirty="0"/>
                        <a:t>(Function Approx.)</a:t>
                      </a:r>
                    </a:p>
                  </a:txBody>
                  <a:tcPr>
                    <a:solidFill>
                      <a:schemeClr val="accent2">
                        <a:lumMod val="20000"/>
                        <a:lumOff val="80000"/>
                      </a:schemeClr>
                    </a:solidFill>
                  </a:tcPr>
                </a:tc>
                <a:tc>
                  <a:txBody>
                    <a:bodyPr/>
                    <a:lstStyle/>
                    <a:p>
                      <a:pPr algn="ctr"/>
                      <a:r>
                        <a:rPr lang="en-US" sz="2800" b="0" dirty="0"/>
                        <a:t>Q-learning</a:t>
                      </a:r>
                    </a:p>
                    <a:p>
                      <a:pPr algn="ctr"/>
                      <a:r>
                        <a:rPr lang="en-US" sz="2800" b="0" dirty="0"/>
                        <a:t>(Feature Extraction)</a:t>
                      </a:r>
                    </a:p>
                  </a:txBody>
                  <a:tcPr>
                    <a:solidFill>
                      <a:schemeClr val="accent2">
                        <a:lumMod val="20000"/>
                        <a:lumOff val="80000"/>
                      </a:schemeClr>
                    </a:solidFill>
                  </a:tcPr>
                </a:tc>
                <a:extLst>
                  <a:ext uri="{0D108BD9-81ED-4DB2-BD59-A6C34878D82A}">
                    <a16:rowId xmlns:a16="http://schemas.microsoft.com/office/drawing/2014/main" val="1939364850"/>
                  </a:ext>
                </a:extLst>
              </a:tr>
              <a:tr h="827330">
                <a:tc>
                  <a:txBody>
                    <a:bodyPr/>
                    <a:lstStyle/>
                    <a:p>
                      <a:pPr algn="ctr"/>
                      <a:r>
                        <a:rPr lang="en-US" sz="2800" dirty="0"/>
                        <a:t>Result</a:t>
                      </a:r>
                    </a:p>
                  </a:txBody>
                  <a:tcPr>
                    <a:solidFill>
                      <a:schemeClr val="accent2">
                        <a:lumMod val="20000"/>
                        <a:lumOff val="80000"/>
                      </a:schemeClr>
                    </a:solidFill>
                  </a:tcPr>
                </a:tc>
                <a:tc>
                  <a:txBody>
                    <a:bodyPr/>
                    <a:lstStyle/>
                    <a:p>
                      <a:pPr algn="ctr"/>
                      <a:r>
                        <a:rPr lang="en-US" sz="2800" dirty="0">
                          <a:solidFill>
                            <a:srgbClr val="C00000"/>
                          </a:solidFill>
                        </a:rPr>
                        <a:t>N/A</a:t>
                      </a:r>
                    </a:p>
                  </a:txBody>
                  <a:tcPr/>
                </a:tc>
                <a:tc>
                  <a:txBody>
                    <a:bodyPr/>
                    <a:lstStyle/>
                    <a:p>
                      <a:pPr algn="ctr"/>
                      <a:r>
                        <a:rPr lang="en-US" sz="2800" dirty="0"/>
                        <a:t>199/200</a:t>
                      </a:r>
                    </a:p>
                  </a:txBody>
                  <a:tcPr/>
                </a:tc>
                <a:tc>
                  <a:txBody>
                    <a:bodyPr/>
                    <a:lstStyle/>
                    <a:p>
                      <a:pPr algn="ctr"/>
                      <a:r>
                        <a:rPr lang="en-US" sz="2800" dirty="0"/>
                        <a:t>187/200</a:t>
                      </a:r>
                    </a:p>
                  </a:txBody>
                  <a:tcPr/>
                </a:tc>
                <a:tc>
                  <a:txBody>
                    <a:bodyPr/>
                    <a:lstStyle/>
                    <a:p>
                      <a:pPr algn="ctr"/>
                      <a:r>
                        <a:rPr lang="en-US" sz="2800" dirty="0"/>
                        <a:t>187/200</a:t>
                      </a:r>
                    </a:p>
                  </a:txBody>
                  <a:tcPr/>
                </a:tc>
                <a:tc>
                  <a:txBody>
                    <a:bodyPr/>
                    <a:lstStyle/>
                    <a:p>
                      <a:pPr algn="ctr"/>
                      <a:r>
                        <a:rPr lang="en-US" sz="2800" dirty="0"/>
                        <a:t>175/200</a:t>
                      </a:r>
                    </a:p>
                  </a:txBody>
                  <a:tcPr/>
                </a:tc>
                <a:extLst>
                  <a:ext uri="{0D108BD9-81ED-4DB2-BD59-A6C34878D82A}">
                    <a16:rowId xmlns:a16="http://schemas.microsoft.com/office/drawing/2014/main" val="836485868"/>
                  </a:ext>
                </a:extLst>
              </a:tr>
            </a:tbl>
          </a:graphicData>
        </a:graphic>
      </p:graphicFrame>
      <p:pic>
        <p:nvPicPr>
          <p:cNvPr id="51" name="Picture 50">
            <a:extLst>
              <a:ext uri="{FF2B5EF4-FFF2-40B4-BE49-F238E27FC236}">
                <a16:creationId xmlns:a16="http://schemas.microsoft.com/office/drawing/2014/main" id="{026ED300-D5BF-456A-BAF3-858FD093D984}"/>
              </a:ext>
            </a:extLst>
          </p:cNvPr>
          <p:cNvPicPr/>
          <p:nvPr/>
        </p:nvPicPr>
        <p:blipFill>
          <a:blip r:embed="rId5"/>
          <a:stretch/>
        </p:blipFill>
        <p:spPr>
          <a:xfrm>
            <a:off x="762738" y="1025137"/>
            <a:ext cx="2751639" cy="2597695"/>
          </a:xfrm>
          <a:prstGeom prst="rect">
            <a:avLst/>
          </a:prstGeom>
          <a:ln>
            <a:noFill/>
          </a:ln>
        </p:spPr>
      </p:pic>
      <p:pic>
        <p:nvPicPr>
          <p:cNvPr id="9" name="Picture 8">
            <a:extLst>
              <a:ext uri="{FF2B5EF4-FFF2-40B4-BE49-F238E27FC236}">
                <a16:creationId xmlns:a16="http://schemas.microsoft.com/office/drawing/2014/main" id="{F3689EA3-1B83-4627-A36D-B51740384D20}"/>
              </a:ext>
            </a:extLst>
          </p:cNvPr>
          <p:cNvPicPr>
            <a:picLocks noChangeAspect="1"/>
          </p:cNvPicPr>
          <p:nvPr/>
        </p:nvPicPr>
        <p:blipFill>
          <a:blip r:embed="rId6"/>
          <a:stretch>
            <a:fillRect/>
          </a:stretch>
        </p:blipFill>
        <p:spPr>
          <a:xfrm>
            <a:off x="11099719" y="8484599"/>
            <a:ext cx="2779412" cy="1610613"/>
          </a:xfrm>
          <a:prstGeom prst="rect">
            <a:avLst/>
          </a:prstGeom>
        </p:spPr>
      </p:pic>
      <p:sp>
        <p:nvSpPr>
          <p:cNvPr id="10" name="TextBox 9">
            <a:extLst>
              <a:ext uri="{FF2B5EF4-FFF2-40B4-BE49-F238E27FC236}">
                <a16:creationId xmlns:a16="http://schemas.microsoft.com/office/drawing/2014/main" id="{B6590A8D-629F-46AF-8B62-B4E06D5BA6D6}"/>
              </a:ext>
            </a:extLst>
          </p:cNvPr>
          <p:cNvSpPr txBox="1"/>
          <p:nvPr/>
        </p:nvSpPr>
        <p:spPr>
          <a:xfrm>
            <a:off x="11209189" y="8018648"/>
            <a:ext cx="3293520" cy="400110"/>
          </a:xfrm>
          <a:prstGeom prst="rect">
            <a:avLst/>
          </a:prstGeom>
          <a:noFill/>
        </p:spPr>
        <p:txBody>
          <a:bodyPr wrap="square" rtlCol="0">
            <a:spAutoFit/>
          </a:bodyPr>
          <a:lstStyle/>
          <a:p>
            <a:r>
              <a:rPr lang="en-US" sz="2000" dirty="0"/>
              <a:t>(GAP Architecture)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590</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Office Theme</vt:lpstr>
      <vt:lpstr>   Application Testing of Generative Adversarial Privacy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dc:creator>ssanchez2000</dc:creator>
  <cp:lastModifiedBy>Stephanie Pro 4</cp:lastModifiedBy>
  <cp:revision>246</cp:revision>
  <dcterms:modified xsi:type="dcterms:W3CDTF">2017-12-06T22:06:47Z</dcterms:modified>
</cp:coreProperties>
</file>