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30" d="100"/>
          <a:sy n="30" d="100"/>
        </p:scale>
        <p:origin x="474"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Application Testing of Generative Adversarial Privacy</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Data Preprocessing</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t>Reshaped</a:t>
            </a:r>
            <a:r>
              <a:rPr lang="en-US" sz="2800" dirty="0"/>
              <a:t> them all to 256 x 256 (avg. size dataset) pixels with </a:t>
            </a:r>
            <a:r>
              <a:rPr lang="en-US" sz="2800" b="1" dirty="0"/>
              <a:t>3 color </a:t>
            </a:r>
            <a:r>
              <a:rPr lang="en-US" sz="2800" dirty="0"/>
              <a:t>channels </a:t>
            </a:r>
          </a:p>
          <a:p>
            <a:pPr marL="457200" lvl="0" indent="-457200" algn="just">
              <a:buFont typeface="Arial" charset="0"/>
              <a:buChar char="•"/>
            </a:pPr>
            <a:r>
              <a:rPr lang="en-US" sz="2700" b="1" dirty="0">
                <a:latin typeface="+mj-lt"/>
                <a:ea typeface="Calibri"/>
                <a:cs typeface="Calibri"/>
                <a:sym typeface="Calibri"/>
              </a:rPr>
              <a:t>Gender and Smile Data</a:t>
            </a:r>
            <a:r>
              <a:rPr lang="en-US" sz="2700" dirty="0">
                <a:latin typeface="+mj-lt"/>
                <a:ea typeface="Calibri"/>
                <a:cs typeface="Calibri"/>
                <a:sym typeface="Calibri"/>
              </a:rPr>
              <a:t>: cleaned labels to be 0 and 1 ({smile, no smile}, {male, female})</a:t>
            </a:r>
          </a:p>
          <a:p>
            <a:pPr marL="457200" lvl="0" indent="-457200" algn="just">
              <a:buFont typeface="Arial" charset="0"/>
              <a:buChar char="•"/>
            </a:pPr>
            <a:r>
              <a:rPr lang="en-US" sz="2800" b="1" dirty="0"/>
              <a:t>Crop </a:t>
            </a:r>
            <a:r>
              <a:rPr lang="en-US" sz="2800" dirty="0"/>
              <a:t>the images to 224 x 224 for </a:t>
            </a:r>
            <a:r>
              <a:rPr lang="en-US" sz="2400" b="1" dirty="0" err="1"/>
              <a:t>ResNets</a:t>
            </a:r>
            <a:r>
              <a:rPr lang="en-US" sz="2400" dirty="0"/>
              <a:t> or </a:t>
            </a:r>
            <a:r>
              <a:rPr lang="en-US" sz="2400" b="1" dirty="0"/>
              <a:t>VGG-Net</a:t>
            </a:r>
            <a:r>
              <a:rPr lang="en-US" sz="2400" dirty="0"/>
              <a:t> provided by </a:t>
            </a:r>
            <a:r>
              <a:rPr lang="en-US" sz="2400" b="1" dirty="0" err="1"/>
              <a:t>PyTorch</a:t>
            </a:r>
            <a:endParaRPr sz="2700" b="1" dirty="0">
              <a:latin typeface="+mj-lt"/>
              <a:ea typeface="Calibri"/>
              <a:cs typeface="Calibri"/>
              <a:sym typeface="Calibri"/>
            </a:endParaRP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Methods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800" b="1" dirty="0"/>
              <a:t>E</a:t>
            </a:r>
            <a:r>
              <a:rPr lang="en-US" sz="2800" dirty="0"/>
              <a:t>,</a:t>
            </a:r>
            <a:r>
              <a:rPr lang="en-US" sz="2800" b="1" dirty="0"/>
              <a:t>G</a:t>
            </a:r>
            <a:r>
              <a:rPr lang="en-US" sz="2800" dirty="0"/>
              <a:t>,</a:t>
            </a:r>
            <a:r>
              <a:rPr lang="en-US" sz="2800" b="1" dirty="0"/>
              <a:t>S:</a:t>
            </a:r>
            <a:r>
              <a:rPr lang="en-US" sz="2800" dirty="0"/>
              <a:t> for encoder, gender classifier, and smile classifier respectively</a:t>
            </a:r>
          </a:p>
          <a:p>
            <a:pPr marL="457200" lvl="0" indent="-457200" algn="just">
              <a:buClr>
                <a:schemeClr val="dk1"/>
              </a:buClr>
              <a:buSzPct val="100000"/>
              <a:buFont typeface="Arial" charset="0"/>
              <a:buChar char="•"/>
            </a:pPr>
            <a:r>
              <a:rPr lang="en-US" sz="2800" b="1" dirty="0"/>
              <a:t>D: </a:t>
            </a:r>
            <a:r>
              <a:rPr lang="en-US" sz="2800" dirty="0"/>
              <a:t>distortion </a:t>
            </a:r>
            <a:r>
              <a:rPr lang="en-US" sz="2800" dirty="0" err="1"/>
              <a:t>metrc</a:t>
            </a:r>
            <a:r>
              <a:rPr lang="en-US" sz="2800" dirty="0"/>
              <a:t> (for further constraints on the encoder function)</a:t>
            </a:r>
          </a:p>
          <a:p>
            <a:pPr marL="457200" lvl="0" indent="-457200" algn="just">
              <a:buClr>
                <a:schemeClr val="dk1"/>
              </a:buClr>
              <a:buSzPct val="100000"/>
              <a:buFont typeface="Arial" charset="0"/>
              <a:buChar char="•"/>
            </a:pPr>
            <a:r>
              <a:rPr lang="en-US" sz="2800" dirty="0"/>
              <a:t> </a:t>
            </a:r>
            <a:r>
              <a:rPr lang="en-US" sz="2800" b="1" dirty="0"/>
              <a:t>GAP architecture: </a:t>
            </a:r>
            <a:r>
              <a:rPr lang="en-US" sz="2800" dirty="0"/>
              <a:t>we consider the encoder and classifiers as distinct entities </a:t>
            </a:r>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r>
              <a:rPr lang="en-US" sz="2800" b="1" dirty="0"/>
              <a:t>Shallow Classifiers: </a:t>
            </a:r>
            <a:r>
              <a:rPr lang="en-US" sz="2800" dirty="0"/>
              <a:t>a two layer neural network (gender and smile models)</a:t>
            </a:r>
          </a:p>
          <a:p>
            <a:pPr marL="457200" lvl="0" indent="-457200" algn="just">
              <a:buClr>
                <a:schemeClr val="dk1"/>
              </a:buClr>
              <a:buSzPct val="100000"/>
              <a:buFont typeface="Arial" charset="0"/>
              <a:buChar char="•"/>
            </a:pPr>
            <a:r>
              <a:rPr lang="en-US" sz="2800" b="1" dirty="0"/>
              <a:t>Compressive Encoders</a:t>
            </a:r>
            <a:r>
              <a:rPr lang="en-US" sz="2800" dirty="0"/>
              <a:t>: </a:t>
            </a:r>
            <a:r>
              <a:rPr lang="en-US" sz="2800" b="1" dirty="0"/>
              <a:t>PCA</a:t>
            </a:r>
            <a:r>
              <a:rPr lang="en-US" sz="2800" dirty="0"/>
              <a:t>,  reconstruct image tensor via the first </a:t>
            </a:r>
            <a:r>
              <a:rPr lang="en-US" sz="2800" b="1" dirty="0"/>
              <a:t>d</a:t>
            </a:r>
            <a:r>
              <a:rPr lang="en-US" sz="2800" dirty="0"/>
              <a:t> principle eigenvectors for each color channel. </a:t>
            </a:r>
          </a:p>
          <a:p>
            <a:pPr marL="457200" lvl="0" indent="-457200" algn="just">
              <a:buClr>
                <a:schemeClr val="dk1"/>
              </a:buClr>
              <a:buSzPct val="100000"/>
              <a:buFont typeface="Arial" charset="0"/>
              <a:buChar char="•"/>
            </a:pPr>
            <a:r>
              <a:rPr lang="en-US" sz="2800" b="1" dirty="0"/>
              <a:t>Shallow Autoencoders: </a:t>
            </a:r>
            <a:r>
              <a:rPr lang="en-US" sz="2800" dirty="0"/>
              <a:t>universal </a:t>
            </a:r>
            <a:r>
              <a:rPr lang="en-US" sz="2800" b="1" dirty="0"/>
              <a:t>approximation theorem</a:t>
            </a:r>
            <a:r>
              <a:rPr lang="en-US" sz="2800" dirty="0"/>
              <a:t>, neural networks can reproduce any function under the appropriate constraints. We are able to back propagate through the architecture of multiple neural networks to appropriately optimize their respective loss functions. </a:t>
            </a:r>
          </a:p>
          <a:p>
            <a:pPr marL="457200" lvl="0" indent="-457200" algn="just">
              <a:buClr>
                <a:schemeClr val="dk1"/>
              </a:buClr>
              <a:buSzPct val="100000"/>
              <a:buFont typeface="Arial" charset="0"/>
              <a:buChar char="•"/>
            </a:pPr>
            <a:endParaRPr lang="en-US" sz="2800" b="1" dirty="0"/>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t>Machine learning </a:t>
            </a:r>
            <a:r>
              <a:rPr lang="en-US" sz="2800" dirty="0"/>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p>
        </p:txBody>
      </p:sp>
      <p:sp>
        <p:nvSpPr>
          <p:cNvPr id="3" name="Rectangle 2">
            <a:extLst>
              <a:ext uri="{FF2B5EF4-FFF2-40B4-BE49-F238E27FC236}">
                <a16:creationId xmlns:a16="http://schemas.microsoft.com/office/drawing/2014/main" id="{5B6EA0D6-945E-4A95-8550-AB492CF7FE5A}"/>
              </a:ext>
            </a:extLst>
          </p:cNvPr>
          <p:cNvSpPr/>
          <p:nvPr/>
        </p:nvSpPr>
        <p:spPr>
          <a:xfrm>
            <a:off x="1156408" y="11973530"/>
            <a:ext cx="7119193" cy="3970318"/>
          </a:xfrm>
          <a:prstGeom prst="rect">
            <a:avLst/>
          </a:prstGeom>
        </p:spPr>
        <p:txBody>
          <a:bodyPr wrap="square">
            <a:spAutoFit/>
          </a:bodyPr>
          <a:lstStyle/>
          <a:p>
            <a:pPr marL="457200" indent="-457200" algn="just">
              <a:buFont typeface="Arial" charset="0"/>
              <a:buChar char="•"/>
            </a:pPr>
            <a:r>
              <a:rPr lang="en-US" sz="2800" b="1" dirty="0"/>
              <a:t>Generative Adversarial Privacy </a:t>
            </a:r>
            <a:r>
              <a:rPr lang="en-US" sz="2800" dirty="0"/>
              <a:t>(GAP): to protect the privacy of public data by distorting data. </a:t>
            </a:r>
          </a:p>
          <a:p>
            <a:pPr marL="457200" indent="-457200" algn="just">
              <a:buFont typeface="Arial" charset="0"/>
              <a:buChar char="•"/>
            </a:pPr>
            <a:r>
              <a:rPr lang="en-US" sz="2800" b="1" dirty="0"/>
              <a:t>Goa</a:t>
            </a:r>
            <a:r>
              <a:rPr lang="en-US" sz="2800" dirty="0"/>
              <a:t>l: to enable the protection of sensitive information by obscuring generative adversarial networks (GANs) inferences of sensitive data and while not affecting the inference of non-sensitive attributes.</a:t>
            </a:r>
            <a:endParaRPr lang="en-US" sz="2700" dirty="0"/>
          </a:p>
        </p:txBody>
      </p:sp>
      <p:sp>
        <p:nvSpPr>
          <p:cNvPr id="4" name="Rectangle 3">
            <a:extLst>
              <a:ext uri="{FF2B5EF4-FFF2-40B4-BE49-F238E27FC236}">
                <a16:creationId xmlns:a16="http://schemas.microsoft.com/office/drawing/2014/main"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Arial" panose="020B0604020202020204" pitchFamily="34" charset="0"/>
                <a:cs typeface="Arial" panose="020B0604020202020204" pitchFamily="34" charset="0"/>
              </a:rPr>
              <a:t>Ari </a:t>
            </a:r>
            <a:r>
              <a:rPr lang="en-US" sz="2400" dirty="0" err="1">
                <a:latin typeface="Arial" panose="020B0604020202020204" pitchFamily="34" charset="0"/>
                <a:cs typeface="Arial" panose="020B0604020202020204" pitchFamily="34" charset="0"/>
              </a:rPr>
              <a:t>Ekmekji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Convolutional Neural Networks for Age and Gender Classification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err="1">
                <a:latin typeface="Arial" panose="020B0604020202020204" pitchFamily="34" charset="0"/>
                <a:cs typeface="Arial" panose="020B0604020202020204" pitchFamily="34" charset="0"/>
              </a:rPr>
              <a:t>Jihun</a:t>
            </a:r>
            <a:r>
              <a:rPr lang="en-US" sz="2400" dirty="0">
                <a:latin typeface="Arial" panose="020B0604020202020204" pitchFamily="34" charset="0"/>
                <a:cs typeface="Arial" panose="020B0604020202020204" pitchFamily="34" charset="0"/>
              </a:rPr>
              <a:t> Hamm</a:t>
            </a:r>
            <a:r>
              <a:rPr lang="en-US" sz="2400" i="1" dirty="0">
                <a:latin typeface="Arial" panose="020B0604020202020204" pitchFamily="34" charset="0"/>
                <a:cs typeface="Arial" panose="020B0604020202020204" pitchFamily="34" charset="0"/>
              </a:rPr>
              <a:t>. Minimax Filter: Learning to Preserve Privacy from Inference Attacks</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a:latin typeface="Arial" panose="020B0604020202020204" pitchFamily="34" charset="0"/>
                <a:cs typeface="Arial" panose="020B0604020202020204" pitchFamily="34" charset="0"/>
              </a:rPr>
              <a:t>G. </a:t>
            </a:r>
            <a:r>
              <a:rPr lang="en-US" sz="2400" dirty="0" err="1">
                <a:latin typeface="Arial" panose="020B0604020202020204" pitchFamily="34" charset="0"/>
                <a:cs typeface="Arial" panose="020B0604020202020204" pitchFamily="34" charset="0"/>
              </a:rPr>
              <a:t>Cybenko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Approximation by superpositions of a sigmoidal function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s-ES" sz="2200" dirty="0" err="1">
                <a:latin typeface="Arial" panose="020B0604020202020204" pitchFamily="34" charset="0"/>
                <a:cs typeface="Arial" panose="020B0604020202020204" pitchFamily="34" charset="0"/>
              </a:rPr>
              <a:t>Jiawei</a:t>
            </a:r>
            <a:r>
              <a:rPr lang="es-ES" sz="2200" dirty="0">
                <a:latin typeface="Arial" panose="020B0604020202020204" pitchFamily="34" charset="0"/>
                <a:cs typeface="Arial" panose="020B0604020202020204" pitchFamily="34" charset="0"/>
              </a:rPr>
              <a:t> Su, Danilo </a:t>
            </a:r>
            <a:r>
              <a:rPr lang="es-ES" sz="2200" dirty="0" err="1">
                <a:latin typeface="Arial" panose="020B0604020202020204" pitchFamily="34" charset="0"/>
                <a:cs typeface="Arial" panose="020B0604020202020204" pitchFamily="34" charset="0"/>
              </a:rPr>
              <a:t>Vasconcellos</a:t>
            </a:r>
            <a:r>
              <a:rPr lang="es-ES" sz="2200" dirty="0">
                <a:latin typeface="Arial" panose="020B0604020202020204" pitchFamily="34" charset="0"/>
                <a:cs typeface="Arial" panose="020B0604020202020204" pitchFamily="34" charset="0"/>
              </a:rPr>
              <a:t> Vargas, </a:t>
            </a:r>
            <a:r>
              <a:rPr lang="es-ES" sz="2200" dirty="0" err="1">
                <a:latin typeface="Arial" panose="020B0604020202020204" pitchFamily="34" charset="0"/>
                <a:cs typeface="Arial" panose="020B0604020202020204" pitchFamily="34" charset="0"/>
              </a:rPr>
              <a:t>Sakurai</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Kouichi</a:t>
            </a:r>
            <a:r>
              <a:rPr lang="es-E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One pixel attack for fooling deep neural networks</a:t>
            </a:r>
            <a:r>
              <a:rPr lang="en-US" sz="22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600D6531-4208-4B29-AC92-0210C85045CC}"/>
              </a:ext>
            </a:extLst>
          </p:cNvPr>
          <p:cNvSpPr txBox="1"/>
          <p:nvPr/>
        </p:nvSpPr>
        <p:spPr>
          <a:xfrm>
            <a:off x="16665859" y="6942296"/>
            <a:ext cx="14918868" cy="3000821"/>
          </a:xfrm>
          <a:prstGeom prst="rect">
            <a:avLst/>
          </a:prstGeom>
          <a:noFill/>
        </p:spPr>
        <p:txBody>
          <a:bodyPr wrap="square" rtlCol="0">
            <a:spAutoFit/>
          </a:bodyPr>
          <a:lstStyle/>
          <a:p>
            <a:pPr algn="just"/>
            <a:r>
              <a:rPr lang="en-US" sz="2700" dirty="0"/>
              <a:t>The All Model entails </a:t>
            </a:r>
            <a:r>
              <a:rPr lang="en-US" sz="2700" dirty="0" err="1"/>
              <a:t>Vggnet</a:t>
            </a:r>
            <a:r>
              <a:rPr lang="en-US" sz="2700" dirty="0"/>
              <a:t> with 3 sets of 2 convolutional layers with a </a:t>
            </a:r>
            <a:r>
              <a:rPr lang="en-US" sz="2700" dirty="0" err="1"/>
              <a:t>maxpool</a:t>
            </a:r>
            <a:r>
              <a:rPr lang="en-US" sz="2700" dirty="0"/>
              <a:t> layer. The No Training All Model results were computed by a 2 hidden layer network autoencoder. This yielded favorable results to predict the Smile Model while lowering the accuracy of the Gender Model.</a:t>
            </a:r>
          </a:p>
          <a:p>
            <a:pPr algn="just"/>
            <a:r>
              <a:rPr lang="en-US" sz="2700" dirty="0"/>
              <a:t>Applying a compressive encoder, PCA, to the All Model gave reverse results. This is because features for the Gender Model are more distinct than the Smile Model features. These results would be excellent for reducing the accuracy of the Gender Model while decreasing the accuracy for the Smile Model. </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t>K-means compression algorithm to evaluate all three channels simultaneously.</a:t>
            </a:r>
          </a:p>
          <a:p>
            <a:pPr marL="457200" indent="-457200" algn="just">
              <a:buFont typeface="+mj-lt"/>
              <a:buAutoNum type="arabicPeriod"/>
            </a:pPr>
            <a:r>
              <a:rPr lang="en-US" sz="2400" dirty="0"/>
              <a:t>More complex networks for classification.</a:t>
            </a:r>
          </a:p>
          <a:p>
            <a:pPr marL="457200" indent="-457200" algn="just">
              <a:buFont typeface="+mj-lt"/>
              <a:buAutoNum type="arabicPeriod"/>
            </a:pPr>
            <a:r>
              <a:rPr lang="en-US" sz="2400" dirty="0"/>
              <a:t>Loss function identification, to evaluate the loss function is achieving the true privacy measure desired.</a:t>
            </a:r>
          </a:p>
          <a:p>
            <a:pPr marL="457200" indent="-457200" algn="just">
              <a:buFont typeface="+mj-lt"/>
              <a:buAutoNum type="arabicPeriod"/>
            </a:pPr>
            <a:r>
              <a:rPr lang="en-US" sz="2400" dirty="0"/>
              <a:t>Add random noise to the encoder to make it non-reversible -limits the information to the classifiers.</a:t>
            </a:r>
          </a:p>
        </p:txBody>
      </p:sp>
      <p:pic>
        <p:nvPicPr>
          <p:cNvPr id="51" name="Picture 50">
            <a:extLst>
              <a:ext uri="{FF2B5EF4-FFF2-40B4-BE49-F238E27FC236}">
                <a16:creationId xmlns:a16="http://schemas.microsoft.com/office/drawing/2014/main" id="{026ED300-D5BF-456A-BAF3-858FD093D984}"/>
              </a:ext>
            </a:extLst>
          </p:cNvPr>
          <p:cNvPicPr/>
          <p:nvPr/>
        </p:nvPicPr>
        <p:blipFill>
          <a:blip r:embed="rId3"/>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F3689EA3-1B83-4627-A36D-B51740384D20}"/>
              </a:ext>
            </a:extLst>
          </p:cNvPr>
          <p:cNvPicPr>
            <a:picLocks noChangeAspect="1"/>
          </p:cNvPicPr>
          <p:nvPr/>
        </p:nvPicPr>
        <p:blipFill>
          <a:blip r:embed="rId4"/>
          <a:stretch>
            <a:fillRect/>
          </a:stretch>
        </p:blipFill>
        <p:spPr>
          <a:xfrm>
            <a:off x="10026437" y="9113653"/>
            <a:ext cx="4686327" cy="2715632"/>
          </a:xfrm>
          <a:prstGeom prst="rect">
            <a:avLst/>
          </a:prstGeom>
        </p:spPr>
      </p:pic>
      <p:sp>
        <p:nvSpPr>
          <p:cNvPr id="10" name="TextBox 9">
            <a:extLst>
              <a:ext uri="{FF2B5EF4-FFF2-40B4-BE49-F238E27FC236}">
                <a16:creationId xmlns:a16="http://schemas.microsoft.com/office/drawing/2014/main" id="{B6590A8D-629F-46AF-8B62-B4E06D5BA6D6}"/>
              </a:ext>
            </a:extLst>
          </p:cNvPr>
          <p:cNvSpPr txBox="1"/>
          <p:nvPr/>
        </p:nvSpPr>
        <p:spPr>
          <a:xfrm>
            <a:off x="10722840" y="8501462"/>
            <a:ext cx="3293520" cy="523220"/>
          </a:xfrm>
          <a:prstGeom prst="rect">
            <a:avLst/>
          </a:prstGeom>
          <a:noFill/>
        </p:spPr>
        <p:txBody>
          <a:bodyPr wrap="square" rtlCol="0">
            <a:spAutoFit/>
          </a:bodyPr>
          <a:lstStyle/>
          <a:p>
            <a:r>
              <a:rPr lang="en-US" sz="2800" dirty="0"/>
              <a:t>(GAP Architecture)</a:t>
            </a:r>
          </a:p>
        </p:txBody>
      </p:sp>
      <p:pic>
        <p:nvPicPr>
          <p:cNvPr id="12" name="Picture 11">
            <a:extLst>
              <a:ext uri="{FF2B5EF4-FFF2-40B4-BE49-F238E27FC236}">
                <a16:creationId xmlns:a16="http://schemas.microsoft.com/office/drawing/2014/main" id="{4E996446-0C77-449A-8F35-858D828AD217}"/>
              </a:ext>
            </a:extLst>
          </p:cNvPr>
          <p:cNvPicPr>
            <a:picLocks noChangeAspect="1"/>
          </p:cNvPicPr>
          <p:nvPr/>
        </p:nvPicPr>
        <p:blipFill>
          <a:blip r:embed="rId5"/>
          <a:stretch>
            <a:fillRect/>
          </a:stretch>
        </p:blipFill>
        <p:spPr>
          <a:xfrm>
            <a:off x="17311799" y="9916402"/>
            <a:ext cx="5827601" cy="3128342"/>
          </a:xfrm>
          <a:prstGeom prst="rect">
            <a:avLst/>
          </a:prstGeom>
        </p:spPr>
      </p:pic>
      <p:pic>
        <p:nvPicPr>
          <p:cNvPr id="14" name="Picture 13">
            <a:extLst>
              <a:ext uri="{FF2B5EF4-FFF2-40B4-BE49-F238E27FC236}">
                <a16:creationId xmlns:a16="http://schemas.microsoft.com/office/drawing/2014/main" id="{7C88825A-77FD-43DB-8F55-9608A5172700}"/>
              </a:ext>
            </a:extLst>
          </p:cNvPr>
          <p:cNvPicPr>
            <a:picLocks noChangeAspect="1"/>
          </p:cNvPicPr>
          <p:nvPr/>
        </p:nvPicPr>
        <p:blipFill>
          <a:blip r:embed="rId6"/>
          <a:stretch>
            <a:fillRect/>
          </a:stretch>
        </p:blipFill>
        <p:spPr>
          <a:xfrm>
            <a:off x="17311799" y="13117532"/>
            <a:ext cx="5827601" cy="3334347"/>
          </a:xfrm>
          <a:prstGeom prst="rect">
            <a:avLst/>
          </a:prstGeom>
        </p:spPr>
      </p:pic>
      <p:pic>
        <p:nvPicPr>
          <p:cNvPr id="20" name="Picture 19">
            <a:extLst>
              <a:ext uri="{FF2B5EF4-FFF2-40B4-BE49-F238E27FC236}">
                <a16:creationId xmlns:a16="http://schemas.microsoft.com/office/drawing/2014/main" id="{17D18A3B-B5BF-4025-8A62-250D6BF60464}"/>
              </a:ext>
            </a:extLst>
          </p:cNvPr>
          <p:cNvPicPr>
            <a:picLocks noChangeAspect="1"/>
          </p:cNvPicPr>
          <p:nvPr/>
        </p:nvPicPr>
        <p:blipFill>
          <a:blip r:embed="rId7"/>
          <a:stretch>
            <a:fillRect/>
          </a:stretch>
        </p:blipFill>
        <p:spPr>
          <a:xfrm>
            <a:off x="25150154" y="9916402"/>
            <a:ext cx="5934342" cy="3127248"/>
          </a:xfrm>
          <a:prstGeom prst="rect">
            <a:avLst/>
          </a:prstGeom>
        </p:spPr>
      </p:pic>
      <p:pic>
        <p:nvPicPr>
          <p:cNvPr id="23" name="Picture 22">
            <a:extLst>
              <a:ext uri="{FF2B5EF4-FFF2-40B4-BE49-F238E27FC236}">
                <a16:creationId xmlns:a16="http://schemas.microsoft.com/office/drawing/2014/main" id="{328E86F7-D73F-42D3-AE6D-58856ABC2BDB}"/>
              </a:ext>
            </a:extLst>
          </p:cNvPr>
          <p:cNvPicPr>
            <a:picLocks noChangeAspect="1"/>
          </p:cNvPicPr>
          <p:nvPr/>
        </p:nvPicPr>
        <p:blipFill>
          <a:blip r:embed="rId8"/>
          <a:stretch>
            <a:fillRect/>
          </a:stretch>
        </p:blipFill>
        <p:spPr>
          <a:xfrm>
            <a:off x="25104457" y="13117532"/>
            <a:ext cx="5980039" cy="3334347"/>
          </a:xfrm>
          <a:prstGeom prst="rect">
            <a:avLst/>
          </a:prstGeom>
        </p:spPr>
      </p:pic>
      <p:sp>
        <p:nvSpPr>
          <p:cNvPr id="24" name="TextBox 23">
            <a:extLst>
              <a:ext uri="{FF2B5EF4-FFF2-40B4-BE49-F238E27FC236}">
                <a16:creationId xmlns:a16="http://schemas.microsoft.com/office/drawing/2014/main" id="{DFB4F5CA-50D0-4FF6-BA93-B0731DF60E2E}"/>
              </a:ext>
            </a:extLst>
          </p:cNvPr>
          <p:cNvSpPr txBox="1"/>
          <p:nvPr/>
        </p:nvSpPr>
        <p:spPr>
          <a:xfrm>
            <a:off x="18391814" y="9833209"/>
            <a:ext cx="3708400" cy="707886"/>
          </a:xfrm>
          <a:prstGeom prst="rect">
            <a:avLst/>
          </a:prstGeom>
          <a:noFill/>
        </p:spPr>
        <p:txBody>
          <a:bodyPr wrap="square" rtlCol="0">
            <a:spAutoFit/>
          </a:bodyPr>
          <a:lstStyle/>
          <a:p>
            <a:pPr algn="ctr"/>
            <a:r>
              <a:rPr lang="en-US" sz="2600" dirty="0"/>
              <a:t>Gender Accuracy</a:t>
            </a:r>
          </a:p>
          <a:p>
            <a:endParaRPr lang="en-US" dirty="0"/>
          </a:p>
        </p:txBody>
      </p:sp>
      <p:sp>
        <p:nvSpPr>
          <p:cNvPr id="48" name="TextBox 47">
            <a:extLst>
              <a:ext uri="{FF2B5EF4-FFF2-40B4-BE49-F238E27FC236}">
                <a16:creationId xmlns:a16="http://schemas.microsoft.com/office/drawing/2014/main" id="{50A384EF-2519-4C45-972C-4C74A5FCF03B}"/>
              </a:ext>
            </a:extLst>
          </p:cNvPr>
          <p:cNvSpPr txBox="1"/>
          <p:nvPr/>
        </p:nvSpPr>
        <p:spPr>
          <a:xfrm>
            <a:off x="18427030" y="13115223"/>
            <a:ext cx="3708400" cy="707886"/>
          </a:xfrm>
          <a:prstGeom prst="rect">
            <a:avLst/>
          </a:prstGeom>
          <a:noFill/>
        </p:spPr>
        <p:txBody>
          <a:bodyPr wrap="square" rtlCol="0">
            <a:spAutoFit/>
          </a:bodyPr>
          <a:lstStyle/>
          <a:p>
            <a:pPr algn="ctr"/>
            <a:r>
              <a:rPr lang="en-US" sz="2600" dirty="0"/>
              <a:t>Smile Accuracy</a:t>
            </a:r>
          </a:p>
          <a:p>
            <a:endParaRPr lang="en-US" dirty="0"/>
          </a:p>
        </p:txBody>
      </p:sp>
      <p:sp>
        <p:nvSpPr>
          <p:cNvPr id="49" name="TextBox 48">
            <a:extLst>
              <a:ext uri="{FF2B5EF4-FFF2-40B4-BE49-F238E27FC236}">
                <a16:creationId xmlns:a16="http://schemas.microsoft.com/office/drawing/2014/main" id="{865764A4-5670-4E83-9746-8C5DCC498B3A}"/>
              </a:ext>
            </a:extLst>
          </p:cNvPr>
          <p:cNvSpPr txBox="1"/>
          <p:nvPr/>
        </p:nvSpPr>
        <p:spPr>
          <a:xfrm>
            <a:off x="26263125" y="9804656"/>
            <a:ext cx="3708400" cy="707886"/>
          </a:xfrm>
          <a:prstGeom prst="rect">
            <a:avLst/>
          </a:prstGeom>
          <a:noFill/>
        </p:spPr>
        <p:txBody>
          <a:bodyPr wrap="square" rtlCol="0">
            <a:spAutoFit/>
          </a:bodyPr>
          <a:lstStyle/>
          <a:p>
            <a:pPr algn="ctr"/>
            <a:r>
              <a:rPr lang="en-US" sz="2600" dirty="0"/>
              <a:t>Gender Loss</a:t>
            </a:r>
          </a:p>
          <a:p>
            <a:endParaRPr lang="en-US" dirty="0"/>
          </a:p>
        </p:txBody>
      </p:sp>
      <p:sp>
        <p:nvSpPr>
          <p:cNvPr id="50" name="TextBox 49">
            <a:extLst>
              <a:ext uri="{FF2B5EF4-FFF2-40B4-BE49-F238E27FC236}">
                <a16:creationId xmlns:a16="http://schemas.microsoft.com/office/drawing/2014/main" id="{A6BBBB29-9E5F-4BF4-8396-E65F948879F5}"/>
              </a:ext>
            </a:extLst>
          </p:cNvPr>
          <p:cNvSpPr txBox="1"/>
          <p:nvPr/>
        </p:nvSpPr>
        <p:spPr>
          <a:xfrm>
            <a:off x="26263125" y="13108252"/>
            <a:ext cx="3708400" cy="707886"/>
          </a:xfrm>
          <a:prstGeom prst="rect">
            <a:avLst/>
          </a:prstGeom>
          <a:noFill/>
        </p:spPr>
        <p:txBody>
          <a:bodyPr wrap="square" rtlCol="0">
            <a:spAutoFit/>
          </a:bodyPr>
          <a:lstStyle/>
          <a:p>
            <a:pPr algn="ctr"/>
            <a:r>
              <a:rPr lang="en-US" sz="2600" dirty="0"/>
              <a:t>Smile Loss</a:t>
            </a:r>
          </a:p>
          <a:p>
            <a:endParaRPr lang="en-US" dirty="0"/>
          </a:p>
        </p:txBody>
      </p:sp>
      <p:graphicFrame>
        <p:nvGraphicFramePr>
          <p:cNvPr id="6" name="Table 5">
            <a:extLst>
              <a:ext uri="{FF2B5EF4-FFF2-40B4-BE49-F238E27FC236}">
                <a16:creationId xmlns:a16="http://schemas.microsoft.com/office/drawing/2014/main" id="{DA536D49-4056-4BE2-9F3B-9D17AA50314C}"/>
              </a:ext>
            </a:extLst>
          </p:cNvPr>
          <p:cNvGraphicFramePr>
            <a:graphicFrameLocks noGrp="1"/>
          </p:cNvGraphicFramePr>
          <p:nvPr>
            <p:extLst>
              <p:ext uri="{D42A27DB-BD31-4B8C-83A1-F6EECF244321}">
                <p14:modId xmlns:p14="http://schemas.microsoft.com/office/powerpoint/2010/main" val="3096164053"/>
              </p:ext>
            </p:extLst>
          </p:nvPr>
        </p:nvGraphicFramePr>
        <p:xfrm>
          <a:off x="16793149" y="4822669"/>
          <a:ext cx="14456523" cy="2072640"/>
        </p:xfrm>
        <a:graphic>
          <a:graphicData uri="http://schemas.openxmlformats.org/drawingml/2006/table">
            <a:tbl>
              <a:tblPr firstRow="1" bandRow="1">
                <a:tableStyleId>{5940675A-B579-460E-94D1-54222C63F5DA}</a:tableStyleId>
              </a:tblPr>
              <a:tblGrid>
                <a:gridCol w="3614131">
                  <a:extLst>
                    <a:ext uri="{9D8B030D-6E8A-4147-A177-3AD203B41FA5}">
                      <a16:colId xmlns:a16="http://schemas.microsoft.com/office/drawing/2014/main" val="1053403163"/>
                    </a:ext>
                  </a:extLst>
                </a:gridCol>
                <a:gridCol w="3426384">
                  <a:extLst>
                    <a:ext uri="{9D8B030D-6E8A-4147-A177-3AD203B41FA5}">
                      <a16:colId xmlns:a16="http://schemas.microsoft.com/office/drawing/2014/main" val="3090555624"/>
                    </a:ext>
                  </a:extLst>
                </a:gridCol>
                <a:gridCol w="3801877">
                  <a:extLst>
                    <a:ext uri="{9D8B030D-6E8A-4147-A177-3AD203B41FA5}">
                      <a16:colId xmlns:a16="http://schemas.microsoft.com/office/drawing/2014/main" val="433866479"/>
                    </a:ext>
                  </a:extLst>
                </a:gridCol>
                <a:gridCol w="3614131">
                  <a:extLst>
                    <a:ext uri="{9D8B030D-6E8A-4147-A177-3AD203B41FA5}">
                      <a16:colId xmlns:a16="http://schemas.microsoft.com/office/drawing/2014/main" val="2192480138"/>
                    </a:ext>
                  </a:extLst>
                </a:gridCol>
              </a:tblGrid>
              <a:tr h="423860">
                <a:tc>
                  <a:txBody>
                    <a:bodyPr/>
                    <a:lstStyle/>
                    <a:p>
                      <a:pPr algn="ctr"/>
                      <a:endParaRPr lang="en-US" sz="2800" dirty="0"/>
                    </a:p>
                  </a:txBody>
                  <a:tcPr>
                    <a:solidFill>
                      <a:schemeClr val="bg2">
                        <a:lumMod val="20000"/>
                        <a:lumOff val="80000"/>
                      </a:schemeClr>
                    </a:solidFill>
                  </a:tcPr>
                </a:tc>
                <a:tc>
                  <a:txBody>
                    <a:bodyPr/>
                    <a:lstStyle/>
                    <a:p>
                      <a:pPr algn="ctr"/>
                      <a:r>
                        <a:rPr lang="en-US" sz="2800" dirty="0"/>
                        <a:t>All Model</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Gender Model</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Smile Model</a:t>
                      </a:r>
                      <a:endParaRPr lang="en-US" sz="2800" dirty="0">
                        <a:solidFill>
                          <a:sysClr val="windowText" lastClr="000000"/>
                        </a:solidFill>
                      </a:endParaRPr>
                    </a:p>
                  </a:txBody>
                  <a:tcPr>
                    <a:solidFill>
                      <a:schemeClr val="bg2">
                        <a:lumMod val="20000"/>
                        <a:lumOff val="80000"/>
                      </a:schemeClr>
                    </a:solidFill>
                  </a:tcPr>
                </a:tc>
                <a:extLst>
                  <a:ext uri="{0D108BD9-81ED-4DB2-BD59-A6C34878D82A}">
                    <a16:rowId xmlns:a16="http://schemas.microsoft.com/office/drawing/2014/main" val="1971175034"/>
                  </a:ext>
                </a:extLst>
              </a:tr>
              <a:tr h="423860">
                <a:tc>
                  <a:txBody>
                    <a:bodyPr/>
                    <a:lstStyle/>
                    <a:p>
                      <a:pPr algn="l"/>
                      <a:r>
                        <a:rPr lang="en-US" sz="2800" dirty="0"/>
                        <a:t>No Train</a:t>
                      </a:r>
                    </a:p>
                  </a:txBody>
                  <a:tcPr>
                    <a:solidFill>
                      <a:schemeClr val="bg2">
                        <a:lumMod val="20000"/>
                        <a:lumOff val="80000"/>
                      </a:schemeClr>
                    </a:solidFill>
                  </a:tcPr>
                </a:tc>
                <a:tc>
                  <a:txBody>
                    <a:bodyPr/>
                    <a:lstStyle/>
                    <a:p>
                      <a:pPr algn="r"/>
                      <a:r>
                        <a:rPr lang="en-US" sz="2800" dirty="0"/>
                        <a:t>24%</a:t>
                      </a:r>
                    </a:p>
                  </a:txBody>
                  <a:tcPr/>
                </a:tc>
                <a:tc>
                  <a:txBody>
                    <a:bodyPr/>
                    <a:lstStyle/>
                    <a:p>
                      <a:pPr algn="r"/>
                      <a:r>
                        <a:rPr lang="en-US" sz="2800" dirty="0"/>
                        <a:t>42%</a:t>
                      </a:r>
                    </a:p>
                  </a:txBody>
                  <a:tcPr/>
                </a:tc>
                <a:tc>
                  <a:txBody>
                    <a:bodyPr/>
                    <a:lstStyle/>
                    <a:p>
                      <a:pPr algn="r"/>
                      <a:r>
                        <a:rPr lang="en-US" sz="2800" dirty="0"/>
                        <a:t>64%</a:t>
                      </a:r>
                    </a:p>
                  </a:txBody>
                  <a:tcPr/>
                </a:tc>
                <a:extLst>
                  <a:ext uri="{0D108BD9-81ED-4DB2-BD59-A6C34878D82A}">
                    <a16:rowId xmlns:a16="http://schemas.microsoft.com/office/drawing/2014/main" val="2849221002"/>
                  </a:ext>
                </a:extLst>
              </a:tr>
              <a:tr h="42386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26%</a:t>
                      </a:r>
                    </a:p>
                  </a:txBody>
                  <a:tcPr/>
                </a:tc>
                <a:tc>
                  <a:txBody>
                    <a:bodyPr/>
                    <a:lstStyle/>
                    <a:p>
                      <a:pPr algn="r"/>
                      <a:r>
                        <a:rPr lang="en-US" sz="2800" dirty="0"/>
                        <a:t>69%</a:t>
                      </a:r>
                    </a:p>
                  </a:txBody>
                  <a:tcPr/>
                </a:tc>
                <a:tc>
                  <a:txBody>
                    <a:bodyPr/>
                    <a:lstStyle/>
                    <a:p>
                      <a:pPr algn="r"/>
                      <a:r>
                        <a:rPr lang="en-US" sz="2800" dirty="0"/>
                        <a:t>36%</a:t>
                      </a:r>
                    </a:p>
                  </a:txBody>
                  <a:tcPr/>
                </a:tc>
                <a:extLst>
                  <a:ext uri="{0D108BD9-81ED-4DB2-BD59-A6C34878D82A}">
                    <a16:rowId xmlns:a16="http://schemas.microsoft.com/office/drawing/2014/main" val="3133074252"/>
                  </a:ext>
                </a:extLst>
              </a:tr>
              <a:tr h="423860">
                <a:tc>
                  <a:txBody>
                    <a:bodyPr/>
                    <a:lstStyle/>
                    <a:p>
                      <a:r>
                        <a:rPr lang="en-US" sz="2800" dirty="0"/>
                        <a:t>No Encoder</a:t>
                      </a:r>
                    </a:p>
                  </a:txBody>
                  <a:tcPr>
                    <a:solidFill>
                      <a:schemeClr val="bg2">
                        <a:lumMod val="20000"/>
                        <a:lumOff val="80000"/>
                      </a:schemeClr>
                    </a:solidFill>
                  </a:tcPr>
                </a:tc>
                <a:tc>
                  <a:txBody>
                    <a:bodyPr/>
                    <a:lstStyle/>
                    <a:p>
                      <a:pPr algn="r"/>
                      <a:r>
                        <a:rPr lang="en-US" sz="2800" dirty="0"/>
                        <a:t>N/A</a:t>
                      </a:r>
                    </a:p>
                  </a:txBody>
                  <a:tcPr/>
                </a:tc>
                <a:tc>
                  <a:txBody>
                    <a:bodyPr/>
                    <a:lstStyle/>
                    <a:p>
                      <a:pPr algn="r"/>
                      <a:r>
                        <a:rPr lang="en-US" sz="2800" dirty="0"/>
                        <a:t>72%</a:t>
                      </a:r>
                    </a:p>
                  </a:txBody>
                  <a:tcPr/>
                </a:tc>
                <a:tc>
                  <a:txBody>
                    <a:bodyPr/>
                    <a:lstStyle/>
                    <a:p>
                      <a:pPr algn="r"/>
                      <a:r>
                        <a:rPr lang="en-US" sz="2800" dirty="0"/>
                        <a:t>74%</a:t>
                      </a:r>
                    </a:p>
                  </a:txBody>
                  <a:tcPr/>
                </a:tc>
                <a:extLst>
                  <a:ext uri="{0D108BD9-81ED-4DB2-BD59-A6C34878D82A}">
                    <a16:rowId xmlns:a16="http://schemas.microsoft.com/office/drawing/2014/main" val="182546488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616</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   Application Testing of Generative Adversarial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Stephanie Pro 4</cp:lastModifiedBy>
  <cp:revision>330</cp:revision>
  <dcterms:modified xsi:type="dcterms:W3CDTF">2017-12-10T21:12:05Z</dcterms:modified>
</cp:coreProperties>
</file>