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4"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70" r:id="rId11"/>
    <p:sldId id="263"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96531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98880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3896341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9908054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7144854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0815050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929980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256794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5296148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4092579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4004047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6965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2608436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15913735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496900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9/2/2025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856935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618397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extLst>
      <p:ext uri="{BB962C8B-B14F-4D97-AF65-F5344CB8AC3E}">
        <p14:creationId xmlns:p14="http://schemas.microsoft.com/office/powerpoint/2010/main" val="3880683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20" Type="http://schemas.openxmlformats.org/officeDocument/2006/relationships/image" Target="../media/image1.png"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9/2/2025</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extLst>
      <p:ext uri="{BB962C8B-B14F-4D97-AF65-F5344CB8AC3E}">
        <p14:creationId xmlns:p14="http://schemas.microsoft.com/office/powerpoint/2010/main" val="83908648"/>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 id="2147483716" r:id="rId12"/>
    <p:sldLayoutId id="2147483717" r:id="rId13"/>
    <p:sldLayoutId id="2147483718" r:id="rId14"/>
    <p:sldLayoutId id="2147483719" r:id="rId15"/>
    <p:sldLayoutId id="2147483720" r:id="rId16"/>
    <p:sldLayoutId id="2147483721" r:id="rId17"/>
    <p:sldLayoutId id="2147483722"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xml" /><Relationship Id="rId1" Type="http://schemas.openxmlformats.org/officeDocument/2006/relationships/slideLayout" Target="../slideLayouts/slideLayout18.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image" Target="../media/image13.jpg" /><Relationship Id="rId1" Type="http://schemas.openxmlformats.org/officeDocument/2006/relationships/slideLayout" Target="../slideLayouts/slideLayout6.xml" /></Relationships>
</file>

<file path=ppt/slides/_rels/slide12.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6.png" /><Relationship Id="rId1" Type="http://schemas.openxmlformats.org/officeDocument/2006/relationships/slideLayout" Target="../slideLayouts/slideLayout6.xml" /><Relationship Id="rId4" Type="http://schemas.openxmlformats.org/officeDocument/2006/relationships/image" Target="../media/image7.jpg" /></Relationships>
</file>

<file path=ppt/slides/_rels/slide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8.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9.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11.jp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8.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a:t>
            </a:r>
            <a:r>
              <a:rPr lang="en-US" sz="2400" dirty="0" err="1"/>
              <a:t>NAME:M.sandhiya</a:t>
            </a:r>
            <a:endParaRPr lang="en-US" sz="2400" dirty="0"/>
          </a:p>
          <a:p>
            <a:r>
              <a:rPr lang="en-US" sz="2400" dirty="0"/>
              <a:t>REGISTER NO AND NMID: 81A988E47F4BDEBB2A74071F25D5D63B</a:t>
            </a:r>
            <a:endParaRPr lang="en-US" sz="2400" dirty="0">
              <a:cs typeface="Calibri"/>
            </a:endParaRPr>
          </a:p>
          <a:p>
            <a:r>
              <a:rPr lang="en-US" sz="2400" dirty="0"/>
              <a:t>DEPARTMENT: </a:t>
            </a:r>
            <a:r>
              <a:rPr lang="en-US" sz="2400" dirty="0" err="1"/>
              <a:t>Bsc</a:t>
            </a:r>
            <a:r>
              <a:rPr lang="en-US" sz="2400" dirty="0"/>
              <a:t> Cs with Ds</a:t>
            </a:r>
          </a:p>
          <a:p>
            <a:r>
              <a:rPr lang="en-US" sz="2400" dirty="0"/>
              <a:t>COLLEGE: Tagore college of arts and science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C81F9-3E05-689F-9C60-D9D14E8FF2FA}"/>
              </a:ext>
            </a:extLst>
          </p:cNvPr>
          <p:cNvSpPr>
            <a:spLocks noGrp="1"/>
          </p:cNvSpPr>
          <p:nvPr>
            <p:ph type="title"/>
          </p:nvPr>
        </p:nvSpPr>
        <p:spPr/>
        <p:txBody>
          <a:bodyPr>
            <a:normAutofit/>
          </a:bodyPr>
          <a:lstStyle/>
          <a:p>
            <a:r>
              <a:rPr lang="en-US" sz="8000" dirty="0"/>
              <a:t>GitHub link</a:t>
            </a:r>
          </a:p>
        </p:txBody>
      </p:sp>
      <p:sp>
        <p:nvSpPr>
          <p:cNvPr id="3" name="TextBox 2">
            <a:extLst>
              <a:ext uri="{FF2B5EF4-FFF2-40B4-BE49-F238E27FC236}">
                <a16:creationId xmlns:a16="http://schemas.microsoft.com/office/drawing/2014/main" id="{2D5C2F92-1A7F-63BF-8AA3-8F15B00BE6BE}"/>
              </a:ext>
            </a:extLst>
          </p:cNvPr>
          <p:cNvSpPr txBox="1"/>
          <p:nvPr/>
        </p:nvSpPr>
        <p:spPr>
          <a:xfrm>
            <a:off x="913775" y="3136612"/>
            <a:ext cx="10654429" cy="584775"/>
          </a:xfrm>
          <a:prstGeom prst="rect">
            <a:avLst/>
          </a:prstGeom>
          <a:noFill/>
        </p:spPr>
        <p:txBody>
          <a:bodyPr wrap="square" rtlCol="0">
            <a:spAutoFit/>
          </a:bodyPr>
          <a:lstStyle/>
          <a:p>
            <a:pPr algn="l"/>
            <a:r>
              <a:rPr lang="en-US" sz="3200" dirty="0"/>
              <a:t>https://github.com/ssandhiya1548-commits/My-Portfolio-.git</a:t>
            </a:r>
          </a:p>
        </p:txBody>
      </p:sp>
    </p:spTree>
    <p:extLst>
      <p:ext uri="{BB962C8B-B14F-4D97-AF65-F5344CB8AC3E}">
        <p14:creationId xmlns:p14="http://schemas.microsoft.com/office/powerpoint/2010/main" val="466111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7665495" y="1945287"/>
            <a:ext cx="1916655" cy="2390406"/>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78145613-F4AF-8BDF-965D-2793653D96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4138" y="1695450"/>
            <a:ext cx="3620209" cy="382468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666875" y="688329"/>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a:extLst>
              <a:ext uri="{FF2B5EF4-FFF2-40B4-BE49-F238E27FC236}">
                <a16:creationId xmlns:a16="http://schemas.microsoft.com/office/drawing/2014/main" id="{4A3CB5B0-E1C2-5604-A33F-1B7BF53CF623}"/>
              </a:ext>
            </a:extLst>
          </p:cNvPr>
          <p:cNvSpPr txBox="1"/>
          <p:nvPr/>
        </p:nvSpPr>
        <p:spPr>
          <a:xfrm>
            <a:off x="544286" y="2146741"/>
            <a:ext cx="7693950" cy="2862322"/>
          </a:xfrm>
          <a:prstGeom prst="rect">
            <a:avLst/>
          </a:prstGeom>
          <a:noFill/>
        </p:spPr>
        <p:txBody>
          <a:bodyPr wrap="square">
            <a:spAutoFit/>
          </a:bodyPr>
          <a:lstStyle/>
          <a:p>
            <a:r>
              <a:rPr lang="en-US" b="1" dirty="0"/>
              <a:t>Healthcare is a vital sector that directly impacts the well-being of individuals and communities. Modern healthcare systems, supported by digital tools, advanced technologies, and efficient management practices, aim to provide accessible, affordable, and quality care for all. By integrating innovations such as telemedicine, Al, electronic health records, and wearable devices, healthcare can overcome challenges like resource shortages, unequal access, and rising </a:t>
            </a:r>
            <a:r>
              <a:rPr lang="en-US" b="1" dirty="0" err="1"/>
              <a:t>costs.Effective</a:t>
            </a:r>
            <a:r>
              <a:rPr lang="en-US" b="1" dirty="0"/>
              <a:t> communication, data-driven decision-making, and preventive care further enhance patient outcomes. The future of healthcare lies in smart, technology-driven solutions that ensure timely treatment, improved efficiency, and better overall public health.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96009" y="2197067"/>
            <a:ext cx="5541145" cy="67818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b="1" u="sng" dirty="0">
                <a:latin typeface="Times New Roman" panose="02020603050405020304" pitchFamily="18" charset="0"/>
                <a:cs typeface="Times New Roman" panose="02020603050405020304" pitchFamily="18" charset="0"/>
              </a:rPr>
              <a:t>“Innovations in Healthcare for a Better Tomorrow”</a:t>
            </a:r>
            <a:endParaRPr b="1" u="sng"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696075" y="3342269"/>
            <a:ext cx="2338121" cy="2440411"/>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2F7A4164-DDF9-D92D-0ADF-0B99FC46403E}"/>
              </a:ext>
            </a:extLst>
          </p:cNvPr>
          <p:cNvSpPr txBox="1"/>
          <p:nvPr/>
        </p:nvSpPr>
        <p:spPr>
          <a:xfrm>
            <a:off x="602745" y="1700153"/>
            <a:ext cx="6099548" cy="2862322"/>
          </a:xfrm>
          <a:prstGeom prst="rect">
            <a:avLst/>
          </a:prstGeom>
          <a:noFill/>
        </p:spPr>
        <p:txBody>
          <a:bodyPr wrap="square">
            <a:spAutoFit/>
          </a:bodyPr>
          <a:lstStyle/>
          <a:p>
            <a:r>
              <a:rPr lang="en-US" b="1" dirty="0"/>
              <a:t>The healthcare sector faces significant challenges in delivering accessible, affordable, and quality care to all individuals. Rapid population growth, shortage of healthcare professionals, unequal distribution of medical resources, rising treatment costs, and the burden of chronic diseases create barriers to effective healthcare delivery. Additionally, limited use of technology, poor data management, and lack of awareness among patients hinder timely diagnosis and treatment. These issues result in health inequalities, delayed care, and reduced overall public health outcomes.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164286" y="0"/>
            <a:ext cx="2702497" cy="2806739"/>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E59D16CD-7000-935A-86C2-2E01C641DC59}"/>
              </a:ext>
            </a:extLst>
          </p:cNvPr>
          <p:cNvSpPr txBox="1"/>
          <p:nvPr/>
        </p:nvSpPr>
        <p:spPr>
          <a:xfrm>
            <a:off x="529616" y="2023229"/>
            <a:ext cx="7634670" cy="3139321"/>
          </a:xfrm>
          <a:prstGeom prst="rect">
            <a:avLst/>
          </a:prstGeom>
          <a:noFill/>
        </p:spPr>
        <p:txBody>
          <a:bodyPr wrap="square">
            <a:spAutoFit/>
          </a:bodyPr>
          <a:lstStyle/>
          <a:p>
            <a:r>
              <a:rPr lang="en-US" b="1" dirty="0"/>
              <a:t>This project focuses on understanding and improving the healthcare system by exploring its structure, challenges, and innovations. The aim is to highlight how healthcare services can be made accessible, affordable, and efficient for all sections of society. The project covers different aspects such as public and private healthcare systems, digital healthcare solutions, emerging technologies, and the role of government policies. It also examines issues like rising healthcare costs, shortage of professionals, and unequal access to medical facilities. By analyzing these factors, the project proposes sustainable solutions and modern approaches, including the adoption of telemedicine, Al, electronic health records, and preventive care strategies, to ensure better health outcomes for individuals and communities.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a:extLst>
              <a:ext uri="{FF2B5EF4-FFF2-40B4-BE49-F238E27FC236}">
                <a16:creationId xmlns:a16="http://schemas.microsoft.com/office/drawing/2014/main" id="{D8501A4B-C605-E18C-21A6-6DD52229148F}"/>
              </a:ext>
            </a:extLst>
          </p:cNvPr>
          <p:cNvSpPr txBox="1"/>
          <p:nvPr/>
        </p:nvSpPr>
        <p:spPr>
          <a:xfrm>
            <a:off x="547009" y="2019300"/>
            <a:ext cx="6463391" cy="1200329"/>
          </a:xfrm>
          <a:prstGeom prst="rect">
            <a:avLst/>
          </a:prstGeom>
          <a:noFill/>
        </p:spPr>
        <p:txBody>
          <a:bodyPr wrap="square">
            <a:spAutoFit/>
          </a:bodyPr>
          <a:lstStyle/>
          <a:p>
            <a:r>
              <a:rPr lang="en-US" dirty="0"/>
              <a:t>Second user persona (example: patient, doctor, government, insurance provider)?Second use case of healthcare </a:t>
            </a:r>
            <a:r>
              <a:rPr lang="en-US" dirty="0" err="1"/>
              <a:t>technology?Or</a:t>
            </a:r>
            <a:r>
              <a:rPr lang="en-US" dirty="0"/>
              <a:t> do you need a second project overview/statement for healthcare in a different style?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683519" y="2474694"/>
            <a:ext cx="1956434" cy="2309989"/>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a:extLst>
              <a:ext uri="{FF2B5EF4-FFF2-40B4-BE49-F238E27FC236}">
                <a16:creationId xmlns:a16="http://schemas.microsoft.com/office/drawing/2014/main" id="{96BF6532-CB61-C790-078B-EB4BEF57F828}"/>
              </a:ext>
            </a:extLst>
          </p:cNvPr>
          <p:cNvSpPr txBox="1"/>
          <p:nvPr/>
        </p:nvSpPr>
        <p:spPr>
          <a:xfrm>
            <a:off x="596527" y="1695450"/>
            <a:ext cx="6099548" cy="646331"/>
          </a:xfrm>
          <a:prstGeom prst="rect">
            <a:avLst/>
          </a:prstGeom>
          <a:noFill/>
        </p:spPr>
        <p:txBody>
          <a:bodyPr wrap="square">
            <a:spAutoFit/>
          </a:bodyPr>
          <a:lstStyle/>
          <a:p>
            <a:r>
              <a:rPr lang="en-US" dirty="0"/>
              <a:t>1. Electronic Health Records (EHRs) - Digital systems to store and manage patient data.</a:t>
            </a:r>
          </a:p>
        </p:txBody>
      </p:sp>
      <p:sp>
        <p:nvSpPr>
          <p:cNvPr id="12" name="TextBox 11">
            <a:extLst>
              <a:ext uri="{FF2B5EF4-FFF2-40B4-BE49-F238E27FC236}">
                <a16:creationId xmlns:a16="http://schemas.microsoft.com/office/drawing/2014/main" id="{DB3408BA-9B0B-103E-327B-AD8CC6C893CD}"/>
              </a:ext>
            </a:extLst>
          </p:cNvPr>
          <p:cNvSpPr txBox="1"/>
          <p:nvPr/>
        </p:nvSpPr>
        <p:spPr>
          <a:xfrm>
            <a:off x="575820" y="2396568"/>
            <a:ext cx="6140962" cy="646331"/>
          </a:xfrm>
          <a:prstGeom prst="rect">
            <a:avLst/>
          </a:prstGeom>
          <a:noFill/>
        </p:spPr>
        <p:txBody>
          <a:bodyPr wrap="square">
            <a:spAutoFit/>
          </a:bodyPr>
          <a:lstStyle/>
          <a:p>
            <a:r>
              <a:rPr lang="en-US" dirty="0"/>
              <a:t>2. Telemedicine Platforms - Virtual consultation tools for remote healthcare delivery</a:t>
            </a:r>
          </a:p>
        </p:txBody>
      </p:sp>
      <p:sp>
        <p:nvSpPr>
          <p:cNvPr id="14" name="TextBox 13">
            <a:extLst>
              <a:ext uri="{FF2B5EF4-FFF2-40B4-BE49-F238E27FC236}">
                <a16:creationId xmlns:a16="http://schemas.microsoft.com/office/drawing/2014/main" id="{03187DEE-6624-0A18-E18C-454FCFAB415A}"/>
              </a:ext>
            </a:extLst>
          </p:cNvPr>
          <p:cNvSpPr txBox="1"/>
          <p:nvPr/>
        </p:nvSpPr>
        <p:spPr>
          <a:xfrm>
            <a:off x="558165" y="2983358"/>
            <a:ext cx="6140962" cy="646331"/>
          </a:xfrm>
          <a:prstGeom prst="rect">
            <a:avLst/>
          </a:prstGeom>
          <a:noFill/>
        </p:spPr>
        <p:txBody>
          <a:bodyPr wrap="square">
            <a:spAutoFit/>
          </a:bodyPr>
          <a:lstStyle/>
          <a:p>
            <a:r>
              <a:rPr lang="en-US" dirty="0"/>
              <a:t>3. Wearable Devices - Smartwatches, fitness bands, and medical sensors for monitoring health (e.g., heart rate, BP, glucose).</a:t>
            </a:r>
          </a:p>
        </p:txBody>
      </p:sp>
      <p:sp>
        <p:nvSpPr>
          <p:cNvPr id="16" name="TextBox 15">
            <a:extLst>
              <a:ext uri="{FF2B5EF4-FFF2-40B4-BE49-F238E27FC236}">
                <a16:creationId xmlns:a16="http://schemas.microsoft.com/office/drawing/2014/main" id="{B40D87AB-E044-D97A-909B-ACB4C29C6482}"/>
              </a:ext>
            </a:extLst>
          </p:cNvPr>
          <p:cNvSpPr txBox="1"/>
          <p:nvPr/>
        </p:nvSpPr>
        <p:spPr>
          <a:xfrm>
            <a:off x="540510" y="3545977"/>
            <a:ext cx="6140962" cy="923330"/>
          </a:xfrm>
          <a:prstGeom prst="rect">
            <a:avLst/>
          </a:prstGeom>
          <a:noFill/>
        </p:spPr>
        <p:txBody>
          <a:bodyPr wrap="square">
            <a:spAutoFit/>
          </a:bodyPr>
          <a:lstStyle/>
          <a:p>
            <a:r>
              <a:rPr lang="en-US" dirty="0"/>
              <a:t>4. Artificial Intelligence (AI) &amp; Machine Learning - Used for diagnosis support, predictive analytics, and personalized treatment.</a:t>
            </a:r>
          </a:p>
        </p:txBody>
      </p:sp>
      <p:sp>
        <p:nvSpPr>
          <p:cNvPr id="18" name="TextBox 17">
            <a:extLst>
              <a:ext uri="{FF2B5EF4-FFF2-40B4-BE49-F238E27FC236}">
                <a16:creationId xmlns:a16="http://schemas.microsoft.com/office/drawing/2014/main" id="{433E26E3-FCD0-6077-1A58-6C1673702392}"/>
              </a:ext>
            </a:extLst>
          </p:cNvPr>
          <p:cNvSpPr txBox="1"/>
          <p:nvPr/>
        </p:nvSpPr>
        <p:spPr>
          <a:xfrm>
            <a:off x="540510" y="4385595"/>
            <a:ext cx="6140962" cy="646331"/>
          </a:xfrm>
          <a:prstGeom prst="rect">
            <a:avLst/>
          </a:prstGeom>
          <a:noFill/>
        </p:spPr>
        <p:txBody>
          <a:bodyPr wrap="square">
            <a:spAutoFit/>
          </a:bodyPr>
          <a:lstStyle/>
          <a:p>
            <a:r>
              <a:rPr lang="en-US" dirty="0"/>
              <a:t>5. Robotic Surgery Systems - Advanced robotic tools for precision in surgeries.</a:t>
            </a:r>
          </a:p>
        </p:txBody>
      </p:sp>
      <p:sp>
        <p:nvSpPr>
          <p:cNvPr id="20" name="TextBox 19">
            <a:extLst>
              <a:ext uri="{FF2B5EF4-FFF2-40B4-BE49-F238E27FC236}">
                <a16:creationId xmlns:a16="http://schemas.microsoft.com/office/drawing/2014/main" id="{3CBE085C-F562-EB04-ACC8-036DFBEFD7A4}"/>
              </a:ext>
            </a:extLst>
          </p:cNvPr>
          <p:cNvSpPr txBox="1"/>
          <p:nvPr/>
        </p:nvSpPr>
        <p:spPr>
          <a:xfrm>
            <a:off x="540510" y="4985759"/>
            <a:ext cx="6140962" cy="646331"/>
          </a:xfrm>
          <a:prstGeom prst="rect">
            <a:avLst/>
          </a:prstGeom>
          <a:noFill/>
        </p:spPr>
        <p:txBody>
          <a:bodyPr wrap="square">
            <a:spAutoFit/>
          </a:bodyPr>
          <a:lstStyle/>
          <a:p>
            <a:r>
              <a:rPr lang="en-US" dirty="0"/>
              <a:t>6. 3D Printing - For creating prosthetics, implants, and customized medical devices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2" name="TextBox 21">
            <a:extLst>
              <a:ext uri="{FF2B5EF4-FFF2-40B4-BE49-F238E27FC236}">
                <a16:creationId xmlns:a16="http://schemas.microsoft.com/office/drawing/2014/main" id="{7CF4B66E-3709-CC88-CCE6-A2B524A4EF78}"/>
              </a:ext>
            </a:extLst>
          </p:cNvPr>
          <p:cNvSpPr txBox="1"/>
          <p:nvPr/>
        </p:nvSpPr>
        <p:spPr>
          <a:xfrm>
            <a:off x="1828347" y="1379619"/>
            <a:ext cx="6359603" cy="1200329"/>
          </a:xfrm>
          <a:prstGeom prst="rect">
            <a:avLst/>
          </a:prstGeom>
          <a:noFill/>
        </p:spPr>
        <p:txBody>
          <a:bodyPr wrap="square">
            <a:spAutoFit/>
          </a:bodyPr>
          <a:lstStyle/>
          <a:p>
            <a:r>
              <a:rPr lang="en-US" dirty="0"/>
              <a:t>1. Cover </a:t>
            </a:r>
            <a:r>
              <a:rPr lang="en-US" dirty="0" err="1"/>
              <a:t>PageTitle</a:t>
            </a:r>
            <a:r>
              <a:rPr lang="en-US" dirty="0"/>
              <a:t>: Healthcare Portfolio / Project </a:t>
            </a:r>
            <a:r>
              <a:rPr lang="en-US" dirty="0" err="1"/>
              <a:t>NameSubtitle</a:t>
            </a:r>
            <a:r>
              <a:rPr lang="en-US" dirty="0"/>
              <a:t>: Improving Healthcare through Innovation &amp; </a:t>
            </a:r>
            <a:r>
              <a:rPr lang="en-US" dirty="0" err="1"/>
              <a:t>TechnologyYour</a:t>
            </a:r>
            <a:r>
              <a:rPr lang="en-US" dirty="0"/>
              <a:t> Name, ID/Reg. No, Institution, </a:t>
            </a:r>
            <a:r>
              <a:rPr lang="en-US" dirty="0" err="1"/>
              <a:t>DateRelevant</a:t>
            </a:r>
            <a:r>
              <a:rPr lang="en-US" dirty="0"/>
              <a:t> Healthcare image or logo</a:t>
            </a:r>
          </a:p>
        </p:txBody>
      </p:sp>
      <p:sp>
        <p:nvSpPr>
          <p:cNvPr id="26" name="TextBox 25">
            <a:extLst>
              <a:ext uri="{FF2B5EF4-FFF2-40B4-BE49-F238E27FC236}">
                <a16:creationId xmlns:a16="http://schemas.microsoft.com/office/drawing/2014/main" id="{269B8274-292E-45FD-C09E-67B850C4169C}"/>
              </a:ext>
            </a:extLst>
          </p:cNvPr>
          <p:cNvSpPr txBox="1"/>
          <p:nvPr/>
        </p:nvSpPr>
        <p:spPr>
          <a:xfrm>
            <a:off x="1828347" y="2669406"/>
            <a:ext cx="5898401" cy="1477328"/>
          </a:xfrm>
          <a:prstGeom prst="rect">
            <a:avLst/>
          </a:prstGeom>
          <a:noFill/>
        </p:spPr>
        <p:txBody>
          <a:bodyPr wrap="square">
            <a:spAutoFit/>
          </a:bodyPr>
          <a:lstStyle/>
          <a:p>
            <a:r>
              <a:rPr lang="en-US"/>
              <a:t>Design </a:t>
            </a:r>
            <a:r>
              <a:rPr lang="en-US" dirty="0" err="1"/>
              <a:t>TipsColors</a:t>
            </a:r>
            <a:r>
              <a:rPr lang="en-US" dirty="0"/>
              <a:t>: Blue, Green, White (professional &amp; health-related)Fonts: Clean sans-serif (like Arial, </a:t>
            </a:r>
            <a:r>
              <a:rPr lang="en-US" dirty="0" err="1"/>
              <a:t>Roboto</a:t>
            </a:r>
            <a:r>
              <a:rPr lang="en-US" dirty="0"/>
              <a:t>, Calibri)Icons: Use medical icons (heartbeat, syringe, cross, hospital)Layout Style: Minimal, infographic-based, easy-to-read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0B63D934-5489-B014-6832-1590E3878F0A}"/>
              </a:ext>
            </a:extLst>
          </p:cNvPr>
          <p:cNvSpPr txBox="1"/>
          <p:nvPr/>
        </p:nvSpPr>
        <p:spPr>
          <a:xfrm>
            <a:off x="635985" y="1351104"/>
            <a:ext cx="8545878" cy="646331"/>
          </a:xfrm>
          <a:prstGeom prst="rect">
            <a:avLst/>
          </a:prstGeom>
          <a:noFill/>
        </p:spPr>
        <p:txBody>
          <a:bodyPr wrap="square">
            <a:spAutoFit/>
          </a:bodyPr>
          <a:lstStyle/>
          <a:p>
            <a:r>
              <a:rPr lang="en-US" dirty="0"/>
              <a:t>1. Patient Registration &amp; Management - Store personal details, medical history, and appointments.</a:t>
            </a:r>
          </a:p>
        </p:txBody>
      </p:sp>
      <p:sp>
        <p:nvSpPr>
          <p:cNvPr id="6" name="TextBox 5">
            <a:extLst>
              <a:ext uri="{FF2B5EF4-FFF2-40B4-BE49-F238E27FC236}">
                <a16:creationId xmlns:a16="http://schemas.microsoft.com/office/drawing/2014/main" id="{7C8E47D4-0F5E-76A2-A15B-0484077498C7}"/>
              </a:ext>
            </a:extLst>
          </p:cNvPr>
          <p:cNvSpPr txBox="1"/>
          <p:nvPr/>
        </p:nvSpPr>
        <p:spPr>
          <a:xfrm>
            <a:off x="635984" y="1997436"/>
            <a:ext cx="8273735" cy="646331"/>
          </a:xfrm>
          <a:prstGeom prst="rect">
            <a:avLst/>
          </a:prstGeom>
          <a:noFill/>
        </p:spPr>
        <p:txBody>
          <a:bodyPr wrap="square">
            <a:spAutoFit/>
          </a:bodyPr>
          <a:lstStyle/>
          <a:p>
            <a:r>
              <a:rPr lang="en-US" dirty="0"/>
              <a:t>2. Electronic Health Records (EHR) - Digital record of patient health, lab results, and prescriptions.</a:t>
            </a:r>
          </a:p>
        </p:txBody>
      </p:sp>
      <p:sp>
        <p:nvSpPr>
          <p:cNvPr id="8" name="TextBox 7">
            <a:extLst>
              <a:ext uri="{FF2B5EF4-FFF2-40B4-BE49-F238E27FC236}">
                <a16:creationId xmlns:a16="http://schemas.microsoft.com/office/drawing/2014/main" id="{7B96878B-613A-994B-0476-D6D0C1C2FD90}"/>
              </a:ext>
            </a:extLst>
          </p:cNvPr>
          <p:cNvSpPr txBox="1"/>
          <p:nvPr/>
        </p:nvSpPr>
        <p:spPr>
          <a:xfrm>
            <a:off x="635983" y="2643767"/>
            <a:ext cx="8273734" cy="646331"/>
          </a:xfrm>
          <a:prstGeom prst="rect">
            <a:avLst/>
          </a:prstGeom>
          <a:noFill/>
        </p:spPr>
        <p:txBody>
          <a:bodyPr wrap="square">
            <a:spAutoFit/>
          </a:bodyPr>
          <a:lstStyle/>
          <a:p>
            <a:r>
              <a:rPr lang="en-US" dirty="0"/>
              <a:t>3. Appointment Scheduling - Online booking, reminders, and doctor availability management.</a:t>
            </a:r>
          </a:p>
        </p:txBody>
      </p:sp>
      <p:sp>
        <p:nvSpPr>
          <p:cNvPr id="10" name="TextBox 9">
            <a:extLst>
              <a:ext uri="{FF2B5EF4-FFF2-40B4-BE49-F238E27FC236}">
                <a16:creationId xmlns:a16="http://schemas.microsoft.com/office/drawing/2014/main" id="{B5AE2E8C-5B89-DFFB-7347-276A3B5359F2}"/>
              </a:ext>
            </a:extLst>
          </p:cNvPr>
          <p:cNvSpPr txBox="1"/>
          <p:nvPr/>
        </p:nvSpPr>
        <p:spPr>
          <a:xfrm>
            <a:off x="635976" y="3189491"/>
            <a:ext cx="8273733" cy="646331"/>
          </a:xfrm>
          <a:prstGeom prst="rect">
            <a:avLst/>
          </a:prstGeom>
          <a:noFill/>
        </p:spPr>
        <p:txBody>
          <a:bodyPr wrap="square">
            <a:spAutoFit/>
          </a:bodyPr>
          <a:lstStyle/>
          <a:p>
            <a:r>
              <a:rPr lang="en-US" dirty="0"/>
              <a:t>4. Telemedicine &amp; Remote Consultations - Virtual doctor visits for remote healthcare access.</a:t>
            </a:r>
          </a:p>
        </p:txBody>
      </p:sp>
      <p:sp>
        <p:nvSpPr>
          <p:cNvPr id="12" name="TextBox 11">
            <a:extLst>
              <a:ext uri="{FF2B5EF4-FFF2-40B4-BE49-F238E27FC236}">
                <a16:creationId xmlns:a16="http://schemas.microsoft.com/office/drawing/2014/main" id="{5F05944B-45EC-A22C-B0DC-5CB50A048C8B}"/>
              </a:ext>
            </a:extLst>
          </p:cNvPr>
          <p:cNvSpPr txBox="1"/>
          <p:nvPr/>
        </p:nvSpPr>
        <p:spPr>
          <a:xfrm>
            <a:off x="635976" y="3816138"/>
            <a:ext cx="6099548" cy="369332"/>
          </a:xfrm>
          <a:prstGeom prst="rect">
            <a:avLst/>
          </a:prstGeom>
          <a:noFill/>
        </p:spPr>
        <p:txBody>
          <a:bodyPr wrap="square">
            <a:spAutoFit/>
          </a:bodyPr>
          <a:lstStyle/>
          <a:p>
            <a:r>
              <a:rPr lang="en-US" b="1" i="1" u="sng" dirty="0"/>
              <a:t>Functions</a:t>
            </a:r>
          </a:p>
        </p:txBody>
      </p:sp>
      <p:sp>
        <p:nvSpPr>
          <p:cNvPr id="14" name="TextBox 13">
            <a:extLst>
              <a:ext uri="{FF2B5EF4-FFF2-40B4-BE49-F238E27FC236}">
                <a16:creationId xmlns:a16="http://schemas.microsoft.com/office/drawing/2014/main" id="{0B8779E6-4ED2-7121-6D02-8F9F09FBFBA8}"/>
              </a:ext>
            </a:extLst>
          </p:cNvPr>
          <p:cNvSpPr txBox="1"/>
          <p:nvPr/>
        </p:nvSpPr>
        <p:spPr>
          <a:xfrm>
            <a:off x="635975" y="4158988"/>
            <a:ext cx="7989769" cy="646331"/>
          </a:xfrm>
          <a:prstGeom prst="rect">
            <a:avLst/>
          </a:prstGeom>
          <a:noFill/>
        </p:spPr>
        <p:txBody>
          <a:bodyPr wrap="square">
            <a:spAutoFit/>
          </a:bodyPr>
          <a:lstStyle/>
          <a:p>
            <a:r>
              <a:rPr lang="en-US" dirty="0"/>
              <a:t>Improved Patient Care - Quick access to medical history, faster diagnosis, and better treatment.</a:t>
            </a:r>
          </a:p>
        </p:txBody>
      </p:sp>
      <p:sp>
        <p:nvSpPr>
          <p:cNvPr id="16" name="TextBox 15">
            <a:extLst>
              <a:ext uri="{FF2B5EF4-FFF2-40B4-BE49-F238E27FC236}">
                <a16:creationId xmlns:a16="http://schemas.microsoft.com/office/drawing/2014/main" id="{C2FD08C4-4A39-F20B-462E-9BD4ACAC2FFC}"/>
              </a:ext>
            </a:extLst>
          </p:cNvPr>
          <p:cNvSpPr txBox="1"/>
          <p:nvPr/>
        </p:nvSpPr>
        <p:spPr>
          <a:xfrm>
            <a:off x="635973" y="4805320"/>
            <a:ext cx="7658467" cy="646331"/>
          </a:xfrm>
          <a:prstGeom prst="rect">
            <a:avLst/>
          </a:prstGeom>
          <a:noFill/>
        </p:spPr>
        <p:txBody>
          <a:bodyPr wrap="square">
            <a:spAutoFit/>
          </a:bodyPr>
          <a:lstStyle/>
          <a:p>
            <a:r>
              <a:rPr lang="en-US" dirty="0"/>
              <a:t>Efficiency in Operations - Streamlines hospital workflow, reduces paperwork, and saves time.</a:t>
            </a:r>
          </a:p>
        </p:txBody>
      </p:sp>
      <p:sp>
        <p:nvSpPr>
          <p:cNvPr id="18" name="TextBox 17">
            <a:extLst>
              <a:ext uri="{FF2B5EF4-FFF2-40B4-BE49-F238E27FC236}">
                <a16:creationId xmlns:a16="http://schemas.microsoft.com/office/drawing/2014/main" id="{F34A1BD6-2F75-DE38-0D30-944322523C16}"/>
              </a:ext>
            </a:extLst>
          </p:cNvPr>
          <p:cNvSpPr txBox="1"/>
          <p:nvPr/>
        </p:nvSpPr>
        <p:spPr>
          <a:xfrm>
            <a:off x="635972" y="5425170"/>
            <a:ext cx="7658467" cy="646331"/>
          </a:xfrm>
          <a:prstGeom prst="rect">
            <a:avLst/>
          </a:prstGeom>
          <a:noFill/>
        </p:spPr>
        <p:txBody>
          <a:bodyPr wrap="square">
            <a:spAutoFit/>
          </a:bodyPr>
          <a:lstStyle/>
          <a:p>
            <a:r>
              <a:rPr lang="en-US" dirty="0"/>
              <a:t>Enhanced Communication - Between doctors, nurses, patients, and other healthcare staff.</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Droplet</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GitHub link</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Sandhiya M</cp:lastModifiedBy>
  <cp:revision>25</cp:revision>
  <dcterms:created xsi:type="dcterms:W3CDTF">2024-03-29T15:07:22Z</dcterms:created>
  <dcterms:modified xsi:type="dcterms:W3CDTF">2025-09-02T07:17:35Z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