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2.xml" ContentType="application/vnd.openxmlformats-officedocument.presentationml.tags+xml"/>
  <Override PartName="/ppt/tags/tag73.xml" ContentType="application/vnd.openxmlformats-officedocument.presentationml.tags+xml"/>
  <Override PartName="/ppt/notesSlides/notesSlide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9"/>
  </p:notesMasterIdLst>
  <p:handoutMasterIdLst>
    <p:handoutMasterId r:id="rId10"/>
  </p:handoutMasterIdLst>
  <p:sldIdLst>
    <p:sldId id="262" r:id="rId2"/>
    <p:sldId id="257" r:id="rId3"/>
    <p:sldId id="263" r:id="rId4"/>
    <p:sldId id="268" r:id="rId5"/>
    <p:sldId id="269" r:id="rId6"/>
    <p:sldId id="266" r:id="rId7"/>
    <p:sldId id="267" r:id="rId8"/>
  </p:sldIdLst>
  <p:sldSz cx="12192000" cy="6858000"/>
  <p:notesSz cx="9236075" cy="6950075"/>
  <p:custShowLst>
    <p:custShow name="Format Guide Workshop" id="0">
      <p:sldLst/>
    </p:custShow>
  </p:custShowLst>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7" autoAdjust="0"/>
  </p:normalViewPr>
  <p:slideViewPr>
    <p:cSldViewPr snapToGrid="0">
      <p:cViewPr varScale="1">
        <p:scale>
          <a:sx n="83" d="100"/>
          <a:sy n="83" d="100"/>
        </p:scale>
        <p:origin x="77" y="13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05" d="100"/>
          <a:sy n="105" d="100"/>
        </p:scale>
        <p:origin x="120" y="1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02299" cy="348711"/>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5231641" y="2"/>
            <a:ext cx="4002299" cy="348711"/>
          </a:xfrm>
          <a:prstGeom prst="rect">
            <a:avLst/>
          </a:prstGeom>
        </p:spPr>
        <p:txBody>
          <a:bodyPr vert="horz" lIns="92492" tIns="46246" rIns="92492" bIns="46246" rtlCol="0"/>
          <a:lstStyle>
            <a:lvl1pPr algn="r">
              <a:defRPr sz="1200"/>
            </a:lvl1pPr>
          </a:lstStyle>
          <a:p>
            <a:fld id="{57691E93-EF64-46CC-85E2-BBB5BEDB9501}" type="datetimeFigureOut">
              <a:rPr lang="en-US" sz="800"/>
              <a:t>08/30/2018</a:t>
            </a:fld>
            <a:endParaRPr lang="en-US" sz="800" dirty="0"/>
          </a:p>
        </p:txBody>
      </p:sp>
      <p:sp>
        <p:nvSpPr>
          <p:cNvPr id="4" name="Footer Placeholder 3"/>
          <p:cNvSpPr>
            <a:spLocks noGrp="1"/>
          </p:cNvSpPr>
          <p:nvPr>
            <p:ph type="ftr" sz="quarter" idx="2"/>
          </p:nvPr>
        </p:nvSpPr>
        <p:spPr>
          <a:xfrm>
            <a:off x="2" y="6601367"/>
            <a:ext cx="4002299" cy="348710"/>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5231641" y="6601367"/>
            <a:ext cx="4002299" cy="348710"/>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406893"/>
            <a:ext cx="9233938" cy="1543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109538" y="2"/>
            <a:ext cx="3892763" cy="348711"/>
          </a:xfrm>
          <a:prstGeom prst="rect">
            <a:avLst/>
          </a:prstGeom>
        </p:spPr>
        <p:txBody>
          <a:bodyPr vert="horz" lIns="92492" tIns="46246" rIns="92492" bIns="46246" rtlCol="0"/>
          <a:lstStyle>
            <a:lvl1pPr algn="l">
              <a:defRPr sz="800"/>
            </a:lvl1pPr>
          </a:lstStyle>
          <a:p>
            <a:endParaRPr lang="en-US" dirty="0"/>
          </a:p>
        </p:txBody>
      </p:sp>
      <p:sp>
        <p:nvSpPr>
          <p:cNvPr id="3" name="Date Placeholder 2"/>
          <p:cNvSpPr>
            <a:spLocks noGrp="1"/>
          </p:cNvSpPr>
          <p:nvPr>
            <p:ph type="dt" idx="1"/>
          </p:nvPr>
        </p:nvSpPr>
        <p:spPr>
          <a:xfrm>
            <a:off x="5231641" y="2"/>
            <a:ext cx="3894897" cy="348711"/>
          </a:xfrm>
          <a:prstGeom prst="rect">
            <a:avLst/>
          </a:prstGeom>
        </p:spPr>
        <p:txBody>
          <a:bodyPr vert="horz" lIns="92492" tIns="46246" rIns="92492" bIns="46246" rtlCol="0"/>
          <a:lstStyle>
            <a:lvl1pPr algn="r">
              <a:defRPr sz="800"/>
            </a:lvl1pPr>
          </a:lstStyle>
          <a:p>
            <a:fld id="{3AD9BDA7-98EF-4344-B91C-30A07E8A84B0}" type="datetimeFigureOut">
              <a:rPr lang="en-US" smtClean="0"/>
              <a:pPr/>
              <a:t>08/30/2018</a:t>
            </a:fld>
            <a:endParaRPr lang="en-US" dirty="0"/>
          </a:p>
        </p:txBody>
      </p:sp>
      <p:sp>
        <p:nvSpPr>
          <p:cNvPr id="4" name="Slide Image Placeholder 3"/>
          <p:cNvSpPr>
            <a:spLocks noGrp="1" noRot="1" noChangeAspect="1"/>
          </p:cNvSpPr>
          <p:nvPr>
            <p:ph type="sldImg" idx="2"/>
          </p:nvPr>
        </p:nvSpPr>
        <p:spPr>
          <a:xfrm>
            <a:off x="109538" y="209550"/>
            <a:ext cx="9017000" cy="5072063"/>
          </a:xfrm>
          <a:prstGeom prst="rect">
            <a:avLst/>
          </a:prstGeom>
          <a:noFill/>
          <a:ln w="9525">
            <a:solidFill>
              <a:schemeClr val="bg2"/>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124053" y="5490869"/>
            <a:ext cx="8987970" cy="674425"/>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09538" y="6601367"/>
            <a:ext cx="3892763" cy="348710"/>
          </a:xfrm>
          <a:prstGeom prst="rect">
            <a:avLst/>
          </a:prstGeom>
        </p:spPr>
        <p:txBody>
          <a:bodyPr vert="horz" lIns="92492" tIns="46246" rIns="92492" bIns="46246" rtlCol="0" anchor="b"/>
          <a:lstStyle>
            <a:lvl1pPr algn="l">
              <a:defRPr sz="800"/>
            </a:lvl1pPr>
          </a:lstStyle>
          <a:p>
            <a:endParaRPr lang="en-US" dirty="0"/>
          </a:p>
        </p:txBody>
      </p:sp>
      <p:sp>
        <p:nvSpPr>
          <p:cNvPr id="7" name="Slide Number Placeholder 6"/>
          <p:cNvSpPr>
            <a:spLocks noGrp="1"/>
          </p:cNvSpPr>
          <p:nvPr>
            <p:ph type="sldNum" sz="quarter" idx="5"/>
          </p:nvPr>
        </p:nvSpPr>
        <p:spPr>
          <a:xfrm>
            <a:off x="5231642" y="6601367"/>
            <a:ext cx="3880382" cy="348710"/>
          </a:xfrm>
          <a:prstGeom prst="rect">
            <a:avLst/>
          </a:prstGeom>
        </p:spPr>
        <p:txBody>
          <a:bodyPr vert="horz" lIns="92492" tIns="46246" rIns="92492" bIns="46246" rtlCol="0" anchor="b"/>
          <a:lstStyle>
            <a:lvl1pPr algn="r">
              <a:defRPr sz="800"/>
            </a:lvl1pPr>
          </a:lstStyle>
          <a:p>
            <a:r>
              <a:rPr lang="en-US" dirty="0"/>
              <a:t>Notes view: </a:t>
            </a:r>
            <a:fld id="{128CEAFE-FA94-43E5-B0FF-D47E1CCDD1B4}" type="slidenum">
              <a:rPr lang="en-US" smtClean="0"/>
              <a:pPr/>
              <a:t>‹#›</a:t>
            </a:fld>
            <a:endParaRPr lang="en-US" dirty="0"/>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190" userDrawn="1">
          <p15:clr>
            <a:srgbClr val="F26B43"/>
          </p15:clr>
        </p15:guide>
        <p15:guide id="2" pos="290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3148795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6850"/>
            <a:ext cx="8820150" cy="49609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1C575A-FA3C-4170-BDE2-E20A38399392}" type="slidenum">
              <a:rPr lang="en-US" smtClean="0"/>
              <a:pPr/>
              <a:t>4</a:t>
            </a:fld>
            <a:endParaRPr lang="en-US" dirty="0"/>
          </a:p>
        </p:txBody>
      </p:sp>
    </p:spTree>
    <p:extLst>
      <p:ext uri="{BB962C8B-B14F-4D97-AF65-F5344CB8AC3E}">
        <p14:creationId xmlns:p14="http://schemas.microsoft.com/office/powerpoint/2010/main" val="352681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png"/><Relationship Id="rId2" Type="http://schemas.openxmlformats.org/officeDocument/2006/relationships/tags" Target="../tags/tag1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3.jpg"/></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4.png"/><Relationship Id="rId2" Type="http://schemas.openxmlformats.org/officeDocument/2006/relationships/tags" Target="../tags/tag40.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image" Target="../media/image9.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2.png"/><Relationship Id="rId2" Type="http://schemas.openxmlformats.org/officeDocument/2006/relationships/tags" Target="../tags/tag6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2.png"/><Relationship Id="rId2" Type="http://schemas.openxmlformats.org/officeDocument/2006/relationships/tags" Target="../tags/tag6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058"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8"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0"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0"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6"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105"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8"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1"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55"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8"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082"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9"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6"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7"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0"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127"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1"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55"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83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86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88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90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93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95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8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00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02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Recommending similar items in large-scale online marketplaces.pptx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7"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Recommending similar items in large-scale online marketplaces.pptx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oleObject" Target="../embeddings/oleObject1.bin"/><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77" name="think-cell Slide" r:id="rId69" imgW="270" imgH="270" progId="TCLayout.ActiveDocument.1">
                  <p:embed/>
                </p:oleObj>
              </mc:Choice>
              <mc:Fallback>
                <p:oleObj name="think-cell Slide" r:id="rId69" imgW="270" imgH="270" progId="TCLayout.ActiveDocument.1">
                  <p:embed/>
                  <p:pic>
                    <p:nvPicPr>
                      <p:cNvPr id="0" name=""/>
                      <p:cNvPicPr/>
                      <p:nvPr/>
                    </p:nvPicPr>
                    <p:blipFill>
                      <a:blip r:embed="rId7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58" r:id="rId3"/>
    <p:sldLayoutId id="2147485113" r:id="rId4"/>
    <p:sldLayoutId id="2147485114" r:id="rId5"/>
    <p:sldLayoutId id="2147485154" r:id="rId6"/>
    <p:sldLayoutId id="2147485162" r:id="rId7"/>
    <p:sldLayoutId id="2147485149" r:id="rId8"/>
    <p:sldLayoutId id="2147485087" r:id="rId9"/>
    <p:sldLayoutId id="2147485112" r:id="rId10"/>
    <p:sldLayoutId id="2147485155" r:id="rId11"/>
    <p:sldLayoutId id="2147485164" r:id="rId12"/>
    <p:sldLayoutId id="2147485109" r:id="rId13"/>
    <p:sldLayoutId id="2147485165" r:id="rId14"/>
    <p:sldLayoutId id="2147485110" r:id="rId15"/>
    <p:sldLayoutId id="2147485166" r:id="rId16"/>
    <p:sldLayoutId id="2147485156" r:id="rId17"/>
    <p:sldLayoutId id="2147485167" r:id="rId18"/>
    <p:sldLayoutId id="2147485108" r:id="rId19"/>
    <p:sldLayoutId id="2147485107" r:id="rId20"/>
    <p:sldLayoutId id="2147485106" r:id="rId21"/>
    <p:sldLayoutId id="2147485090" r:id="rId22"/>
    <p:sldLayoutId id="2147485091" r:id="rId23"/>
    <p:sldLayoutId id="2147485092" r:id="rId24"/>
    <p:sldLayoutId id="2147485093" r:id="rId25"/>
    <p:sldLayoutId id="2147485116" r:id="rId26"/>
    <p:sldLayoutId id="2147485161" r:id="rId27"/>
    <p:sldLayoutId id="2147485159" r:id="rId28"/>
    <p:sldLayoutId id="2147485119" r:id="rId29"/>
    <p:sldLayoutId id="2147485137" r:id="rId30"/>
    <p:sldLayoutId id="2147485120" r:id="rId31"/>
    <p:sldLayoutId id="2147485121" r:id="rId32"/>
    <p:sldLayoutId id="2147485141" r:id="rId33"/>
    <p:sldLayoutId id="2147485163" r:id="rId34"/>
    <p:sldLayoutId id="2147485139" r:id="rId35"/>
    <p:sldLayoutId id="2147485140" r:id="rId36"/>
    <p:sldLayoutId id="2147485122" r:id="rId37"/>
    <p:sldLayoutId id="2147485123" r:id="rId38"/>
    <p:sldLayoutId id="2147485151" r:id="rId39"/>
    <p:sldLayoutId id="2147485168" r:id="rId40"/>
    <p:sldLayoutId id="2147485127" r:id="rId41"/>
    <p:sldLayoutId id="2147485169" r:id="rId42"/>
    <p:sldLayoutId id="2147485126" r:id="rId43"/>
    <p:sldLayoutId id="2147485170" r:id="rId44"/>
    <p:sldLayoutId id="2147485153" r:id="rId45"/>
    <p:sldLayoutId id="2147485171" r:id="rId46"/>
    <p:sldLayoutId id="2147485128" r:id="rId47"/>
    <p:sldLayoutId id="2147485129" r:id="rId48"/>
    <p:sldLayoutId id="2147485130" r:id="rId49"/>
    <p:sldLayoutId id="2147485131" r:id="rId50"/>
    <p:sldLayoutId id="2147485145" r:id="rId51"/>
    <p:sldLayoutId id="2147485133" r:id="rId52"/>
    <p:sldLayoutId id="2147485144" r:id="rId53"/>
    <p:sldLayoutId id="2147485134" r:id="rId54"/>
    <p:sldLayoutId id="2147485146" r:id="rId55"/>
    <p:sldLayoutId id="2147485160" r:id="rId56"/>
    <p:sldLayoutId id="2147485172" r:id="rId57"/>
    <p:sldLayoutId id="2147485173" r:id="rId58"/>
    <p:sldLayoutId id="2147485174" r:id="rId59"/>
    <p:sldLayoutId id="2147485175" r:id="rId60"/>
    <p:sldLayoutId id="2147485176" r:id="rId61"/>
    <p:sldLayoutId id="2147485177" r:id="rId62"/>
    <p:sldLayoutId id="2147485178" r:id="rId63"/>
    <p:sldLayoutId id="2147485179" r:id="rId64"/>
    <p:sldLayoutId id="2147485180" r:id="rId6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10.emf"/><Relationship Id="rId2" Type="http://schemas.openxmlformats.org/officeDocument/2006/relationships/tags" Target="../tags/tag72.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7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200" cy="941796"/>
          </a:xfrm>
        </p:spPr>
        <p:txBody>
          <a:bodyPr/>
          <a:lstStyle/>
          <a:p>
            <a:r>
              <a:rPr lang="en-US" b="1" dirty="0"/>
              <a:t>Recommending similar items in large-scale online marketplaces</a:t>
            </a:r>
            <a:endParaRPr lang="en-US" dirty="0"/>
          </a:p>
        </p:txBody>
      </p:sp>
      <p:sp>
        <p:nvSpPr>
          <p:cNvPr id="3" name="TextBox 2"/>
          <p:cNvSpPr txBox="1"/>
          <p:nvPr/>
        </p:nvSpPr>
        <p:spPr>
          <a:xfrm>
            <a:off x="517238" y="1644072"/>
            <a:ext cx="5828145" cy="40640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Summarization of the Approach</a:t>
            </a:r>
          </a:p>
          <a:p>
            <a:pPr marL="285750"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Motivation</a:t>
            </a:r>
          </a:p>
          <a:p>
            <a:pPr marL="285750"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Key Ideas</a:t>
            </a:r>
          </a:p>
          <a:p>
            <a:pPr marL="285750"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How it differ from CF or </a:t>
            </a:r>
            <a:r>
              <a:rPr lang="en-US" dirty="0" err="1" smtClean="0">
                <a:solidFill>
                  <a:srgbClr val="575757"/>
                </a:solidFill>
              </a:rPr>
              <a:t>NIRS</a:t>
            </a: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Shortcomings</a:t>
            </a:r>
          </a:p>
          <a:p>
            <a:pPr marL="285750"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Possible Extension</a:t>
            </a:r>
            <a:endParaRPr lang="en-US" dirty="0" smtClean="0">
              <a:solidFill>
                <a:srgbClr val="575757"/>
              </a:solidFill>
            </a:endParaRPr>
          </a:p>
        </p:txBody>
      </p:sp>
    </p:spTree>
    <p:extLst>
      <p:ext uri="{BB962C8B-B14F-4D97-AF65-F5344CB8AC3E}">
        <p14:creationId xmlns:p14="http://schemas.microsoft.com/office/powerpoint/2010/main" val="4065488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extLst>
              <p:ext uri="{D42A27DB-BD31-4B8C-83A1-F6EECF244321}">
                <p14:modId xmlns:p14="http://schemas.microsoft.com/office/powerpoint/2010/main" val="33364919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504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dirty="0">
              <a:solidFill>
                <a:srgbClr val="FFFFFF"/>
              </a:solidFill>
              <a:latin typeface="Trebuchet MS" panose="020B0603020202020204" pitchFamily="34" charset="0"/>
              <a:sym typeface="Trebuchet MS" panose="020B0603020202020204" pitchFamily="34" charset="0"/>
            </a:endParaRPr>
          </a:p>
        </p:txBody>
      </p:sp>
      <p:sp>
        <p:nvSpPr>
          <p:cNvPr id="4" name="Title 3"/>
          <p:cNvSpPr>
            <a:spLocks noGrp="1"/>
          </p:cNvSpPr>
          <p:nvPr>
            <p:ph type="title"/>
          </p:nvPr>
        </p:nvSpPr>
        <p:spPr/>
        <p:txBody>
          <a:bodyPr/>
          <a:lstStyle/>
          <a:p>
            <a:r>
              <a:rPr lang="en-US" dirty="0" smtClean="0">
                <a:latin typeface="+mj-lt"/>
              </a:rPr>
              <a:t>Summarization of Approach</a:t>
            </a:r>
            <a:endParaRPr lang="en-US" dirty="0">
              <a:latin typeface="+mj-lt"/>
            </a:endParaRPr>
          </a:p>
        </p:txBody>
      </p:sp>
      <p:sp>
        <p:nvSpPr>
          <p:cNvPr id="3" name="Rectangle 2"/>
          <p:cNvSpPr/>
          <p:nvPr/>
        </p:nvSpPr>
        <p:spPr>
          <a:xfrm>
            <a:off x="517142" y="1382019"/>
            <a:ext cx="10714182" cy="4801314"/>
          </a:xfrm>
          <a:prstGeom prst="rect">
            <a:avLst/>
          </a:prstGeom>
        </p:spPr>
        <p:txBody>
          <a:bodyPr wrap="square">
            <a:spAutoFit/>
          </a:bodyPr>
          <a:lstStyle/>
          <a:p>
            <a:pPr marL="285750" indent="-285750">
              <a:buClr>
                <a:schemeClr val="tx2"/>
              </a:buClr>
              <a:buFont typeface="Arial" panose="020B0604020202020204" pitchFamily="34" charset="0"/>
              <a:buChar char="•"/>
            </a:pPr>
            <a:r>
              <a:rPr lang="en-US" dirty="0">
                <a:latin typeface="Henderson BCG Serif" panose="02030502050406020204" pitchFamily="18" charset="0"/>
                <a:ea typeface="Times New Roman" panose="02020603050405020304" pitchFamily="18" charset="0"/>
                <a:cs typeface="Times New Roman" panose="02020603050405020304" pitchFamily="18" charset="0"/>
              </a:rPr>
              <a:t>Author proposed a similarity based Recommendation system for large-scale online application. </a:t>
            </a: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It's an </a:t>
            </a:r>
            <a:r>
              <a:rPr lang="en-US" dirty="0">
                <a:latin typeface="Henderson BCG Serif" panose="02030502050406020204" pitchFamily="18" charset="0"/>
                <a:ea typeface="Times New Roman" panose="02020603050405020304" pitchFamily="18" charset="0"/>
                <a:cs typeface="Times New Roman" panose="02020603050405020304" pitchFamily="18" charset="0"/>
              </a:rPr>
              <a:t>offline and online approaches. </a:t>
            </a: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Author </a:t>
            </a:r>
            <a:r>
              <a:rPr lang="en-US" dirty="0">
                <a:latin typeface="Henderson BCG Serif" panose="02030502050406020204" pitchFamily="18" charset="0"/>
                <a:ea typeface="Times New Roman" panose="02020603050405020304" pitchFamily="18" charset="0"/>
                <a:cs typeface="Times New Roman" panose="02020603050405020304" pitchFamily="18" charset="0"/>
              </a:rPr>
              <a:t>claims that this new methodology would be helpful for short living items. </a:t>
            </a: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They </a:t>
            </a:r>
            <a:r>
              <a:rPr lang="en-US" dirty="0">
                <a:latin typeface="Henderson BCG Serif" panose="02030502050406020204" pitchFamily="18" charset="0"/>
                <a:ea typeface="Times New Roman" panose="02020603050405020304" pitchFamily="18" charset="0"/>
                <a:cs typeface="Times New Roman" panose="02020603050405020304" pitchFamily="18" charset="0"/>
              </a:rPr>
              <a:t>classify item listing in offline phase whereas utilize those clusters information at real time recommendation purpose. </a:t>
            </a: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They </a:t>
            </a:r>
            <a:r>
              <a:rPr lang="en-US" dirty="0">
                <a:latin typeface="Henderson BCG Serif" panose="02030502050406020204" pitchFamily="18" charset="0"/>
                <a:ea typeface="Times New Roman" panose="02020603050405020304" pitchFamily="18" charset="0"/>
                <a:cs typeface="Times New Roman" panose="02020603050405020304" pitchFamily="18" charset="0"/>
              </a:rPr>
              <a:t>also involved other quality factors e.g. seller trustworthiness, product status etc. at the time of recommendation.  </a:t>
            </a: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Author also suggested ranking function which improve recommendation performance.</a:t>
            </a:r>
          </a:p>
          <a:p>
            <a:pPr marL="285750" indent="-285750">
              <a:buFont typeface="Arial" panose="020B0604020202020204" pitchFamily="34" charset="0"/>
              <a:buChar char="•"/>
            </a:pP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Hadoop </a:t>
            </a:r>
            <a:r>
              <a:rPr lang="en-US" dirty="0">
                <a:latin typeface="Henderson BCG Serif" panose="02030502050406020204" pitchFamily="18" charset="0"/>
                <a:ea typeface="Times New Roman" panose="02020603050405020304" pitchFamily="18" charset="0"/>
                <a:cs typeface="Times New Roman" panose="02020603050405020304" pitchFamily="18" charset="0"/>
              </a:rPr>
              <a:t>map-reduce ecosystem has been used for offline cluster generation</a:t>
            </a: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smtClean="0">
              <a:effectLst/>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US" dirty="0" smtClean="0">
                <a:effectLst/>
                <a:latin typeface="Henderson BCG Serif" panose="02030502050406020204" pitchFamily="18" charset="0"/>
                <a:ea typeface="Times New Roman" panose="02020603050405020304" pitchFamily="18" charset="0"/>
                <a:cs typeface="Times New Roman" panose="02020603050405020304" pitchFamily="18" charset="0"/>
              </a:rPr>
              <a:t>The system is deployed on many eBay sites.</a:t>
            </a:r>
            <a:endParaRPr lang="en-US" dirty="0">
              <a:effectLst/>
              <a:latin typeface="Henderson BCG Serif" panose="0203050205040602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661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Rectangle 2"/>
          <p:cNvSpPr/>
          <p:nvPr/>
        </p:nvSpPr>
        <p:spPr>
          <a:xfrm>
            <a:off x="4886130" y="980803"/>
            <a:ext cx="7305870" cy="4524315"/>
          </a:xfrm>
          <a:prstGeom prst="rect">
            <a:avLst/>
          </a:prstGeom>
        </p:spPr>
        <p:txBody>
          <a:bodyPr wrap="square">
            <a:spAutoFit/>
          </a:bodyPr>
          <a:lstStyle/>
          <a:p>
            <a:pPr>
              <a:buClr>
                <a:schemeClr val="tx2"/>
              </a:buCl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Similarity based recommendation is a very challenging for large dynamic market with hundred million short-live items. </a:t>
            </a:r>
          </a:p>
          <a:p>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a:buClr>
                <a:schemeClr val="tx2"/>
              </a:buClr>
            </a:pP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a:buClr>
                <a:schemeClr val="tx2"/>
              </a:buCl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Dealing with unstructured data. </a:t>
            </a:r>
          </a:p>
          <a:p>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a:buClr>
                <a:schemeClr val="tx2"/>
              </a:buClr>
            </a:pP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a:buClr>
                <a:schemeClr val="tx2"/>
              </a:buCl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Address quality factors like item condition, seller trustworthiness </a:t>
            </a:r>
          </a:p>
          <a:p>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a:buClr>
                <a:schemeClr val="tx2"/>
              </a:buClr>
            </a:pP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a:buClr>
                <a:schemeClr val="tx2"/>
              </a:buCl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Understanding trade-off between similarity and quality factors, even for different placement in same site </a:t>
            </a:r>
          </a:p>
          <a:p>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a:buClr>
                <a:schemeClr val="tx2"/>
              </a:buClr>
            </a:pP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a:buClr>
                <a:schemeClr val="tx2"/>
              </a:buCl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Identify different item features with similarity determination keep in mind the inventory information.  </a:t>
            </a:r>
          </a:p>
        </p:txBody>
      </p:sp>
      <p:sp>
        <p:nvSpPr>
          <p:cNvPr id="4" name="Oval 20"/>
          <p:cNvSpPr>
            <a:spLocks noChangeAspect="1" noChangeArrowheads="1"/>
          </p:cNvSpPr>
          <p:nvPr/>
        </p:nvSpPr>
        <p:spPr bwMode="auto">
          <a:xfrm>
            <a:off x="4505631" y="4880268"/>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5</a:t>
            </a:r>
            <a:endParaRPr lang="en-US" sz="1200" dirty="0">
              <a:solidFill>
                <a:schemeClr val="bg1"/>
              </a:solidFill>
            </a:endParaRPr>
          </a:p>
        </p:txBody>
      </p:sp>
      <p:sp>
        <p:nvSpPr>
          <p:cNvPr id="5" name="Oval 20"/>
          <p:cNvSpPr>
            <a:spLocks noChangeAspect="1" noChangeArrowheads="1"/>
          </p:cNvSpPr>
          <p:nvPr/>
        </p:nvSpPr>
        <p:spPr bwMode="auto">
          <a:xfrm>
            <a:off x="4505631" y="3817350"/>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4</a:t>
            </a:r>
            <a:endParaRPr lang="en-US" sz="1200" dirty="0">
              <a:solidFill>
                <a:schemeClr val="bg1"/>
              </a:solidFill>
            </a:endParaRPr>
          </a:p>
        </p:txBody>
      </p:sp>
      <p:sp>
        <p:nvSpPr>
          <p:cNvPr id="6" name="Oval 20"/>
          <p:cNvSpPr>
            <a:spLocks noChangeAspect="1" noChangeArrowheads="1"/>
          </p:cNvSpPr>
          <p:nvPr/>
        </p:nvSpPr>
        <p:spPr bwMode="auto">
          <a:xfrm>
            <a:off x="4505631" y="2959714"/>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3</a:t>
            </a:r>
            <a:endParaRPr lang="en-US" sz="1200" dirty="0">
              <a:solidFill>
                <a:schemeClr val="bg1"/>
              </a:solidFill>
            </a:endParaRPr>
          </a:p>
        </p:txBody>
      </p:sp>
      <p:sp>
        <p:nvSpPr>
          <p:cNvPr id="7" name="Oval 20"/>
          <p:cNvSpPr>
            <a:spLocks noChangeAspect="1" noChangeArrowheads="1"/>
          </p:cNvSpPr>
          <p:nvPr/>
        </p:nvSpPr>
        <p:spPr bwMode="auto">
          <a:xfrm>
            <a:off x="4505631" y="2120740"/>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2</a:t>
            </a:r>
            <a:endParaRPr lang="en-US" sz="1200" dirty="0">
              <a:solidFill>
                <a:schemeClr val="bg1"/>
              </a:solidFill>
            </a:endParaRPr>
          </a:p>
        </p:txBody>
      </p:sp>
      <p:sp>
        <p:nvSpPr>
          <p:cNvPr id="8" name="Oval 20"/>
          <p:cNvSpPr>
            <a:spLocks noChangeAspect="1" noChangeArrowheads="1"/>
          </p:cNvSpPr>
          <p:nvPr/>
        </p:nvSpPr>
        <p:spPr bwMode="auto">
          <a:xfrm>
            <a:off x="4505631" y="1076486"/>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1</a:t>
            </a:r>
            <a:endParaRPr lang="en-US" sz="1200" dirty="0">
              <a:solidFill>
                <a:schemeClr val="bg1"/>
              </a:solidFill>
            </a:endParaRPr>
          </a:p>
        </p:txBody>
      </p:sp>
    </p:spTree>
    <p:extLst>
      <p:ext uri="{BB962C8B-B14F-4D97-AF65-F5344CB8AC3E}">
        <p14:creationId xmlns:p14="http://schemas.microsoft.com/office/powerpoint/2010/main" val="3361261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Rectangle 2"/>
          <p:cNvSpPr/>
          <p:nvPr/>
        </p:nvSpPr>
        <p:spPr>
          <a:xfrm>
            <a:off x="4879910" y="980803"/>
            <a:ext cx="5816082" cy="369332"/>
          </a:xfrm>
          <a:prstGeom prst="rect">
            <a:avLst/>
          </a:prstGeom>
        </p:spPr>
        <p:txBody>
          <a:bodyPr wrap="square">
            <a:spAutoFit/>
          </a:bodyPr>
          <a:lstStyle/>
          <a:p>
            <a:pPr>
              <a:buClr>
                <a:schemeClr val="tx2"/>
              </a:buCl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Similarity based recommendation scalable architecture. </a:t>
            </a:r>
          </a:p>
        </p:txBody>
      </p:sp>
      <p:sp>
        <p:nvSpPr>
          <p:cNvPr id="4" name="Oval 20"/>
          <p:cNvSpPr>
            <a:spLocks noChangeAspect="1" noChangeArrowheads="1"/>
          </p:cNvSpPr>
          <p:nvPr/>
        </p:nvSpPr>
        <p:spPr bwMode="auto">
          <a:xfrm>
            <a:off x="4505631" y="4880268"/>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5</a:t>
            </a:r>
            <a:endParaRPr lang="en-US" sz="1200" dirty="0">
              <a:solidFill>
                <a:schemeClr val="bg1"/>
              </a:solidFill>
            </a:endParaRPr>
          </a:p>
        </p:txBody>
      </p:sp>
      <p:sp>
        <p:nvSpPr>
          <p:cNvPr id="5" name="Oval 20"/>
          <p:cNvSpPr>
            <a:spLocks noChangeAspect="1" noChangeArrowheads="1"/>
          </p:cNvSpPr>
          <p:nvPr/>
        </p:nvSpPr>
        <p:spPr bwMode="auto">
          <a:xfrm>
            <a:off x="4505631" y="3929323"/>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4</a:t>
            </a:r>
            <a:endParaRPr lang="en-US" sz="1200" dirty="0">
              <a:solidFill>
                <a:schemeClr val="bg1"/>
              </a:solidFill>
            </a:endParaRPr>
          </a:p>
        </p:txBody>
      </p:sp>
      <p:sp>
        <p:nvSpPr>
          <p:cNvPr id="6" name="Oval 20"/>
          <p:cNvSpPr>
            <a:spLocks noChangeAspect="1" noChangeArrowheads="1"/>
          </p:cNvSpPr>
          <p:nvPr/>
        </p:nvSpPr>
        <p:spPr bwMode="auto">
          <a:xfrm>
            <a:off x="4505631" y="2978377"/>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3</a:t>
            </a:r>
            <a:endParaRPr lang="en-US" sz="1200" dirty="0">
              <a:solidFill>
                <a:schemeClr val="bg1"/>
              </a:solidFill>
            </a:endParaRPr>
          </a:p>
        </p:txBody>
      </p:sp>
      <p:sp>
        <p:nvSpPr>
          <p:cNvPr id="7" name="Oval 20"/>
          <p:cNvSpPr>
            <a:spLocks noChangeAspect="1" noChangeArrowheads="1"/>
          </p:cNvSpPr>
          <p:nvPr/>
        </p:nvSpPr>
        <p:spPr bwMode="auto">
          <a:xfrm>
            <a:off x="4505631" y="2027431"/>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2</a:t>
            </a:r>
            <a:endParaRPr lang="en-US" sz="1200" dirty="0">
              <a:solidFill>
                <a:schemeClr val="bg1"/>
              </a:solidFill>
            </a:endParaRPr>
          </a:p>
        </p:txBody>
      </p:sp>
      <p:sp>
        <p:nvSpPr>
          <p:cNvPr id="8" name="Oval 20"/>
          <p:cNvSpPr>
            <a:spLocks noChangeAspect="1" noChangeArrowheads="1"/>
          </p:cNvSpPr>
          <p:nvPr/>
        </p:nvSpPr>
        <p:spPr bwMode="auto">
          <a:xfrm>
            <a:off x="4505631" y="1076486"/>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1</a:t>
            </a:r>
            <a:endParaRPr lang="en-US" sz="1200" dirty="0">
              <a:solidFill>
                <a:schemeClr val="bg1"/>
              </a:solidFill>
            </a:endParaRPr>
          </a:p>
        </p:txBody>
      </p:sp>
      <p:sp>
        <p:nvSpPr>
          <p:cNvPr id="9" name="Rectangle 8"/>
          <p:cNvSpPr/>
          <p:nvPr/>
        </p:nvSpPr>
        <p:spPr>
          <a:xfrm>
            <a:off x="4879910" y="1947298"/>
            <a:ext cx="6419462" cy="369332"/>
          </a:xfrm>
          <a:prstGeom prst="rect">
            <a:avLst/>
          </a:prstGeom>
        </p:spPr>
        <p:txBody>
          <a:bodyPr wrap="square">
            <a:spAutoFit/>
          </a:bodyPr>
          <a:lstStyle/>
          <a:p>
            <a:pPr>
              <a:buClr>
                <a:schemeClr val="tx2"/>
              </a:buCl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Manage dynamic inventory with hundred millions of items.</a:t>
            </a:r>
          </a:p>
        </p:txBody>
      </p:sp>
      <p:sp>
        <p:nvSpPr>
          <p:cNvPr id="10" name="Rectangle 9"/>
          <p:cNvSpPr/>
          <p:nvPr/>
        </p:nvSpPr>
        <p:spPr>
          <a:xfrm>
            <a:off x="4879910" y="2913794"/>
            <a:ext cx="6419462" cy="369332"/>
          </a:xfrm>
          <a:prstGeom prst="rect">
            <a:avLst/>
          </a:prstGeom>
        </p:spPr>
        <p:txBody>
          <a:bodyPr wrap="square">
            <a:spAutoFit/>
          </a:bodyPr>
          <a:lstStyle/>
          <a:p>
            <a:pPr>
              <a:buClr>
                <a:schemeClr val="tx2"/>
              </a:buCl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Capture relative importance of item features based on user</a:t>
            </a:r>
          </a:p>
        </p:txBody>
      </p:sp>
      <p:sp>
        <p:nvSpPr>
          <p:cNvPr id="11" name="Rectangle 10"/>
          <p:cNvSpPr/>
          <p:nvPr/>
        </p:nvSpPr>
        <p:spPr>
          <a:xfrm>
            <a:off x="4879910" y="3880290"/>
            <a:ext cx="6419462" cy="369332"/>
          </a:xfrm>
          <a:prstGeom prst="rect">
            <a:avLst/>
          </a:prstGeom>
        </p:spPr>
        <p:txBody>
          <a:bodyPr wrap="square">
            <a:spAutoFit/>
          </a:bodyPr>
          <a:lstStyle/>
          <a:p>
            <a:pPr>
              <a:buClr>
                <a:schemeClr val="tx2"/>
              </a:buCl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Control over similarity and quality factors</a:t>
            </a:r>
          </a:p>
        </p:txBody>
      </p:sp>
      <p:sp>
        <p:nvSpPr>
          <p:cNvPr id="12" name="Rectangle 11"/>
          <p:cNvSpPr/>
          <p:nvPr/>
        </p:nvSpPr>
        <p:spPr>
          <a:xfrm>
            <a:off x="5156718" y="5229342"/>
            <a:ext cx="7035282" cy="954107"/>
          </a:xfrm>
          <a:prstGeom prst="rect">
            <a:avLst/>
          </a:prstGeom>
        </p:spPr>
        <p:txBody>
          <a:bodyPr wrap="square">
            <a:spAutoFit/>
          </a:bodyPr>
          <a:lstStyle/>
          <a:p>
            <a:pPr marL="285750" indent="-285750">
              <a:buClr>
                <a:schemeClr val="tx2"/>
              </a:buClr>
              <a:buFont typeface="Wingdings" panose="05000000000000000000" pitchFamily="2" charset="2"/>
              <a:buChar char="ü"/>
            </a:pPr>
            <a:r>
              <a:rPr lang="en-US" sz="1400" dirty="0" smtClean="0">
                <a:latin typeface="Henderson BCG Serif" panose="02030502050406020204" pitchFamily="18" charset="0"/>
                <a:ea typeface="Times New Roman" panose="02020603050405020304" pitchFamily="18" charset="0"/>
                <a:cs typeface="Times New Roman" panose="02020603050405020304" pitchFamily="18" charset="0"/>
              </a:rPr>
              <a:t>Offline – computationally expensive; highly parallelizable in Hadoop ecosystem.</a:t>
            </a:r>
          </a:p>
          <a:p>
            <a:pPr marL="285750" indent="-285750">
              <a:buClr>
                <a:schemeClr val="tx2"/>
              </a:buClr>
              <a:buFont typeface="Wingdings" panose="05000000000000000000" pitchFamily="2" charset="2"/>
              <a:buChar char="ü"/>
            </a:pPr>
            <a:r>
              <a:rPr lang="en-US" sz="1400" dirty="0" smtClean="0">
                <a:latin typeface="Henderson BCG Serif" panose="02030502050406020204" pitchFamily="18" charset="0"/>
                <a:ea typeface="Times New Roman" panose="02020603050405020304" pitchFamily="18" charset="0"/>
                <a:cs typeface="Times New Roman" panose="02020603050405020304" pitchFamily="18" charset="0"/>
              </a:rPr>
              <a:t>Online – combine static cluster with dynamic features of item.</a:t>
            </a:r>
          </a:p>
          <a:p>
            <a:pPr marL="569913" lvl="1" indent="-280988">
              <a:buClr>
                <a:schemeClr val="tx2"/>
              </a:buClr>
              <a:buFont typeface="Arial" panose="020B0604020202020204" pitchFamily="34" charset="0"/>
              <a:buChar char="•"/>
            </a:pPr>
            <a:r>
              <a:rPr lang="en-US" sz="1400" dirty="0" smtClean="0">
                <a:latin typeface="Henderson BCG Serif" panose="02030502050406020204" pitchFamily="18" charset="0"/>
                <a:ea typeface="Times New Roman" panose="02020603050405020304" pitchFamily="18" charset="0"/>
                <a:cs typeface="Times New Roman" panose="02020603050405020304" pitchFamily="18" charset="0"/>
              </a:rPr>
              <a:t>Hard Constraints: Find Similar items cluster to the seed item; Fuzzy matching.</a:t>
            </a:r>
          </a:p>
          <a:p>
            <a:pPr marL="569913" lvl="1" indent="-280988">
              <a:buClr>
                <a:schemeClr val="tx2"/>
              </a:buClr>
              <a:buFont typeface="Arial" panose="020B0604020202020204" pitchFamily="34" charset="0"/>
              <a:buChar char="•"/>
            </a:pPr>
            <a:r>
              <a:rPr lang="en-US" sz="1400" dirty="0" smtClean="0">
                <a:latin typeface="Henderson BCG Serif" panose="02030502050406020204" pitchFamily="18" charset="0"/>
                <a:ea typeface="Times New Roman" panose="02020603050405020304" pitchFamily="18" charset="0"/>
                <a:cs typeface="Times New Roman" panose="02020603050405020304" pitchFamily="18" charset="0"/>
              </a:rPr>
              <a:t>Soft Constraints: Ranking function for preference expression</a:t>
            </a:r>
            <a:r>
              <a:rPr lang="en-US" sz="1400" dirty="0">
                <a:latin typeface="Henderson BCG Serif" panose="02030502050406020204" pitchFamily="18" charset="0"/>
                <a:ea typeface="Times New Roman" panose="02020603050405020304" pitchFamily="18" charset="0"/>
                <a:cs typeface="Times New Roman" panose="02020603050405020304" pitchFamily="18" charset="0"/>
              </a:rPr>
              <a:t>.</a:t>
            </a:r>
            <a:r>
              <a:rPr lang="en-US" sz="1400" dirty="0" smtClean="0">
                <a:latin typeface="Henderson BCG Serif" panose="02030502050406020204" pitchFamily="18" charset="0"/>
                <a:ea typeface="Times New Roman" panose="02020603050405020304" pitchFamily="18" charset="0"/>
                <a:cs typeface="Times New Roman" panose="02020603050405020304" pitchFamily="18" charset="0"/>
              </a:rPr>
              <a:t> </a:t>
            </a:r>
          </a:p>
        </p:txBody>
      </p:sp>
      <p:sp>
        <p:nvSpPr>
          <p:cNvPr id="13" name="Rectangle 12"/>
          <p:cNvSpPr/>
          <p:nvPr/>
        </p:nvSpPr>
        <p:spPr>
          <a:xfrm>
            <a:off x="4879910" y="4846785"/>
            <a:ext cx="6419462" cy="369332"/>
          </a:xfrm>
          <a:prstGeom prst="rect">
            <a:avLst/>
          </a:prstGeom>
        </p:spPr>
        <p:txBody>
          <a:bodyPr wrap="square">
            <a:spAutoFit/>
          </a:bodyPr>
          <a:lstStyle/>
          <a:p>
            <a:pPr>
              <a:buClr>
                <a:schemeClr val="tx2"/>
              </a:buCl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Offline vs Online approach</a:t>
            </a:r>
          </a:p>
        </p:txBody>
      </p:sp>
    </p:spTree>
    <p:extLst>
      <p:ext uri="{BB962C8B-B14F-4D97-AF65-F5344CB8AC3E}">
        <p14:creationId xmlns:p14="http://schemas.microsoft.com/office/powerpoint/2010/main" val="33962791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e4pHeader1"/>
          <p:cNvSpPr>
            <a:spLocks noChangeArrowheads="1"/>
          </p:cNvSpPr>
          <p:nvPr>
            <p:custDataLst>
              <p:tags r:id="rId2"/>
            </p:custDataLst>
          </p:nvPr>
        </p:nvSpPr>
        <p:spPr bwMode="gray">
          <a:xfrm>
            <a:off x="630000" y="2080800"/>
            <a:ext cx="3729600" cy="874800"/>
          </a:xfrm>
          <a:prstGeom prst="homePlate">
            <a:avLst>
              <a:gd name="adj" fmla="val 1338"/>
            </a:avLst>
          </a:prstGeom>
          <a:solidFill>
            <a:schemeClr val="tx2"/>
          </a:solidFill>
          <a:ln w="38100" cap="rnd" algn="ctr">
            <a:noFill/>
            <a:round/>
            <a:headEnd/>
            <a:tailEn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Current Approach</a:t>
            </a:r>
            <a:endParaRPr lang="en-US" sz="2400" dirty="0">
              <a:solidFill>
                <a:schemeClr val="bg1"/>
              </a:solidFill>
              <a:sym typeface="Trebuchet MS" panose="020B0603020202020204" pitchFamily="34" charset="0"/>
            </a:endParaRPr>
          </a:p>
        </p:txBody>
      </p:sp>
      <p:sp>
        <p:nvSpPr>
          <p:cNvPr id="18" name="ee4pHeader2"/>
          <p:cNvSpPr>
            <a:spLocks noChangeArrowheads="1"/>
          </p:cNvSpPr>
          <p:nvPr>
            <p:custDataLst>
              <p:tags r:id="rId3"/>
            </p:custDataLst>
          </p:nvPr>
        </p:nvSpPr>
        <p:spPr bwMode="gray">
          <a:xfrm>
            <a:off x="4373325" y="2080800"/>
            <a:ext cx="3729600" cy="874800"/>
          </a:xfrm>
          <a:prstGeom prst="chevron">
            <a:avLst>
              <a:gd name="adj" fmla="val 0"/>
            </a:avLst>
          </a:prstGeom>
          <a:solidFill>
            <a:schemeClr val="tx2"/>
          </a:solidFill>
          <a:ln w="38100" cap="rnd" algn="ctr">
            <a:noFill/>
            <a:round/>
            <a:headEnd/>
            <a:tailEn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Collaborative Filtering</a:t>
            </a:r>
            <a:endParaRPr lang="en-US" sz="2400" dirty="0">
              <a:solidFill>
                <a:schemeClr val="bg1"/>
              </a:solidFill>
              <a:sym typeface="Trebuchet MS" panose="020B0603020202020204" pitchFamily="34" charset="0"/>
            </a:endParaRPr>
          </a:p>
        </p:txBody>
      </p:sp>
      <p:sp>
        <p:nvSpPr>
          <p:cNvPr id="19" name="ee4pHeader3"/>
          <p:cNvSpPr>
            <a:spLocks noChangeArrowheads="1"/>
          </p:cNvSpPr>
          <p:nvPr>
            <p:custDataLst>
              <p:tags r:id="rId4"/>
            </p:custDataLst>
          </p:nvPr>
        </p:nvSpPr>
        <p:spPr bwMode="gray">
          <a:xfrm>
            <a:off x="8116649" y="2080800"/>
            <a:ext cx="3729600" cy="874800"/>
          </a:xfrm>
          <a:prstGeom prst="chevron">
            <a:avLst>
              <a:gd name="adj" fmla="val 0"/>
            </a:avLst>
          </a:prstGeom>
          <a:solidFill>
            <a:schemeClr val="tx2"/>
          </a:solidFill>
          <a:ln w="38100" cap="rnd" algn="ctr">
            <a:noFill/>
            <a:round/>
            <a:headEnd/>
            <a:tailEn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Naive Information </a:t>
            </a:r>
          </a:p>
          <a:p>
            <a:pPr algn="ctr" eaLnBrk="0" hangingPunct="0"/>
            <a:r>
              <a:rPr lang="en-US" sz="2400" dirty="0" smtClean="0">
                <a:solidFill>
                  <a:schemeClr val="bg1"/>
                </a:solidFill>
                <a:sym typeface="Trebuchet MS" panose="020B0603020202020204" pitchFamily="34" charset="0"/>
              </a:rPr>
              <a:t>Retrieval System</a:t>
            </a:r>
            <a:endParaRPr lang="en-US" sz="2400" dirty="0">
              <a:solidFill>
                <a:schemeClr val="bg1"/>
              </a:solidFill>
              <a:sym typeface="Trebuchet MS" panose="020B0603020202020204" pitchFamily="34" charset="0"/>
            </a:endParaRPr>
          </a:p>
        </p:txBody>
      </p:sp>
      <p:sp>
        <p:nvSpPr>
          <p:cNvPr id="12" name="ee4pContent1"/>
          <p:cNvSpPr txBox="1"/>
          <p:nvPr/>
        </p:nvSpPr>
        <p:spPr>
          <a:xfrm>
            <a:off x="630000" y="3247200"/>
            <a:ext cx="3443100" cy="979567"/>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168275" lvl="0">
              <a:buNone/>
            </a:pPr>
            <a:r>
              <a:rPr lang="en-US" sz="1800" dirty="0" smtClean="0">
                <a:solidFill>
                  <a:srgbClr val="575757"/>
                </a:solidFill>
                <a:latin typeface="Trebuchet MS"/>
              </a:rPr>
              <a:t>Applicable </a:t>
            </a:r>
            <a:r>
              <a:rPr lang="en-US" sz="1800" dirty="0">
                <a:solidFill>
                  <a:srgbClr val="575757"/>
                </a:solidFill>
                <a:latin typeface="Trebuchet MS"/>
              </a:rPr>
              <a:t>for short lived </a:t>
            </a:r>
            <a:r>
              <a:rPr lang="en-US" sz="1800" dirty="0" smtClean="0">
                <a:solidFill>
                  <a:srgbClr val="575757"/>
                </a:solidFill>
                <a:latin typeface="Trebuchet MS"/>
              </a:rPr>
              <a:t>items and also quality factors taken into consideration.</a:t>
            </a:r>
            <a:endParaRPr lang="en-US" sz="1800" dirty="0">
              <a:solidFill>
                <a:srgbClr val="575757"/>
              </a:solidFill>
              <a:latin typeface="Trebuchet MS"/>
            </a:endParaRPr>
          </a:p>
        </p:txBody>
      </p:sp>
      <p:sp>
        <p:nvSpPr>
          <p:cNvPr id="14" name="ee4pContent2"/>
          <p:cNvSpPr txBox="1"/>
          <p:nvPr/>
        </p:nvSpPr>
        <p:spPr>
          <a:xfrm>
            <a:off x="4373325" y="3247201"/>
            <a:ext cx="3443100" cy="839607"/>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168275">
              <a:buNone/>
            </a:pPr>
            <a:r>
              <a:rPr lang="en-US" sz="1800" dirty="0" smtClean="0">
                <a:latin typeface="+mn-lt"/>
              </a:rPr>
              <a:t>Not Applicable for short lived items.</a:t>
            </a:r>
            <a:endParaRPr lang="en-US" sz="1800" dirty="0">
              <a:latin typeface="+mn-lt"/>
            </a:endParaRPr>
          </a:p>
        </p:txBody>
      </p:sp>
      <p:sp>
        <p:nvSpPr>
          <p:cNvPr id="15" name="ee4pContent3"/>
          <p:cNvSpPr txBox="1"/>
          <p:nvPr/>
        </p:nvSpPr>
        <p:spPr>
          <a:xfrm>
            <a:off x="8116649" y="3247200"/>
            <a:ext cx="3443100" cy="820947"/>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168275" lvl="0">
              <a:buNone/>
            </a:pPr>
            <a:r>
              <a:rPr lang="en-US" sz="1800" dirty="0" smtClean="0">
                <a:solidFill>
                  <a:srgbClr val="575757"/>
                </a:solidFill>
                <a:latin typeface="Trebuchet MS"/>
              </a:rPr>
              <a:t>Ignores quality factors.</a:t>
            </a:r>
            <a:endParaRPr lang="en-US" sz="1800" dirty="0">
              <a:solidFill>
                <a:srgbClr val="575757"/>
              </a:solidFill>
              <a:latin typeface="Trebuchet MS"/>
            </a:endParaRPr>
          </a:p>
        </p:txBody>
      </p:sp>
      <p:sp>
        <p:nvSpPr>
          <p:cNvPr id="2" name="Title 1"/>
          <p:cNvSpPr>
            <a:spLocks noGrp="1"/>
          </p:cNvSpPr>
          <p:nvPr>
            <p:ph type="title"/>
          </p:nvPr>
        </p:nvSpPr>
        <p:spPr>
          <a:xfrm>
            <a:off x="630000" y="622800"/>
            <a:ext cx="10933200" cy="470898"/>
          </a:xfrm>
          <a:ln cap="rnd">
            <a:noFill/>
            <a:round/>
          </a:ln>
        </p:spPr>
        <p:txBody>
          <a:bodyPr/>
          <a:lstStyle/>
          <a:p>
            <a:r>
              <a:rPr lang="en-US" dirty="0" smtClean="0"/>
              <a:t>Current Approach </a:t>
            </a:r>
            <a:r>
              <a:rPr lang="en-US" dirty="0"/>
              <a:t>vs CF/</a:t>
            </a:r>
            <a:r>
              <a:rPr lang="en-US" dirty="0" err="1"/>
              <a:t>NIRS</a:t>
            </a:r>
            <a:endParaRPr lang="en-US" dirty="0">
              <a:latin typeface="+mj-lt"/>
            </a:endParaRPr>
          </a:p>
        </p:txBody>
      </p:sp>
      <p:sp>
        <p:nvSpPr>
          <p:cNvPr id="9" name="ee4pContent1"/>
          <p:cNvSpPr txBox="1"/>
          <p:nvPr/>
        </p:nvSpPr>
        <p:spPr>
          <a:xfrm>
            <a:off x="661102" y="4705885"/>
            <a:ext cx="3443100" cy="979567"/>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168275" lvl="0">
              <a:buNone/>
            </a:pPr>
            <a:r>
              <a:rPr lang="en-US" sz="1800" dirty="0" smtClean="0">
                <a:solidFill>
                  <a:srgbClr val="575757"/>
                </a:solidFill>
                <a:latin typeface="Trebuchet MS"/>
              </a:rPr>
              <a:t>CPU load is significantly reduced for search</a:t>
            </a:r>
            <a:endParaRPr lang="en-US" sz="1800" dirty="0">
              <a:solidFill>
                <a:srgbClr val="575757"/>
              </a:solidFill>
              <a:latin typeface="Trebuchet MS"/>
            </a:endParaRPr>
          </a:p>
        </p:txBody>
      </p:sp>
      <p:sp>
        <p:nvSpPr>
          <p:cNvPr id="10" name="ee4pContent2"/>
          <p:cNvSpPr txBox="1"/>
          <p:nvPr/>
        </p:nvSpPr>
        <p:spPr>
          <a:xfrm>
            <a:off x="4404427" y="4705886"/>
            <a:ext cx="3443100" cy="839607"/>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168275" algn="ctr">
              <a:buNone/>
            </a:pPr>
            <a:r>
              <a:rPr lang="en-US" sz="1800" dirty="0" smtClean="0">
                <a:latin typeface="+mn-lt"/>
              </a:rPr>
              <a:t>-</a:t>
            </a:r>
            <a:endParaRPr lang="en-US" sz="1800" dirty="0">
              <a:latin typeface="+mn-lt"/>
            </a:endParaRPr>
          </a:p>
        </p:txBody>
      </p:sp>
      <p:sp>
        <p:nvSpPr>
          <p:cNvPr id="11" name="ee4pContent3"/>
          <p:cNvSpPr txBox="1"/>
          <p:nvPr/>
        </p:nvSpPr>
        <p:spPr>
          <a:xfrm>
            <a:off x="8147751" y="4705885"/>
            <a:ext cx="3443100" cy="820947"/>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168275" lvl="0">
              <a:buNone/>
            </a:pPr>
            <a:r>
              <a:rPr lang="en-US" sz="1800" dirty="0" smtClean="0">
                <a:solidFill>
                  <a:srgbClr val="575757"/>
                </a:solidFill>
                <a:latin typeface="Trebuchet MS"/>
              </a:rPr>
              <a:t>CPU load is heavy on backend search</a:t>
            </a:r>
            <a:endParaRPr lang="en-US" sz="1800" dirty="0">
              <a:solidFill>
                <a:srgbClr val="575757"/>
              </a:solidFill>
              <a:latin typeface="Trebuchet MS"/>
            </a:endParaRPr>
          </a:p>
        </p:txBody>
      </p:sp>
      <p:sp>
        <p:nvSpPr>
          <p:cNvPr id="13" name="Oval 20"/>
          <p:cNvSpPr>
            <a:spLocks noChangeAspect="1" noChangeArrowheads="1"/>
          </p:cNvSpPr>
          <p:nvPr/>
        </p:nvSpPr>
        <p:spPr bwMode="auto">
          <a:xfrm>
            <a:off x="179337" y="4786960"/>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2</a:t>
            </a:r>
            <a:endParaRPr lang="en-US" sz="1200" dirty="0">
              <a:solidFill>
                <a:schemeClr val="bg1"/>
              </a:solidFill>
            </a:endParaRPr>
          </a:p>
        </p:txBody>
      </p:sp>
      <p:sp>
        <p:nvSpPr>
          <p:cNvPr id="16" name="Oval 20"/>
          <p:cNvSpPr>
            <a:spLocks noChangeAspect="1" noChangeArrowheads="1"/>
          </p:cNvSpPr>
          <p:nvPr/>
        </p:nvSpPr>
        <p:spPr bwMode="auto">
          <a:xfrm>
            <a:off x="179337" y="3483785"/>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1</a:t>
            </a:r>
            <a:endParaRPr lang="en-US" sz="1200" dirty="0">
              <a:solidFill>
                <a:schemeClr val="bg1"/>
              </a:solidFill>
            </a:endParaRPr>
          </a:p>
        </p:txBody>
      </p:sp>
    </p:spTree>
    <p:custDataLst>
      <p:tags r:id="rId1"/>
    </p:custDataLst>
    <p:extLst>
      <p:ext uri="{BB962C8B-B14F-4D97-AF65-F5344CB8AC3E}">
        <p14:creationId xmlns:p14="http://schemas.microsoft.com/office/powerpoint/2010/main" val="2561851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2988" y="3254028"/>
            <a:ext cx="2724018" cy="470898"/>
          </a:xfrm>
        </p:spPr>
        <p:txBody>
          <a:bodyPr/>
          <a:lstStyle/>
          <a:p>
            <a:r>
              <a:rPr lang="en-US" dirty="0" smtClean="0">
                <a:solidFill>
                  <a:schemeClr val="bg1"/>
                </a:solidFill>
              </a:rPr>
              <a:t>Shortcomings</a:t>
            </a:r>
            <a:endParaRPr lang="en-US" dirty="0">
              <a:solidFill>
                <a:schemeClr val="bg1"/>
              </a:solidFill>
            </a:endParaRPr>
          </a:p>
        </p:txBody>
      </p:sp>
      <p:sp>
        <p:nvSpPr>
          <p:cNvPr id="3" name="Rectangle 2"/>
          <p:cNvSpPr/>
          <p:nvPr/>
        </p:nvSpPr>
        <p:spPr>
          <a:xfrm>
            <a:off x="517142" y="1382019"/>
            <a:ext cx="7367225" cy="4247317"/>
          </a:xfrm>
          <a:prstGeom prst="rect">
            <a:avLst/>
          </a:prstGeom>
        </p:spPr>
        <p:txBody>
          <a:bodyPr wrap="square">
            <a:spAutoFit/>
          </a:bodyPr>
          <a:lstStyle/>
          <a:p>
            <a:pPr marL="285750" indent="-285750">
              <a:buClr>
                <a:schemeClr val="tx2"/>
              </a:buClr>
              <a:buFont typeface="Arial" panose="020B0604020202020204" pitchFamily="34" charset="0"/>
              <a:buChar cha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Difficult to use some critical real time information for recommendation like highest bid amount or # of bids per item. </a:t>
            </a:r>
            <a:endParaRPr lang="en-US" dirty="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Finding optimal weights for Similarity and quality based score computation.</a:t>
            </a:r>
          </a:p>
          <a:p>
            <a:pPr marL="285750" indent="-285750">
              <a:buClr>
                <a:schemeClr val="tx2"/>
              </a:buClr>
              <a:buFont typeface="Arial" panose="020B0604020202020204" pitchFamily="34" charset="0"/>
              <a:buChar char="•"/>
            </a:pP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endParaRPr lang="en-US" dirty="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No recommendation for post-purchase phase.</a:t>
            </a:r>
          </a:p>
          <a:p>
            <a:pPr marL="285750" indent="-285750">
              <a:buClr>
                <a:schemeClr val="tx2"/>
              </a:buClr>
              <a:buFont typeface="Arial" panose="020B0604020202020204" pitchFamily="34" charset="0"/>
              <a:buChar char="•"/>
            </a:pP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endParaRPr lang="en-US" dirty="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Not using Demographic Information at the time of recommendation.</a:t>
            </a:r>
          </a:p>
          <a:p>
            <a:pPr marL="285750" indent="-285750">
              <a:buClr>
                <a:schemeClr val="tx2"/>
              </a:buClr>
              <a:buFont typeface="Arial" panose="020B0604020202020204" pitchFamily="34" charset="0"/>
              <a:buChar char="•"/>
            </a:pPr>
            <a:endParaRPr lang="en-US" dirty="0" smtClean="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endParaRPr lang="en-US" dirty="0">
              <a:latin typeface="Henderson BCG Serif" panose="02030502050406020204" pitchFamily="18" charset="0"/>
              <a:ea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US" dirty="0" smtClean="0">
                <a:latin typeface="Henderson BCG Serif" panose="02030502050406020204" pitchFamily="18" charset="0"/>
                <a:ea typeface="Times New Roman" panose="02020603050405020304" pitchFamily="18" charset="0"/>
                <a:cs typeface="Times New Roman" panose="02020603050405020304" pitchFamily="18" charset="0"/>
              </a:rPr>
              <a:t>Can't address cold start problem</a:t>
            </a:r>
          </a:p>
        </p:txBody>
      </p:sp>
    </p:spTree>
    <p:extLst>
      <p:ext uri="{BB962C8B-B14F-4D97-AF65-F5344CB8AC3E}">
        <p14:creationId xmlns:p14="http://schemas.microsoft.com/office/powerpoint/2010/main" val="25920041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Extension</a:t>
            </a:r>
            <a:endParaRPr lang="en-US" dirty="0"/>
          </a:p>
        </p:txBody>
      </p:sp>
      <p:sp>
        <p:nvSpPr>
          <p:cNvPr id="3" name="Rectangle 2"/>
          <p:cNvSpPr/>
          <p:nvPr/>
        </p:nvSpPr>
        <p:spPr>
          <a:xfrm>
            <a:off x="517142" y="1382019"/>
            <a:ext cx="10714182" cy="369332"/>
          </a:xfrm>
          <a:prstGeom prst="rect">
            <a:avLst/>
          </a:prstGeom>
        </p:spPr>
        <p:txBody>
          <a:bodyPr wrap="square">
            <a:spAutoFit/>
          </a:bodyPr>
          <a:lstStyle/>
          <a:p>
            <a:pPr marL="285750" indent="-285750">
              <a:buClr>
                <a:schemeClr val="tx2"/>
              </a:buClr>
              <a:buFont typeface="Arial" panose="020B0604020202020204" pitchFamily="34" charset="0"/>
              <a:buChar char="•"/>
            </a:pPr>
            <a:r>
              <a:rPr lang="en-US" dirty="0" smtClean="0">
                <a:effectLst/>
                <a:latin typeface="Henderson BCG Serif" panose="02030502050406020204" pitchFamily="18" charset="0"/>
                <a:ea typeface="Times New Roman" panose="02020603050405020304" pitchFamily="18" charset="0"/>
                <a:cs typeface="Times New Roman" panose="02020603050405020304" pitchFamily="18" charset="0"/>
              </a:rPr>
              <a:t>Graph Model Based algorithm</a:t>
            </a:r>
            <a:endParaRPr lang="en-US" dirty="0">
              <a:effectLst/>
              <a:latin typeface="Henderson BCG Serif" panose="0203050205040602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6731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MARGINS" val="0"/>
  <p:tag name="EE4P_MASTERWIZARD_DRAFT" val="0"/>
  <p:tag name="THINKCELLUNDODONOTDELETE" val="0"/>
  <p:tag name="EE4P_LANGUAGE_ID" val="1033"/>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4RGjgtUESheJieGFcsjDRQ"/>
</p:tagLst>
</file>

<file path=ppt/tags/tag74.xml><?xml version="1.0" encoding="utf-8"?>
<p:tagLst xmlns:a="http://schemas.openxmlformats.org/drawingml/2006/main" xmlns:r="http://schemas.openxmlformats.org/officeDocument/2006/relationships" xmlns:p="http://schemas.openxmlformats.org/presentationml/2006/main">
  <p:tag name="EE4P_STRETCH" val="2"/>
  <p:tag name="EE4P_LAYOUT_ID" val="K"/>
</p:tagLst>
</file>

<file path=ppt/tags/tag75.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76.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7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potx" id="{F3C9A9EC-4B4A-4AD3-94B4-98994E8C5084}" vid="{74992BC4-5D8A-4B70-AC39-A66B5A4F8C1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423</TotalTime>
  <Words>400</Words>
  <Application>Microsoft Office PowerPoint</Application>
  <PresentationFormat>Widescreen</PresentationFormat>
  <Paragraphs>93</Paragraphs>
  <Slides>7</Slides>
  <Notes>2</Notes>
  <HiddenSlides>0</HiddenSlides>
  <MMClips>0</MMClips>
  <ScaleCrop>false</ScaleCrop>
  <HeadingPairs>
    <vt:vector size="10"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vt:i4>
      </vt:variant>
      <vt:variant>
        <vt:lpstr>Custom Shows</vt:lpstr>
      </vt:variant>
      <vt:variant>
        <vt:i4>1</vt:i4>
      </vt:variant>
    </vt:vector>
  </HeadingPairs>
  <TitlesOfParts>
    <vt:vector size="15" baseType="lpstr">
      <vt:lpstr>Arial</vt:lpstr>
      <vt:lpstr>Henderson BCG Serif</vt:lpstr>
      <vt:lpstr>Times New Roman</vt:lpstr>
      <vt:lpstr>Trebuchet MS</vt:lpstr>
      <vt:lpstr>Wingdings</vt:lpstr>
      <vt:lpstr>BCG Grid 16:9</vt:lpstr>
      <vt:lpstr>think-cell Slide</vt:lpstr>
      <vt:lpstr>Recommending similar items in large-scale online marketplaces</vt:lpstr>
      <vt:lpstr>Summarization of Approach</vt:lpstr>
      <vt:lpstr>Motivation</vt:lpstr>
      <vt:lpstr>Key Ideas</vt:lpstr>
      <vt:lpstr>Current Approach vs CF/NIRS</vt:lpstr>
      <vt:lpstr>Shortcomings</vt:lpstr>
      <vt:lpstr>Possible Extension</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similar items in large-scale online marketplaces</dc:title>
  <dc:creator>Samanta Sandipan</dc:creator>
  <cp:lastModifiedBy>Samanta Sandipan</cp:lastModifiedBy>
  <cp:revision>25</cp:revision>
  <cp:lastPrinted>2016-04-06T18:59:25Z</cp:lastPrinted>
  <dcterms:created xsi:type="dcterms:W3CDTF">2018-08-30T05:35:32Z</dcterms:created>
  <dcterms:modified xsi:type="dcterms:W3CDTF">2018-08-30T12:39:11Z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