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5/22/2023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5/22/2023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5/22/2023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5/22/2023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7" y="2199272"/>
            <a:ext cx="8361229" cy="2098226"/>
          </a:xfrm>
        </p:spPr>
        <p:txBody>
          <a:bodyPr/>
          <a:lstStyle/>
          <a:p>
            <a:r>
              <a:rPr lang="es-AR" dirty="0" smtClean="0"/>
              <a:t>Primeros auxilios</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9956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1185530"/>
          </a:xfrm>
        </p:spPr>
        <p:txBody>
          <a:bodyPr>
            <a:normAutofit fontScale="90000"/>
          </a:bodyPr>
          <a:lstStyle/>
          <a:p>
            <a:r>
              <a:rPr lang="es-AR" b="1" dirty="0"/>
              <a:t>¿Qué se entiende por Primeros Auxilios?</a:t>
            </a:r>
            <a:r>
              <a:rPr lang="en-US" dirty="0"/>
              <a:t/>
            </a:r>
            <a:br>
              <a:rPr lang="en-US" dirty="0"/>
            </a:br>
            <a:endParaRPr lang="en-US" dirty="0"/>
          </a:p>
        </p:txBody>
      </p:sp>
      <p:sp>
        <p:nvSpPr>
          <p:cNvPr id="3" name="Marcador de contenido 2"/>
          <p:cNvSpPr>
            <a:spLocks noGrp="1"/>
          </p:cNvSpPr>
          <p:nvPr>
            <p:ph idx="1"/>
          </p:nvPr>
        </p:nvSpPr>
        <p:spPr>
          <a:xfrm>
            <a:off x="1371600" y="2491408"/>
            <a:ext cx="9601200" cy="4055165"/>
          </a:xfrm>
        </p:spPr>
        <p:txBody>
          <a:bodyPr/>
          <a:lstStyle/>
          <a:p>
            <a:pPr marL="0" indent="0">
              <a:buNone/>
            </a:pPr>
            <a:r>
              <a:rPr lang="es-AR" sz="2400" dirty="0" smtClean="0">
                <a:latin typeface="Arial" panose="020B0604020202020204" pitchFamily="34" charset="0"/>
                <a:cs typeface="Arial" panose="020B0604020202020204" pitchFamily="34" charset="0"/>
              </a:rPr>
              <a:t>Son </a:t>
            </a:r>
            <a:r>
              <a:rPr lang="es-AR" sz="2400" dirty="0">
                <a:latin typeface="Arial" panose="020B0604020202020204" pitchFamily="34" charset="0"/>
                <a:cs typeface="Arial" panose="020B0604020202020204" pitchFamily="34" charset="0"/>
              </a:rPr>
              <a:t>aquellas medidas inmediatas que se toman en una persona lesionada, inconsciente o súbitamente enferma, en el sitio donde ha ocurrido el incidente (escena) y hasta la llegada de la asistencia sanitaria (servicio de emergencia). Estas medidas que se toman en los primeros momentos son decisivas para la evolución de la víctima (recuperación). </a:t>
            </a:r>
            <a:r>
              <a:rPr lang="es-AR" sz="2400" dirty="0">
                <a:latin typeface="Arial" panose="020B0604020202020204" pitchFamily="34" charset="0"/>
                <a:cs typeface="Arial" panose="020B0604020202020204" pitchFamily="34" charset="0"/>
              </a:rPr>
              <a:t>A</a:t>
            </a:r>
            <a:r>
              <a:rPr lang="es-AR" sz="2400" dirty="0" smtClean="0">
                <a:latin typeface="Arial" panose="020B0604020202020204" pitchFamily="34" charset="0"/>
                <a:cs typeface="Arial" panose="020B0604020202020204" pitchFamily="34" charset="0"/>
              </a:rPr>
              <a:t>ntes </a:t>
            </a:r>
            <a:r>
              <a:rPr lang="es-AR" sz="2400" dirty="0">
                <a:latin typeface="Arial" panose="020B0604020202020204" pitchFamily="34" charset="0"/>
                <a:cs typeface="Arial" panose="020B0604020202020204" pitchFamily="34" charset="0"/>
              </a:rPr>
              <a:t>de prestar ayuda (socorrer, auxiliar), debe siempre procurar el auto cuidado (no exponerse a peligros asegurando su propia integridad). Solo cuando su salud no corre riesgos podrá entonces asistir a la víctima.</a:t>
            </a:r>
            <a:endParaRPr lang="en-US" sz="2400"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32990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5426" y="82525"/>
            <a:ext cx="9137374" cy="1288774"/>
          </a:xfrm>
        </p:spPr>
        <p:txBody>
          <a:bodyPr/>
          <a:lstStyle/>
          <a:p>
            <a:r>
              <a:rPr lang="es-AR" b="1" dirty="0"/>
              <a:t>¿</a:t>
            </a:r>
            <a:r>
              <a:rPr lang="es-AR" b="1" dirty="0" smtClean="0"/>
              <a:t>Cómo saber si estoy ante una emergencia o urgencia?</a:t>
            </a:r>
            <a:endParaRPr lang="en-US" b="1" dirty="0"/>
          </a:p>
        </p:txBody>
      </p:sp>
      <p:sp>
        <p:nvSpPr>
          <p:cNvPr id="3" name="Marcador de contenido 2"/>
          <p:cNvSpPr>
            <a:spLocks noGrp="1"/>
          </p:cNvSpPr>
          <p:nvPr>
            <p:ph idx="1"/>
          </p:nvPr>
        </p:nvSpPr>
        <p:spPr>
          <a:xfrm>
            <a:off x="1371599" y="1371298"/>
            <a:ext cx="9945757" cy="5175275"/>
          </a:xfrm>
        </p:spPr>
        <p:txBody>
          <a:bodyPr/>
          <a:lstStyle/>
          <a:p>
            <a:pPr marL="0" indent="0">
              <a:buNone/>
            </a:pPr>
            <a:r>
              <a:rPr lang="es-AR" dirty="0">
                <a:latin typeface="Arial" panose="020B0604020202020204" pitchFamily="34" charset="0"/>
                <a:cs typeface="Arial" panose="020B0604020202020204" pitchFamily="34" charset="0"/>
              </a:rPr>
              <a:t>Una </a:t>
            </a:r>
            <a:r>
              <a:rPr lang="es-AR" b="1" dirty="0">
                <a:latin typeface="Arial" panose="020B0604020202020204" pitchFamily="34" charset="0"/>
                <a:cs typeface="Arial" panose="020B0604020202020204" pitchFamily="34" charset="0"/>
              </a:rPr>
              <a:t>EMERGENCIA</a:t>
            </a:r>
            <a:r>
              <a:rPr lang="es-AR" dirty="0">
                <a:latin typeface="Arial" panose="020B0604020202020204" pitchFamily="34" charset="0"/>
                <a:cs typeface="Arial" panose="020B0604020202020204" pitchFamily="34" charset="0"/>
              </a:rPr>
              <a:t> es un incidente en la salud de una persona que puede llevarla a la muerte en forma inmediata y que siempre requerirá atención básica y avanzada. Las causas son múltiples y variadas. </a:t>
            </a:r>
            <a:endParaRPr lang="es-AR" dirty="0" smtClean="0">
              <a:latin typeface="Arial" panose="020B0604020202020204" pitchFamily="34" charset="0"/>
              <a:cs typeface="Arial" panose="020B0604020202020204" pitchFamily="34" charset="0"/>
            </a:endParaRPr>
          </a:p>
          <a:p>
            <a:pPr marL="0" indent="0">
              <a:buNone/>
            </a:pPr>
            <a:r>
              <a:rPr lang="es-AR" dirty="0" smtClean="0">
                <a:latin typeface="Arial" panose="020B0604020202020204" pitchFamily="34" charset="0"/>
                <a:cs typeface="Arial" panose="020B0604020202020204" pitchFamily="34" charset="0"/>
              </a:rPr>
              <a:t>En </a:t>
            </a:r>
            <a:r>
              <a:rPr lang="es-AR" dirty="0">
                <a:latin typeface="Arial" panose="020B0604020202020204" pitchFamily="34" charset="0"/>
                <a:cs typeface="Arial" panose="020B0604020202020204" pitchFamily="34" charset="0"/>
              </a:rPr>
              <a:t>una </a:t>
            </a:r>
            <a:r>
              <a:rPr lang="es-AR" b="1" dirty="0">
                <a:latin typeface="Arial" panose="020B0604020202020204" pitchFamily="34" charset="0"/>
                <a:cs typeface="Arial" panose="020B0604020202020204" pitchFamily="34" charset="0"/>
              </a:rPr>
              <a:t>URGENCIA</a:t>
            </a:r>
            <a:r>
              <a:rPr lang="es-AR" dirty="0">
                <a:latin typeface="Arial" panose="020B0604020202020204" pitchFamily="34" charset="0"/>
                <a:cs typeface="Arial" panose="020B0604020202020204" pitchFamily="34" charset="0"/>
              </a:rPr>
              <a:t> si bien no hay riesgo inmediato de muerte, puede haber riesgo alejado por lo tanto debe ser trasladado a un centro de salud para su adecuada atención. No comienza siendo emergencia, pero algunos la viven como tal.</a:t>
            </a:r>
            <a:endParaRPr lang="en-U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4305430" y="3360629"/>
            <a:ext cx="3858968" cy="3079928"/>
          </a:xfrm>
          <a:prstGeom prst="rect">
            <a:avLst/>
          </a:prstGeom>
        </p:spPr>
      </p:pic>
    </p:spTree>
    <p:extLst>
      <p:ext uri="{BB962C8B-B14F-4D97-AF65-F5344CB8AC3E}">
        <p14:creationId xmlns:p14="http://schemas.microsoft.com/office/powerpoint/2010/main" val="610343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846483"/>
            <a:ext cx="9601200" cy="1485900"/>
          </a:xfrm>
        </p:spPr>
        <p:txBody>
          <a:bodyPr/>
          <a:lstStyle/>
          <a:p>
            <a:pPr algn="ctr"/>
            <a:r>
              <a:rPr lang="es-AR" b="1" dirty="0" smtClean="0"/>
              <a:t>OBJETIVOS DEL PRIMER AUXILIO</a:t>
            </a:r>
            <a:endParaRPr lang="en-US" b="1" dirty="0"/>
          </a:p>
        </p:txBody>
      </p:sp>
      <p:sp>
        <p:nvSpPr>
          <p:cNvPr id="3" name="Marcador de contenido 2"/>
          <p:cNvSpPr>
            <a:spLocks noGrp="1"/>
          </p:cNvSpPr>
          <p:nvPr>
            <p:ph idx="1"/>
          </p:nvPr>
        </p:nvSpPr>
        <p:spPr>
          <a:xfrm>
            <a:off x="1371600" y="2286000"/>
            <a:ext cx="9601200" cy="4406348"/>
          </a:xfrm>
        </p:spPr>
        <p:txBody>
          <a:bodyPr/>
          <a:lstStyle/>
          <a:p>
            <a:pPr marL="0" indent="0">
              <a:buNone/>
            </a:pPr>
            <a:r>
              <a:rPr lang="es-AR" dirty="0" smtClean="0"/>
              <a:t>Intentar que la víctima se recupere, actuando de la mejor manera posible para tratar de conservar la vida, evitar complicaciones y ayudar a si recuperación</a:t>
            </a:r>
            <a:endParaRPr lang="en-US" dirty="0"/>
          </a:p>
        </p:txBody>
      </p:sp>
      <p:pic>
        <p:nvPicPr>
          <p:cNvPr id="4" name="Imagen 3"/>
          <p:cNvPicPr>
            <a:picLocks noChangeAspect="1"/>
          </p:cNvPicPr>
          <p:nvPr/>
        </p:nvPicPr>
        <p:blipFill>
          <a:blip r:embed="rId2"/>
          <a:stretch>
            <a:fillRect/>
          </a:stretch>
        </p:blipFill>
        <p:spPr>
          <a:xfrm>
            <a:off x="3904933" y="3004908"/>
            <a:ext cx="5087598" cy="3687440"/>
          </a:xfrm>
          <a:prstGeom prst="rect">
            <a:avLst/>
          </a:prstGeom>
        </p:spPr>
      </p:pic>
    </p:spTree>
    <p:extLst>
      <p:ext uri="{BB962C8B-B14F-4D97-AF65-F5344CB8AC3E}">
        <p14:creationId xmlns:p14="http://schemas.microsoft.com/office/powerpoint/2010/main" val="32277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0"/>
            <a:ext cx="9601200" cy="718930"/>
          </a:xfrm>
        </p:spPr>
        <p:txBody>
          <a:bodyPr>
            <a:normAutofit fontScale="90000"/>
          </a:bodyPr>
          <a:lstStyle/>
          <a:p>
            <a:r>
              <a:rPr lang="es-AR" dirty="0" smtClean="0"/>
              <a:t>Pasos a seguir:</a:t>
            </a:r>
            <a:br>
              <a:rPr lang="es-AR" dirty="0" smtClean="0"/>
            </a:br>
            <a:endParaRPr lang="en-US" dirty="0"/>
          </a:p>
        </p:txBody>
      </p:sp>
      <p:sp>
        <p:nvSpPr>
          <p:cNvPr id="3" name="Marcador de contenido 2"/>
          <p:cNvSpPr>
            <a:spLocks noGrp="1"/>
          </p:cNvSpPr>
          <p:nvPr>
            <p:ph idx="1"/>
          </p:nvPr>
        </p:nvSpPr>
        <p:spPr>
          <a:xfrm>
            <a:off x="1371600" y="1258957"/>
            <a:ext cx="9601200" cy="4608443"/>
          </a:xfrm>
        </p:spPr>
        <p:txBody>
          <a:bodyPr/>
          <a:lstStyle/>
          <a:p>
            <a:r>
              <a:rPr lang="es-AR" b="1" dirty="0">
                <a:latin typeface="Arial" panose="020B0604020202020204" pitchFamily="34" charset="0"/>
                <a:cs typeface="Arial" panose="020B0604020202020204" pitchFamily="34" charset="0"/>
              </a:rPr>
              <a:t>EVALUACIÓN DE LA VÍCTIMA</a:t>
            </a:r>
            <a:r>
              <a:rPr lang="es-AR" dirty="0">
                <a:latin typeface="Arial" panose="020B0604020202020204" pitchFamily="34" charset="0"/>
                <a:cs typeface="Arial" panose="020B0604020202020204" pitchFamily="34" charset="0"/>
              </a:rPr>
              <a:t> En el primer contacto con la víctima hay que averiguar qué le pasó. Intente dentro de lo posible consultar a la persona implicada en el caso, si puede hablar, o preguntar a testigos de la escena</a:t>
            </a:r>
            <a:r>
              <a:rPr lang="es-AR" dirty="0" smtClean="0">
                <a:latin typeface="Arial" panose="020B0604020202020204" pitchFamily="34" charset="0"/>
                <a:cs typeface="Arial" panose="020B0604020202020204" pitchFamily="34" charset="0"/>
              </a:rPr>
              <a:t>.</a:t>
            </a:r>
            <a:r>
              <a:rPr lang="es-AR" dirty="0">
                <a:latin typeface="Arial" panose="020B0604020202020204" pitchFamily="34" charset="0"/>
                <a:cs typeface="Arial" panose="020B0604020202020204" pitchFamily="34" charset="0"/>
              </a:rPr>
              <a:t> Háblele en voz alta. Si la víctima no responde (pérdida de la conciencia, desmayo, etc.) debe pasar rápidamente a evaluar la respiración. Si la víctima respira, debe colocarla en posición lateral de recuperación. Si no responde y no respira o respira mal (boquea, jadea) deberá iniciar de inmediato maniobras de reanimación cardiopulmonar (RCP</a:t>
            </a:r>
            <a:r>
              <a:rPr lang="es-AR" dirty="0" smtClean="0">
                <a:latin typeface="Arial" panose="020B0604020202020204" pitchFamily="34" charset="0"/>
                <a:cs typeface="Arial" panose="020B0604020202020204" pitchFamily="34" charset="0"/>
              </a:rPr>
              <a:t>).</a:t>
            </a:r>
          </a:p>
          <a:p>
            <a:pPr lvl="0"/>
            <a:r>
              <a:rPr lang="es-AR" b="1" dirty="0"/>
              <a:t>Inicio de la cadena de vida - llamado al sistema de emergencias</a:t>
            </a:r>
            <a:r>
              <a:rPr lang="es-AR" dirty="0"/>
              <a:t> </a:t>
            </a:r>
            <a:r>
              <a:rPr lang="es-AR" dirty="0" smtClean="0"/>
              <a:t>Es </a:t>
            </a:r>
            <a:r>
              <a:rPr lang="es-AR" dirty="0"/>
              <a:t>fundamental conocer el número telefónico al que debe comunicarse para recibir asistencia médica frente a una emergencia. Estos números de emergencia son gratuitos, desde un celular, teléfono fijo</a:t>
            </a:r>
            <a:r>
              <a:rPr lang="es-AR" dirty="0" smtClean="0"/>
              <a:t>. 911 o 107</a:t>
            </a:r>
          </a:p>
          <a:p>
            <a:pPr marL="0" lvl="0" indent="0">
              <a:buNone/>
            </a:pPr>
            <a:endParaRPr lang="es-AR" dirty="0" smtClean="0"/>
          </a:p>
          <a:p>
            <a:pPr marL="0" lvl="0" indent="0">
              <a:buNone/>
            </a:pPr>
            <a:endParaRPr lang="es-AR" dirty="0"/>
          </a:p>
          <a:p>
            <a:pPr marL="0" lvl="0" indent="0">
              <a:buNone/>
            </a:pPr>
            <a:endParaRPr lang="en-US" dirty="0"/>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613971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42122" y="58847"/>
            <a:ext cx="11224591" cy="4708981"/>
          </a:xfrm>
          <a:prstGeom prst="rect">
            <a:avLst/>
          </a:prstGeom>
        </p:spPr>
        <p:txBody>
          <a:bodyPr wrap="square">
            <a:spAutoFit/>
          </a:bodyPr>
          <a:lstStyle/>
          <a:p>
            <a:pPr marL="342900" lvl="0" indent="-342900">
              <a:lnSpc>
                <a:spcPct val="150000"/>
              </a:lnSpc>
              <a:spcAft>
                <a:spcPts val="0"/>
              </a:spcAft>
              <a:buFont typeface="Symbol" panose="05050102010706020507" pitchFamily="18" charset="2"/>
              <a:buChar char=""/>
            </a:pPr>
            <a:r>
              <a:rPr lang="es-AR" sz="2000" b="1" dirty="0">
                <a:latin typeface="Arial" panose="020B0604020202020204" pitchFamily="34" charset="0"/>
                <a:ea typeface="Calibri" panose="020F0502020204030204" pitchFamily="34" charset="0"/>
                <a:cs typeface="Arial" panose="020B0604020202020204" pitchFamily="34" charset="0"/>
              </a:rPr>
              <a:t>REANIMACIÓN CARDIO-PULMONAR (RCP) BÁSICO</a:t>
            </a:r>
            <a:endParaRPr lang="en-US" sz="2000" dirty="0">
              <a:latin typeface="Arial" panose="020B0604020202020204" pitchFamily="34" charset="0"/>
              <a:ea typeface="Calibri" panose="020F0502020204030204" pitchFamily="34" charset="0"/>
              <a:cs typeface="Arial" panose="020B0604020202020204" pitchFamily="34" charset="0"/>
            </a:endParaRPr>
          </a:p>
          <a:p>
            <a:pPr marL="457200">
              <a:lnSpc>
                <a:spcPct val="150000"/>
              </a:lnSpc>
              <a:spcAft>
                <a:spcPts val="0"/>
              </a:spcAft>
            </a:pPr>
            <a:r>
              <a:rPr lang="es-AR" sz="2000" dirty="0">
                <a:latin typeface="Arial" panose="020B0604020202020204" pitchFamily="34" charset="0"/>
                <a:ea typeface="Calibri" panose="020F0502020204030204" pitchFamily="34" charset="0"/>
                <a:cs typeface="Arial" panose="020B0604020202020204" pitchFamily="34" charset="0"/>
              </a:rPr>
              <a:t>Luego de evaluar la escena y descartar riesgos, deberá evaluar el estado de conciencia de la víctima y si corresponde a una emergencia por paro </a:t>
            </a:r>
            <a:r>
              <a:rPr lang="es-AR" sz="2000" dirty="0" err="1">
                <a:latin typeface="Arial" panose="020B0604020202020204" pitchFamily="34" charset="0"/>
                <a:ea typeface="Calibri" panose="020F0502020204030204" pitchFamily="34" charset="0"/>
                <a:cs typeface="Arial" panose="020B0604020202020204" pitchFamily="34" charset="0"/>
              </a:rPr>
              <a:t>cardio</a:t>
            </a:r>
            <a:r>
              <a:rPr lang="es-AR" sz="2000" dirty="0">
                <a:latin typeface="Arial" panose="020B0604020202020204" pitchFamily="34" charset="0"/>
                <a:ea typeface="Calibri" panose="020F0502020204030204" pitchFamily="34" charset="0"/>
                <a:cs typeface="Arial" panose="020B0604020202020204" pitchFamily="34" charset="0"/>
              </a:rPr>
              <a:t>-respiratorio (víctima inconsciente) haga llamar o llame si está solo, al sistema de emergencias (inicio de la cadena de vida). La víctima debe estar boca arriba y sobre una superficie dura (piso o tabla). Por lo tanto, si la misma se encontrara boca abajo, deberá rotarla hasta la posición boca arriba. Luego de llamar al sistema de emergencias, inicie de inmediato las maniobras de compresión</a:t>
            </a:r>
            <a:endParaRPr lang="en-US" sz="2000" dirty="0">
              <a:latin typeface="Arial" panose="020B0604020202020204" pitchFamily="34" charset="0"/>
              <a:ea typeface="Calibri" panose="020F0502020204030204" pitchFamily="34" charset="0"/>
              <a:cs typeface="Arial" panose="020B0604020202020204" pitchFamily="34" charset="0"/>
            </a:endParaRPr>
          </a:p>
          <a:p>
            <a:pPr marL="457200">
              <a:lnSpc>
                <a:spcPct val="150000"/>
              </a:lnSpc>
              <a:spcAft>
                <a:spcPts val="0"/>
              </a:spcAft>
            </a:pPr>
            <a:r>
              <a:rPr lang="es-AR" sz="2000" dirty="0">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457200">
              <a:lnSpc>
                <a:spcPct val="150000"/>
              </a:lnSpc>
              <a:spcAft>
                <a:spcPts val="0"/>
              </a:spcAft>
            </a:pPr>
            <a:r>
              <a:rPr lang="es-AR" sz="2000" dirty="0">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a:p>
            <a:pPr marL="457200">
              <a:lnSpc>
                <a:spcPct val="150000"/>
              </a:lnSpc>
              <a:spcAft>
                <a:spcPts val="800"/>
              </a:spcAft>
            </a:pPr>
            <a:r>
              <a:rPr lang="es-AR" sz="2000" dirty="0">
                <a:latin typeface="Arial" panose="020B0604020202020204" pitchFamily="34" charset="0"/>
                <a:ea typeface="Calibri" panose="020F0502020204030204" pitchFamily="34" charset="0"/>
                <a:cs typeface="Arial" panose="020B0604020202020204" pitchFamily="34" charset="0"/>
              </a:rPr>
              <a:t> </a:t>
            </a:r>
            <a:endParaRPr lang="en-US" sz="2000" dirty="0">
              <a:latin typeface="Arial" panose="020B0604020202020204" pitchFamily="34" charset="0"/>
              <a:ea typeface="Calibri" panose="020F0502020204030204" pitchFamily="34" charset="0"/>
              <a:cs typeface="Arial" panose="020B0604020202020204" pitchFamily="34" charset="0"/>
            </a:endParaRPr>
          </a:p>
        </p:txBody>
      </p:sp>
      <p:pic>
        <p:nvPicPr>
          <p:cNvPr id="3" name="Imagen 2"/>
          <p:cNvPicPr/>
          <p:nvPr/>
        </p:nvPicPr>
        <p:blipFill>
          <a:blip r:embed="rId2"/>
          <a:stretch>
            <a:fillRect/>
          </a:stretch>
        </p:blipFill>
        <p:spPr>
          <a:xfrm>
            <a:off x="2968487" y="3693228"/>
            <a:ext cx="5830955" cy="2707572"/>
          </a:xfrm>
          <a:prstGeom prst="rect">
            <a:avLst/>
          </a:prstGeom>
        </p:spPr>
      </p:pic>
    </p:spTree>
    <p:extLst>
      <p:ext uri="{BB962C8B-B14F-4D97-AF65-F5344CB8AC3E}">
        <p14:creationId xmlns:p14="http://schemas.microsoft.com/office/powerpoint/2010/main" val="629947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0"/>
            <a:ext cx="9601200" cy="1126435"/>
          </a:xfrm>
        </p:spPr>
        <p:txBody>
          <a:bodyPr/>
          <a:lstStyle/>
          <a:p>
            <a:pPr algn="ctr"/>
            <a:r>
              <a:rPr lang="es-AR" dirty="0" smtClean="0"/>
              <a:t>RCP BASICO</a:t>
            </a:r>
            <a:endParaRPr lang="en-US" dirty="0"/>
          </a:p>
        </p:txBody>
      </p:sp>
      <p:sp>
        <p:nvSpPr>
          <p:cNvPr id="3" name="Marcador de contenido 2"/>
          <p:cNvSpPr>
            <a:spLocks noGrp="1"/>
          </p:cNvSpPr>
          <p:nvPr>
            <p:ph idx="1"/>
          </p:nvPr>
        </p:nvSpPr>
        <p:spPr>
          <a:xfrm>
            <a:off x="1371600" y="1033670"/>
            <a:ext cx="10528852" cy="5658677"/>
          </a:xfrm>
        </p:spPr>
        <p:txBody>
          <a:bodyPr>
            <a:normAutofit/>
          </a:bodyPr>
          <a:lstStyle/>
          <a:p>
            <a:pPr marL="0" indent="0">
              <a:buNone/>
            </a:pPr>
            <a:r>
              <a:rPr lang="es-ES" dirty="0"/>
              <a:t> </a:t>
            </a:r>
            <a:r>
              <a:rPr lang="es-ES" dirty="0"/>
              <a:t>L</a:t>
            </a:r>
            <a:r>
              <a:rPr lang="es-ES" dirty="0" smtClean="0"/>
              <a:t>as </a:t>
            </a:r>
            <a:r>
              <a:rPr lang="es-ES" dirty="0"/>
              <a:t>maniobras de Resucitación </a:t>
            </a:r>
            <a:r>
              <a:rPr lang="es-ES" dirty="0" err="1"/>
              <a:t>Cardio</a:t>
            </a:r>
            <a:r>
              <a:rPr lang="es-ES" dirty="0"/>
              <a:t> Pulmonar (RCP) pueden hacerse con compresiones cardíacas en el pecho: ya no es necesario aplicar respiración boca a boca</a:t>
            </a:r>
            <a:r>
              <a:rPr lang="es-ES" dirty="0" smtClean="0"/>
              <a:t>.</a:t>
            </a:r>
          </a:p>
          <a:p>
            <a:pPr marL="0" indent="0">
              <a:buNone/>
            </a:pPr>
            <a:r>
              <a:rPr lang="es-AR" b="1" u="sng" dirty="0" smtClean="0"/>
              <a:t>COMPRESIONES</a:t>
            </a:r>
          </a:p>
          <a:p>
            <a:r>
              <a:rPr lang="es-ES" dirty="0"/>
              <a:t>Deberemos asegurarnos que el paciente está recostado en una superficie firme y plana.</a:t>
            </a:r>
          </a:p>
          <a:p>
            <a:r>
              <a:rPr lang="es-ES" dirty="0"/>
              <a:t>Quitaremos las ropas del pecho del paciente.</a:t>
            </a:r>
          </a:p>
          <a:p>
            <a:r>
              <a:rPr lang="es-ES" dirty="0"/>
              <a:t>Colocaremos el talón de una mano en la mitad inferior del esternón. Situaremos el talón de la otra mano encima de la primera.</a:t>
            </a:r>
          </a:p>
          <a:p>
            <a:r>
              <a:rPr lang="es-ES" dirty="0"/>
              <a:t>Comprimiremos al menos 5 cm con una frecuencia mínima de 100 compresiones por minuto.</a:t>
            </a:r>
          </a:p>
          <a:p>
            <a:r>
              <a:rPr lang="es-ES" dirty="0"/>
              <a:t>Tras cada compresión dejaremos que el tórax vuelva a su posición normal.</a:t>
            </a:r>
          </a:p>
          <a:p>
            <a:r>
              <a:rPr lang="es-ES" dirty="0"/>
              <a:t>Comprimiremos el tórax 30 veces seguidas.</a:t>
            </a:r>
          </a:p>
          <a:p>
            <a:r>
              <a:rPr lang="es-ES" dirty="0" smtClean="0"/>
              <a:t>Si </a:t>
            </a:r>
            <a:r>
              <a:rPr lang="es-ES" dirty="0"/>
              <a:t>hay alguien con usted deberán turnarse cada 2 minutos en la realización de las maniobras con objeto que el cansancio del reanimador no disminuya la efectividad de las maniobras.</a:t>
            </a:r>
          </a:p>
          <a:p>
            <a:pPr marL="0" indent="0">
              <a:buNone/>
            </a:pPr>
            <a:endParaRPr lang="en-US" dirty="0"/>
          </a:p>
        </p:txBody>
      </p:sp>
    </p:spTree>
    <p:extLst>
      <p:ext uri="{BB962C8B-B14F-4D97-AF65-F5344CB8AC3E}">
        <p14:creationId xmlns:p14="http://schemas.microsoft.com/office/powerpoint/2010/main" val="3515364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652670"/>
          </a:xfrm>
        </p:spPr>
        <p:txBody>
          <a:bodyPr>
            <a:normAutofit fontScale="90000"/>
          </a:bodyPr>
          <a:lstStyle/>
          <a:p>
            <a:pPr algn="ctr"/>
            <a:r>
              <a:rPr lang="es-AR" b="1" dirty="0" smtClean="0"/>
              <a:t>Posición de seguridad</a:t>
            </a:r>
            <a:endParaRPr lang="en-US" b="1" dirty="0"/>
          </a:p>
        </p:txBody>
      </p:sp>
      <p:sp>
        <p:nvSpPr>
          <p:cNvPr id="3" name="Marcador de contenido 2"/>
          <p:cNvSpPr>
            <a:spLocks noGrp="1"/>
          </p:cNvSpPr>
          <p:nvPr>
            <p:ph idx="1"/>
          </p:nvPr>
        </p:nvSpPr>
        <p:spPr>
          <a:xfrm>
            <a:off x="1371600" y="1338470"/>
            <a:ext cx="9601200" cy="4528930"/>
          </a:xfrm>
        </p:spPr>
        <p:txBody>
          <a:bodyPr/>
          <a:lstStyle/>
          <a:p>
            <a:pPr marL="0" indent="0">
              <a:buNone/>
            </a:pPr>
            <a:r>
              <a:rPr lang="es-AR" dirty="0" smtClean="0"/>
              <a:t>Tanto si la persona inconsciente se recupera en forma espontanea o luego de practicarle los primeros auxilios, debe ser colocada en una posición adecuada que evite obstrucción de la vía aérea.</a:t>
            </a:r>
            <a:endParaRPr lang="en-US" dirty="0"/>
          </a:p>
        </p:txBody>
      </p:sp>
      <p:pic>
        <p:nvPicPr>
          <p:cNvPr id="4" name="Imagen 3"/>
          <p:cNvPicPr/>
          <p:nvPr/>
        </p:nvPicPr>
        <p:blipFill>
          <a:blip r:embed="rId2"/>
          <a:stretch>
            <a:fillRect/>
          </a:stretch>
        </p:blipFill>
        <p:spPr>
          <a:xfrm>
            <a:off x="3154017" y="2711518"/>
            <a:ext cx="6020877" cy="3967577"/>
          </a:xfrm>
          <a:prstGeom prst="rect">
            <a:avLst/>
          </a:prstGeom>
        </p:spPr>
      </p:pic>
    </p:spTree>
    <p:extLst>
      <p:ext uri="{BB962C8B-B14F-4D97-AF65-F5344CB8AC3E}">
        <p14:creationId xmlns:p14="http://schemas.microsoft.com/office/powerpoint/2010/main" val="2532717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685800"/>
            <a:ext cx="9601200" cy="520148"/>
          </a:xfrm>
        </p:spPr>
        <p:txBody>
          <a:bodyPr>
            <a:normAutofit fontScale="90000"/>
          </a:bodyPr>
          <a:lstStyle/>
          <a:p>
            <a:pPr algn="ctr"/>
            <a:r>
              <a:rPr lang="es-AR" sz="3200" b="1" dirty="0" smtClean="0"/>
              <a:t>LESIONES E INCIDENTES MÁS COMUNES</a:t>
            </a:r>
            <a:endParaRPr lang="en-US" sz="3200" b="1" dirty="0"/>
          </a:p>
        </p:txBody>
      </p:sp>
      <p:sp>
        <p:nvSpPr>
          <p:cNvPr id="3" name="Marcador de contenido 2"/>
          <p:cNvSpPr>
            <a:spLocks noGrp="1"/>
          </p:cNvSpPr>
          <p:nvPr>
            <p:ph idx="1"/>
          </p:nvPr>
        </p:nvSpPr>
        <p:spPr>
          <a:xfrm>
            <a:off x="1371600" y="1205948"/>
            <a:ext cx="9601200" cy="4661452"/>
          </a:xfrm>
        </p:spPr>
        <p:txBody>
          <a:bodyPr/>
          <a:lstStyle/>
          <a:p>
            <a:r>
              <a:rPr lang="es-AR" dirty="0" smtClean="0"/>
              <a:t>Quemaduras</a:t>
            </a:r>
          </a:p>
          <a:p>
            <a:r>
              <a:rPr lang="es-AR" dirty="0" smtClean="0"/>
              <a:t>ACV</a:t>
            </a:r>
          </a:p>
          <a:p>
            <a:r>
              <a:rPr lang="es-AR" dirty="0" smtClean="0"/>
              <a:t>Caídas</a:t>
            </a:r>
          </a:p>
          <a:p>
            <a:r>
              <a:rPr lang="es-AR" dirty="0" smtClean="0"/>
              <a:t>Convulsiones</a:t>
            </a:r>
          </a:p>
          <a:p>
            <a:r>
              <a:rPr lang="es-AR" dirty="0" smtClean="0"/>
              <a:t>Heridas</a:t>
            </a:r>
          </a:p>
          <a:p>
            <a:r>
              <a:rPr lang="es-AR" dirty="0" smtClean="0"/>
              <a:t>Desmayos</a:t>
            </a:r>
          </a:p>
          <a:p>
            <a:r>
              <a:rPr lang="es-AR" dirty="0" smtClean="0"/>
              <a:t>Intoxicación</a:t>
            </a:r>
          </a:p>
          <a:p>
            <a:r>
              <a:rPr lang="es-AR" dirty="0" smtClean="0"/>
              <a:t>Cuerpo extraño en ojo, oído o nariz</a:t>
            </a:r>
          </a:p>
          <a:p>
            <a:r>
              <a:rPr lang="es-AR" dirty="0" smtClean="0"/>
              <a:t>Electrocución</a:t>
            </a:r>
          </a:p>
          <a:p>
            <a:r>
              <a:rPr lang="es-AR" dirty="0" smtClean="0"/>
              <a:t>Sangrado nasal</a:t>
            </a:r>
          </a:p>
          <a:p>
            <a:endParaRPr lang="es-AR" dirty="0" smtClean="0"/>
          </a:p>
        </p:txBody>
      </p:sp>
    </p:spTree>
    <p:extLst>
      <p:ext uri="{BB962C8B-B14F-4D97-AF65-F5344CB8AC3E}">
        <p14:creationId xmlns:p14="http://schemas.microsoft.com/office/powerpoint/2010/main" val="61107452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93</TotalTime>
  <Words>711</Words>
  <Application>Microsoft Office PowerPoint</Application>
  <PresentationFormat>Panorámica</PresentationFormat>
  <Paragraphs>42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Franklin Gothic Book</vt:lpstr>
      <vt:lpstr>Symbol</vt:lpstr>
      <vt:lpstr>Crop</vt:lpstr>
      <vt:lpstr>Primeros auxilios</vt:lpstr>
      <vt:lpstr>¿Qué se entiende por Primeros Auxilios? </vt:lpstr>
      <vt:lpstr>¿Cómo saber si estoy ante una emergencia o urgencia?</vt:lpstr>
      <vt:lpstr>OBJETIVOS DEL PRIMER AUXILIO</vt:lpstr>
      <vt:lpstr>Pasos a seguir: </vt:lpstr>
      <vt:lpstr>Presentación de PowerPoint</vt:lpstr>
      <vt:lpstr>RCP BASICO</vt:lpstr>
      <vt:lpstr>Posición de seguridad</vt:lpstr>
      <vt:lpstr>LESIONES E INCIDENTES MÁS COMUNES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Primeros auxilios</dc:title>
  <dc:creator>Xime</dc:creator>
  <cp:lastModifiedBy>Xime</cp:lastModifiedBy>
  <cp:revision>8</cp:revision>
  <dcterms:created xsi:type="dcterms:W3CDTF">2023-05-22T17:39:23Z</dcterms:created>
  <dcterms:modified xsi:type="dcterms:W3CDTF">2023-05-22T19:12:40Z</dcterms:modified>
</cp:coreProperties>
</file>