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69" r:id="rId4"/>
    <p:sldId id="259" r:id="rId5"/>
    <p:sldId id="270" r:id="rId6"/>
    <p:sldId id="260" r:id="rId7"/>
    <p:sldId id="271" r:id="rId8"/>
    <p:sldId id="261" r:id="rId9"/>
    <p:sldId id="272" r:id="rId10"/>
    <p:sldId id="262" r:id="rId11"/>
    <p:sldId id="273" r:id="rId12"/>
    <p:sldId id="274" r:id="rId13"/>
    <p:sldId id="275" r:id="rId14"/>
    <p:sldId id="276" r:id="rId15"/>
    <p:sldId id="267" r:id="rId16"/>
    <p:sldId id="277" r:id="rId17"/>
    <p:sldId id="278" r:id="rId18"/>
    <p:sldId id="279" r:id="rId19"/>
    <p:sldId id="263" r:id="rId20"/>
    <p:sldId id="264" r:id="rId21"/>
    <p:sldId id="268"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0" d="100"/>
          <a:sy n="70" d="100"/>
        </p:scale>
        <p:origin x="-120" y="-1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BAEDC-97A5-41BF-AE8A-4A42B72F74F6}" type="datetimeFigureOut">
              <a:rPr lang="en-US" smtClean="0"/>
              <a:pPr/>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9C4B8-E9A4-4BC8-805B-89B7C97351C4}" type="slidenum">
              <a:rPr lang="en-US" smtClean="0"/>
              <a:pPr/>
              <a:t>‹#›</a:t>
            </a:fld>
            <a:endParaRPr lang="en-US"/>
          </a:p>
        </p:txBody>
      </p:sp>
    </p:spTree>
    <p:extLst>
      <p:ext uri="{BB962C8B-B14F-4D97-AF65-F5344CB8AC3E}">
        <p14:creationId xmlns:p14="http://schemas.microsoft.com/office/powerpoint/2010/main" xmlns="" val="19310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pPr/>
              <a:t>1</a:t>
            </a:fld>
            <a:endParaRPr lang="en-IN"/>
          </a:p>
        </p:txBody>
      </p:sp>
      <p:sp>
        <p:nvSpPr>
          <p:cNvPr id="6" name="Footer Placeholder 5"/>
          <p:cNvSpPr>
            <a:spLocks noGrp="1"/>
          </p:cNvSpPr>
          <p:nvPr>
            <p:ph type="ftr" sz="quarter" idx="11"/>
          </p:nvPr>
        </p:nvSpPr>
        <p:spPr/>
        <p:txBody>
          <a:bodyPr/>
          <a:lstStyle/>
          <a:p>
            <a:r>
              <a:rPr lang="en-IN" smtClean="0"/>
              <a:t>SAD</a:t>
            </a:r>
            <a:endParaRPr lang="en-IN"/>
          </a:p>
        </p:txBody>
      </p:sp>
    </p:spTree>
    <p:extLst>
      <p:ext uri="{BB962C8B-B14F-4D97-AF65-F5344CB8AC3E}">
        <p14:creationId xmlns:p14="http://schemas.microsoft.com/office/powerpoint/2010/main" xmlns="" val="125489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0"/>
          </p:nvPr>
        </p:nvSpPr>
        <p:spPr/>
        <p:txBody>
          <a:bodyPr/>
          <a:lstStyle/>
          <a:p>
            <a:fld id="{AC33C6C5-4BC2-4FA6-8F6A-733A298C7688}" type="slidenum">
              <a:rPr lang="en-IN" smtClean="0"/>
              <a:pPr/>
              <a:t>2</a:t>
            </a:fld>
            <a:endParaRPr lang="en-IN"/>
          </a:p>
        </p:txBody>
      </p:sp>
      <p:sp>
        <p:nvSpPr>
          <p:cNvPr id="6" name="Footer Placeholder 5"/>
          <p:cNvSpPr>
            <a:spLocks noGrp="1"/>
          </p:cNvSpPr>
          <p:nvPr>
            <p:ph type="ftr" sz="quarter" idx="11"/>
          </p:nvPr>
        </p:nvSpPr>
        <p:spPr/>
        <p:txBody>
          <a:bodyPr/>
          <a:lstStyle/>
          <a:p>
            <a:r>
              <a:rPr lang="en-IN" smtClean="0"/>
              <a:t>SAD</a:t>
            </a:r>
            <a:endParaRPr lang="en-IN"/>
          </a:p>
        </p:txBody>
      </p:sp>
    </p:spTree>
    <p:extLst>
      <p:ext uri="{BB962C8B-B14F-4D97-AF65-F5344CB8AC3E}">
        <p14:creationId xmlns:p14="http://schemas.microsoft.com/office/powerpoint/2010/main" xmlns="" val="24006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Slide Number Placeholder 4"/>
          <p:cNvSpPr>
            <a:spLocks noGrp="1"/>
          </p:cNvSpPr>
          <p:nvPr>
            <p:ph type="sldNum" sz="quarter" idx="10"/>
          </p:nvPr>
        </p:nvSpPr>
        <p:spPr/>
        <p:txBody>
          <a:bodyPr/>
          <a:lstStyle/>
          <a:p>
            <a:fld id="{AC33C6C5-4BC2-4FA6-8F6A-733A298C7688}" type="slidenum">
              <a:rPr lang="en-IN" smtClean="0"/>
              <a:pPr/>
              <a:t>4</a:t>
            </a:fld>
            <a:endParaRPr lang="en-IN"/>
          </a:p>
        </p:txBody>
      </p:sp>
      <p:sp>
        <p:nvSpPr>
          <p:cNvPr id="7" name="Footer Placeholder 6"/>
          <p:cNvSpPr>
            <a:spLocks noGrp="1"/>
          </p:cNvSpPr>
          <p:nvPr>
            <p:ph type="ftr" sz="quarter" idx="11"/>
          </p:nvPr>
        </p:nvSpPr>
        <p:spPr/>
        <p:txBody>
          <a:bodyPr/>
          <a:lstStyle/>
          <a:p>
            <a:r>
              <a:rPr lang="en-IN" smtClean="0"/>
              <a:t>SAD</a:t>
            </a:r>
            <a:endParaRPr lang="en-IN"/>
          </a:p>
        </p:txBody>
      </p:sp>
    </p:spTree>
    <p:extLst>
      <p:ext uri="{BB962C8B-B14F-4D97-AF65-F5344CB8AC3E}">
        <p14:creationId xmlns:p14="http://schemas.microsoft.com/office/powerpoint/2010/main" xmlns="" val="133791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C33C6C5-4BC2-4FA6-8F6A-733A298C7688}" type="slidenum">
              <a:rPr lang="en-IN" smtClean="0"/>
              <a:pPr/>
              <a:t>23</a:t>
            </a:fld>
            <a:endParaRPr lang="en-IN"/>
          </a:p>
        </p:txBody>
      </p:sp>
      <p:sp>
        <p:nvSpPr>
          <p:cNvPr id="5" name="Footer Placeholder 4"/>
          <p:cNvSpPr>
            <a:spLocks noGrp="1"/>
          </p:cNvSpPr>
          <p:nvPr>
            <p:ph type="ftr" sz="quarter" idx="11"/>
          </p:nvPr>
        </p:nvSpPr>
        <p:spPr/>
        <p:txBody>
          <a:bodyPr/>
          <a:lstStyle/>
          <a:p>
            <a:r>
              <a:rPr lang="en-IN" smtClean="0"/>
              <a:t>SAD</a:t>
            </a:r>
            <a:endParaRPr lang="en-IN"/>
          </a:p>
        </p:txBody>
      </p:sp>
    </p:spTree>
    <p:extLst>
      <p:ext uri="{BB962C8B-B14F-4D97-AF65-F5344CB8AC3E}">
        <p14:creationId xmlns:p14="http://schemas.microsoft.com/office/powerpoint/2010/main" xmlns="" val="349689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xmlns="" val="193048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xmlns="" val="19108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xmlns="" val="354336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xmlns="" val="77827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xmlns="" val="268256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Dept. of CSE,RNSIT</a:t>
            </a:r>
            <a:endParaRPr lang="en-US"/>
          </a:p>
        </p:txBody>
      </p:sp>
      <p:sp>
        <p:nvSpPr>
          <p:cNvPr id="6" name="Footer Placeholder 5"/>
          <p:cNvSpPr>
            <a:spLocks noGrp="1"/>
          </p:cNvSpPr>
          <p:nvPr>
            <p:ph type="ftr" sz="quarter" idx="11"/>
          </p:nvPr>
        </p:nvSpPr>
        <p:spPr/>
        <p:txBody>
          <a:bodyPr/>
          <a:lstStyle/>
          <a:p>
            <a:r>
              <a:rPr lang="en-US" smtClean="0"/>
              <a:t>2018 - 19</a:t>
            </a:r>
            <a:endParaRPr lang="en-US"/>
          </a:p>
        </p:txBody>
      </p:sp>
      <p:sp>
        <p:nvSpPr>
          <p:cNvPr id="7" name="Slide Number Placeholder 6"/>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xmlns="" val="324246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Dept. of CSE,RNSIT</a:t>
            </a:r>
            <a:endParaRPr lang="en-US"/>
          </a:p>
        </p:txBody>
      </p:sp>
      <p:sp>
        <p:nvSpPr>
          <p:cNvPr id="8" name="Footer Placeholder 7"/>
          <p:cNvSpPr>
            <a:spLocks noGrp="1"/>
          </p:cNvSpPr>
          <p:nvPr>
            <p:ph type="ftr" sz="quarter" idx="11"/>
          </p:nvPr>
        </p:nvSpPr>
        <p:spPr/>
        <p:txBody>
          <a:bodyPr/>
          <a:lstStyle/>
          <a:p>
            <a:r>
              <a:rPr lang="en-US" smtClean="0"/>
              <a:t>2018 - 19</a:t>
            </a:r>
            <a:endParaRPr lang="en-US"/>
          </a:p>
        </p:txBody>
      </p:sp>
      <p:sp>
        <p:nvSpPr>
          <p:cNvPr id="9" name="Slide Number Placeholder 8"/>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xmlns="" val="262397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Dept. of CSE,RNSIT</a:t>
            </a:r>
            <a:endParaRPr lang="en-US"/>
          </a:p>
        </p:txBody>
      </p:sp>
      <p:sp>
        <p:nvSpPr>
          <p:cNvPr id="4" name="Footer Placeholder 3"/>
          <p:cNvSpPr>
            <a:spLocks noGrp="1"/>
          </p:cNvSpPr>
          <p:nvPr>
            <p:ph type="ftr" sz="quarter" idx="11"/>
          </p:nvPr>
        </p:nvSpPr>
        <p:spPr/>
        <p:txBody>
          <a:bodyPr/>
          <a:lstStyle/>
          <a:p>
            <a:r>
              <a:rPr lang="en-US" smtClean="0"/>
              <a:t>2018 - 19</a:t>
            </a:r>
            <a:endParaRPr lang="en-US"/>
          </a:p>
        </p:txBody>
      </p:sp>
      <p:sp>
        <p:nvSpPr>
          <p:cNvPr id="5" name="Slide Number Placeholder 4"/>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xmlns="" val="3618160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Dept. of CSE,RNSIT</a:t>
            </a:r>
            <a:endParaRPr lang="en-US"/>
          </a:p>
        </p:txBody>
      </p:sp>
      <p:sp>
        <p:nvSpPr>
          <p:cNvPr id="3" name="Footer Placeholder 2"/>
          <p:cNvSpPr>
            <a:spLocks noGrp="1"/>
          </p:cNvSpPr>
          <p:nvPr>
            <p:ph type="ftr" sz="quarter" idx="11"/>
          </p:nvPr>
        </p:nvSpPr>
        <p:spPr/>
        <p:txBody>
          <a:bodyPr/>
          <a:lstStyle/>
          <a:p>
            <a:r>
              <a:rPr lang="en-US" smtClean="0"/>
              <a:t>2018 - 19</a:t>
            </a:r>
            <a:endParaRPr lang="en-US"/>
          </a:p>
        </p:txBody>
      </p:sp>
      <p:sp>
        <p:nvSpPr>
          <p:cNvPr id="4" name="Slide Number Placeholder 3"/>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xmlns="" val="199714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Dept. of CSE,RNSIT</a:t>
            </a:r>
            <a:endParaRPr lang="en-US"/>
          </a:p>
        </p:txBody>
      </p:sp>
      <p:sp>
        <p:nvSpPr>
          <p:cNvPr id="6" name="Footer Placeholder 5"/>
          <p:cNvSpPr>
            <a:spLocks noGrp="1"/>
          </p:cNvSpPr>
          <p:nvPr>
            <p:ph type="ftr" sz="quarter" idx="11"/>
          </p:nvPr>
        </p:nvSpPr>
        <p:spPr/>
        <p:txBody>
          <a:bodyPr/>
          <a:lstStyle/>
          <a:p>
            <a:r>
              <a:rPr lang="en-US" smtClean="0"/>
              <a:t>2018 - 19</a:t>
            </a:r>
            <a:endParaRPr lang="en-US"/>
          </a:p>
        </p:txBody>
      </p:sp>
      <p:sp>
        <p:nvSpPr>
          <p:cNvPr id="7" name="Slide Number Placeholder 6"/>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xmlns="" val="238740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Dept. of CSE,RNSIT</a:t>
            </a:r>
            <a:endParaRPr lang="en-US"/>
          </a:p>
        </p:txBody>
      </p:sp>
      <p:sp>
        <p:nvSpPr>
          <p:cNvPr id="6" name="Footer Placeholder 5"/>
          <p:cNvSpPr>
            <a:spLocks noGrp="1"/>
          </p:cNvSpPr>
          <p:nvPr>
            <p:ph type="ftr" sz="quarter" idx="11"/>
          </p:nvPr>
        </p:nvSpPr>
        <p:spPr/>
        <p:txBody>
          <a:bodyPr/>
          <a:lstStyle/>
          <a:p>
            <a:r>
              <a:rPr lang="en-US" smtClean="0"/>
              <a:t>2018 - 19</a:t>
            </a:r>
            <a:endParaRPr lang="en-US"/>
          </a:p>
        </p:txBody>
      </p:sp>
      <p:sp>
        <p:nvSpPr>
          <p:cNvPr id="7" name="Slide Number Placeholder 6"/>
          <p:cNvSpPr>
            <a:spLocks noGrp="1"/>
          </p:cNvSpPr>
          <p:nvPr>
            <p:ph type="sldNum" sz="quarter" idx="12"/>
          </p:nvPr>
        </p:nvSpPr>
        <p:spPr/>
        <p:txBody>
          <a:bodyPr/>
          <a:lstStyle/>
          <a:p>
            <a:fld id="{4C442D41-FF4A-46A6-A5B6-D9D1BC6ADE1D}" type="slidenum">
              <a:rPr lang="en-US" smtClean="0"/>
              <a:pPr/>
              <a:t>‹#›</a:t>
            </a:fld>
            <a:endParaRPr lang="en-US"/>
          </a:p>
        </p:txBody>
      </p:sp>
    </p:spTree>
    <p:extLst>
      <p:ext uri="{BB962C8B-B14F-4D97-AF65-F5344CB8AC3E}">
        <p14:creationId xmlns:p14="http://schemas.microsoft.com/office/powerpoint/2010/main" xmlns="" val="84544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Dept. of CSE,RNSIT</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2018 - 19</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42D41-FF4A-46A6-A5B6-D9D1BC6ADE1D}" type="slidenum">
              <a:rPr lang="en-US" smtClean="0"/>
              <a:pPr/>
              <a:t>‹#›</a:t>
            </a:fld>
            <a:endParaRPr lang="en-US"/>
          </a:p>
        </p:txBody>
      </p:sp>
    </p:spTree>
    <p:extLst>
      <p:ext uri="{BB962C8B-B14F-4D97-AF65-F5344CB8AC3E}">
        <p14:creationId xmlns:p14="http://schemas.microsoft.com/office/powerpoint/2010/main" xmlns="" val="210668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freecodecamp.org/"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4" Type="http://schemas.openxmlformats.org/officeDocument/2006/relationships/hyperlink" Target="https://www.stackoverflow.com/"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sprecipe.herokuapp.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38348" y="1532585"/>
            <a:ext cx="7772400" cy="1429555"/>
          </a:xfrm>
        </p:spPr>
        <p:txBody>
          <a:bodyPr>
            <a:noAutofit/>
          </a:bodyPr>
          <a:lstStyle/>
          <a:p>
            <a:pPr>
              <a:lnSpc>
                <a:spcPct val="100000"/>
              </a:lnSpc>
            </a:pPr>
            <a:r>
              <a:rPr lang="en-US" sz="2400" b="1" dirty="0" smtClean="0">
                <a:latin typeface="Times New Roman" pitchFamily="18" charset="0"/>
                <a:cs typeface="Times New Roman" pitchFamily="18" charset="0"/>
              </a:rPr>
              <a:t>Internship </a:t>
            </a:r>
            <a:r>
              <a:rPr lang="en-US" sz="2400" b="1" dirty="0">
                <a:latin typeface="Times New Roman" pitchFamily="18" charset="0"/>
                <a:cs typeface="Times New Roman" pitchFamily="18" charset="0"/>
              </a:rPr>
              <a:t>/ Professional Practice </a:t>
            </a:r>
            <a:r>
              <a:rPr lang="en-US" sz="2400" b="1" dirty="0" smtClean="0">
                <a:latin typeface="Times New Roman" pitchFamily="18" charset="0"/>
                <a:cs typeface="Times New Roman" pitchFamily="18" charset="0"/>
              </a:rPr>
              <a:t>Presentation</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on </a:t>
            </a:r>
            <a:br>
              <a:rPr lang="en-US" sz="2400" b="1" dirty="0">
                <a:latin typeface="Times New Roman" pitchFamily="18" charset="0"/>
                <a:cs typeface="Times New Roman" pitchFamily="18" charset="0"/>
              </a:rPr>
            </a:br>
            <a:r>
              <a:rPr lang="en-US" sz="2400" b="1" dirty="0" smtClean="0">
                <a:latin typeface="Times New Roman" pitchFamily="18" charset="0"/>
                <a:cs typeface="Times New Roman" pitchFamily="18" charset="0"/>
              </a:rPr>
              <a:t>“Recipe App”</a:t>
            </a:r>
            <a:endParaRPr lang="en-IN"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2666975" y="3201038"/>
            <a:ext cx="3010493" cy="1084359"/>
          </a:xfrm>
        </p:spPr>
        <p:txBody>
          <a:bodyPr>
            <a:normAutofit/>
          </a:bodyPr>
          <a:lstStyle/>
          <a:p>
            <a:pPr algn="l"/>
            <a:r>
              <a:rPr lang="en-US" sz="2000" dirty="0" smtClean="0">
                <a:latin typeface="Times New Roman" pitchFamily="18" charset="0"/>
                <a:cs typeface="Times New Roman" pitchFamily="18" charset="0"/>
              </a:rPr>
              <a:t>Name:          </a:t>
            </a:r>
            <a:endParaRPr lang="en-US" sz="2000" dirty="0">
              <a:latin typeface="Times New Roman" pitchFamily="18" charset="0"/>
              <a:cs typeface="Times New Roman" pitchFamily="18" charset="0"/>
            </a:endParaRPr>
          </a:p>
          <a:p>
            <a:pPr marL="457200" indent="-457200" algn="l">
              <a:spcBef>
                <a:spcPts val="0"/>
              </a:spcBef>
            </a:pPr>
            <a:r>
              <a:rPr lang="en-US" sz="2000" b="1" dirty="0" err="1" smtClean="0">
                <a:latin typeface="Times New Roman" pitchFamily="18" charset="0"/>
                <a:cs typeface="Times New Roman" pitchFamily="18" charset="0"/>
              </a:rPr>
              <a:t>Akash</a:t>
            </a:r>
            <a:r>
              <a:rPr lang="en-US" sz="2000" b="1" dirty="0" smtClean="0">
                <a:latin typeface="Times New Roman" pitchFamily="18" charset="0"/>
                <a:cs typeface="Times New Roman" pitchFamily="18" charset="0"/>
              </a:rPr>
              <a:t> T N</a:t>
            </a:r>
          </a:p>
          <a:p>
            <a:pPr marL="457200" indent="-457200" algn="l">
              <a:spcBef>
                <a:spcPts val="0"/>
              </a:spcBef>
            </a:pPr>
            <a:r>
              <a:rPr lang="en-US" sz="2000" dirty="0" smtClean="0">
                <a:latin typeface="Times New Roman" pitchFamily="18" charset="0"/>
                <a:cs typeface="Times New Roman" pitchFamily="18" charset="0"/>
              </a:rPr>
              <a:t>(1RN15CS016)</a:t>
            </a:r>
          </a:p>
          <a:p>
            <a:pPr marL="457200" indent="-457200" algn="l">
              <a:spcBef>
                <a:spcPts val="0"/>
              </a:spcBef>
            </a:pP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US" sz="2000" dirty="0">
              <a:latin typeface="Times New Roman" pitchFamily="18" charset="0"/>
              <a:cs typeface="Times New Roman" pitchFamily="18" charset="0"/>
            </a:endParaRPr>
          </a:p>
          <a:p>
            <a:pPr marL="457200" indent="-457200" algn="l">
              <a:spcBef>
                <a:spcPts val="0"/>
              </a:spcBef>
              <a:buFont typeface="+mj-lt"/>
              <a:buAutoNum type="arabicPeriod"/>
            </a:pPr>
            <a:endParaRPr lang="en-IN" sz="2000" dirty="0">
              <a:latin typeface="Times New Roman" pitchFamily="18" charset="0"/>
              <a:cs typeface="Times New Roman" pitchFamily="18" charset="0"/>
            </a:endParaRPr>
          </a:p>
        </p:txBody>
      </p:sp>
      <p:sp>
        <p:nvSpPr>
          <p:cNvPr id="4" name="TextBox 3"/>
          <p:cNvSpPr txBox="1"/>
          <p:nvPr/>
        </p:nvSpPr>
        <p:spPr>
          <a:xfrm>
            <a:off x="7024693" y="3143248"/>
            <a:ext cx="3552321" cy="1446550"/>
          </a:xfrm>
          <a:prstGeom prst="rect">
            <a:avLst/>
          </a:prstGeom>
          <a:noFill/>
        </p:spPr>
        <p:txBody>
          <a:bodyPr wrap="square" rtlCol="0">
            <a:spAutoFit/>
          </a:bodyPr>
          <a:lstStyle/>
          <a:p>
            <a:r>
              <a:rPr lang="en-US" sz="2000" dirty="0">
                <a:latin typeface="Times New Roman" pitchFamily="18" charset="0"/>
                <a:cs typeface="Times New Roman" pitchFamily="18" charset="0"/>
              </a:rPr>
              <a:t>Guide</a:t>
            </a:r>
            <a:r>
              <a:rPr lang="en-US" sz="2000" dirty="0" smtClean="0">
                <a:latin typeface="Times New Roman" pitchFamily="18" charset="0"/>
                <a:cs typeface="Times New Roman" pitchFamily="18" charset="0"/>
              </a:rPr>
              <a:t>:</a:t>
            </a:r>
          </a:p>
          <a:p>
            <a:r>
              <a:rPr lang="en-US" sz="2000" dirty="0" err="1" smtClean="0">
                <a:latin typeface="Times New Roman" pitchFamily="18" charset="0"/>
                <a:cs typeface="Times New Roman" pitchFamily="18" charset="0"/>
              </a:rPr>
              <a:t>Dr.Kiran</a:t>
            </a:r>
            <a:r>
              <a:rPr lang="en-US" sz="2000" dirty="0" smtClean="0">
                <a:latin typeface="Times New Roman" pitchFamily="18" charset="0"/>
                <a:cs typeface="Times New Roman" pitchFamily="18" charset="0"/>
              </a:rPr>
              <a:t> P</a:t>
            </a:r>
            <a:endParaRPr lang="en-US" sz="2000"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Associate Prof</a:t>
            </a:r>
            <a:r>
              <a:rPr lang="en-US" sz="1600" dirty="0">
                <a:latin typeface="Times New Roman" pitchFamily="18" charset="0"/>
                <a:cs typeface="Times New Roman" pitchFamily="18" charset="0"/>
              </a:rPr>
              <a:t>. Dept. of CSE, RNSIT</a:t>
            </a:r>
          </a:p>
          <a:p>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24578"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577" name="Object 1"/>
          <p:cNvGraphicFramePr>
            <a:graphicFrameLocks noChangeAspect="1"/>
          </p:cNvGraphicFramePr>
          <p:nvPr>
            <p:extLst>
              <p:ext uri="{D42A27DB-BD31-4B8C-83A1-F6EECF244321}">
                <p14:modId xmlns:p14="http://schemas.microsoft.com/office/powerpoint/2010/main" xmlns="" val="3151857557"/>
              </p:ext>
            </p:extLst>
          </p:nvPr>
        </p:nvGraphicFramePr>
        <p:xfrm>
          <a:off x="5595934" y="336036"/>
          <a:ext cx="1000132" cy="1296089"/>
        </p:xfrm>
        <a:graphic>
          <a:graphicData uri="http://schemas.openxmlformats.org/presentationml/2006/ole">
            <p:oleObj spid="_x0000_s1056" name="Picture" r:id="rId4" imgW="1408176" imgH="2011680" progId="Word.Picture.8">
              <p:embed/>
            </p:oleObj>
          </a:graphicData>
        </a:graphic>
      </p:graphicFrame>
      <p:sp>
        <p:nvSpPr>
          <p:cNvPr id="7" name="Rectangle 6"/>
          <p:cNvSpPr/>
          <p:nvPr/>
        </p:nvSpPr>
        <p:spPr>
          <a:xfrm>
            <a:off x="2088301" y="5454571"/>
            <a:ext cx="8072494" cy="1015663"/>
          </a:xfrm>
          <a:prstGeom prst="rect">
            <a:avLst/>
          </a:prstGeom>
        </p:spPr>
        <p:txBody>
          <a:bodyPr wrap="square">
            <a:spAutoFit/>
          </a:bodyPr>
          <a:lstStyle/>
          <a:p>
            <a:pPr lvl="0" algn="ctr" fontAlgn="base">
              <a:spcBef>
                <a:spcPct val="0"/>
              </a:spcBef>
              <a:spcAft>
                <a:spcPct val="0"/>
              </a:spcAft>
            </a:pPr>
            <a:r>
              <a:rPr lang="en-US" sz="2000" b="1" dirty="0">
                <a:solidFill>
                  <a:srgbClr val="800000"/>
                </a:solidFill>
                <a:latin typeface="Times New Roman" pitchFamily="18" charset="0"/>
                <a:ea typeface="Times New Roman" pitchFamily="18" charset="0"/>
                <a:cs typeface="Times New Roman" pitchFamily="18" charset="0"/>
              </a:rPr>
              <a:t>Department of Computer Science and Engineering</a:t>
            </a:r>
            <a:endParaRPr lang="en-US" sz="2000" dirty="0">
              <a:latin typeface="Times New Roman" pitchFamily="18" charset="0"/>
              <a:cs typeface="Times New Roman" pitchFamily="18" charset="0"/>
            </a:endParaRPr>
          </a:p>
          <a:p>
            <a:pPr lvl="0" algn="ctr" eaLnBrk="0" fontAlgn="base" hangingPunct="0">
              <a:spcBef>
                <a:spcPct val="0"/>
              </a:spcBef>
              <a:spcAft>
                <a:spcPct val="0"/>
              </a:spcAft>
            </a:pPr>
            <a:r>
              <a:rPr lang="en-US" sz="2000" b="1" dirty="0">
                <a:solidFill>
                  <a:srgbClr val="800000"/>
                </a:solidFill>
                <a:latin typeface="Times New Roman" pitchFamily="18" charset="0"/>
                <a:ea typeface="Times New Roman" pitchFamily="18" charset="0"/>
                <a:cs typeface="Times New Roman" pitchFamily="18" charset="0"/>
              </a:rPr>
              <a:t> RNS Institute of Technology</a:t>
            </a:r>
          </a:p>
          <a:p>
            <a:pPr lvl="0" algn="ctr" eaLnBrk="0" fontAlgn="base" hangingPunct="0">
              <a:spcBef>
                <a:spcPct val="0"/>
              </a:spcBef>
              <a:spcAft>
                <a:spcPct val="0"/>
              </a:spcAft>
            </a:pPr>
            <a:r>
              <a:rPr lang="en-US" sz="2000" b="1" dirty="0" smtClean="0">
                <a:solidFill>
                  <a:srgbClr val="800000"/>
                </a:solidFill>
                <a:latin typeface="Times New Roman" pitchFamily="18" charset="0"/>
                <a:cs typeface="Times New Roman" pitchFamily="18" charset="0"/>
              </a:rPr>
              <a:t>2019-20</a:t>
            </a:r>
            <a:endParaRPr lang="en-US" sz="2000" dirty="0">
              <a:latin typeface="Times New Roman" pitchFamily="18" charset="0"/>
              <a:cs typeface="Times New Roman" pitchFamily="18" charset="0"/>
            </a:endParaRPr>
          </a:p>
        </p:txBody>
      </p:sp>
      <p:pic>
        <p:nvPicPr>
          <p:cNvPr id="24580" name="Picture 1" descr="G:\RNSITLOGO.jpg"/>
          <p:cNvPicPr>
            <a:picLocks noChangeAspect="1" noChangeArrowheads="1"/>
          </p:cNvPicPr>
          <p:nvPr/>
        </p:nvPicPr>
        <p:blipFill>
          <a:blip r:embed="rId5" cstate="print"/>
          <a:srcRect/>
          <a:stretch>
            <a:fillRect/>
          </a:stretch>
        </p:blipFill>
        <p:spPr bwMode="auto">
          <a:xfrm>
            <a:off x="5595934" y="4248565"/>
            <a:ext cx="1214446" cy="1299457"/>
          </a:xfrm>
          <a:prstGeom prst="rect">
            <a:avLst/>
          </a:prstGeom>
          <a:noFill/>
          <a:ln w="9525">
            <a:noFill/>
            <a:miter lim="800000"/>
            <a:headEnd/>
            <a:tailEnd/>
          </a:ln>
        </p:spPr>
      </p:pic>
    </p:spTree>
    <p:extLst>
      <p:ext uri="{BB962C8B-B14F-4D97-AF65-F5344CB8AC3E}">
        <p14:creationId xmlns:p14="http://schemas.microsoft.com/office/powerpoint/2010/main" xmlns="" val="1279900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C00000"/>
                </a:solidFill>
                <a:latin typeface="Times New Roman" pitchFamily="18" charset="0"/>
                <a:cs typeface="Times New Roman" pitchFamily="18" charset="0"/>
              </a:rPr>
              <a:t/>
            </a:r>
            <a:br>
              <a:rPr lang="en-US" dirty="0" smtClean="0">
                <a:solidFill>
                  <a:srgbClr val="C00000"/>
                </a:solidFill>
                <a:latin typeface="Times New Roman" pitchFamily="18" charset="0"/>
                <a:cs typeface="Times New Roman" pitchFamily="18" charset="0"/>
              </a:rPr>
            </a:br>
            <a:r>
              <a:rPr lang="en-US" sz="3600" b="1" dirty="0" smtClean="0">
                <a:solidFill>
                  <a:srgbClr val="C00000"/>
                </a:solidFill>
                <a:latin typeface="Times New Roman" pitchFamily="18" charset="0"/>
                <a:cs typeface="Times New Roman" pitchFamily="18" charset="0"/>
              </a:rPr>
              <a:t>IMPLEMENTATION</a:t>
            </a:r>
            <a:r>
              <a:rPr lang="en-US" sz="3600" b="1" dirty="0">
                <a:solidFill>
                  <a:srgbClr val="C00000"/>
                </a:solidFill>
                <a:latin typeface="Times New Roman" pitchFamily="18" charset="0"/>
                <a:cs typeface="Times New Roman" pitchFamily="18" charset="0"/>
              </a:rPr>
              <a:t/>
            </a:r>
            <a:br>
              <a:rPr lang="en-US" sz="3600" b="1" dirty="0">
                <a:solidFill>
                  <a:srgbClr val="C00000"/>
                </a:solidFill>
                <a:latin typeface="Times New Roman" pitchFamily="18" charset="0"/>
                <a:cs typeface="Times New Roman" pitchFamily="18" charset="0"/>
              </a:rPr>
            </a:br>
            <a:endParaRPr lang="en-US" b="1" dirty="0">
              <a:solidFill>
                <a:srgbClr val="C00000"/>
              </a:solidFill>
            </a:endParaRPr>
          </a:p>
        </p:txBody>
      </p:sp>
      <p:sp>
        <p:nvSpPr>
          <p:cNvPr id="3" name="Content Placeholder 2"/>
          <p:cNvSpPr>
            <a:spLocks noGrp="1"/>
          </p:cNvSpPr>
          <p:nvPr>
            <p:ph idx="1"/>
          </p:nvPr>
        </p:nvSpPr>
        <p:spPr/>
        <p:txBody>
          <a:bodyPr>
            <a:normAutofit/>
          </a:bodyPr>
          <a:lstStyle/>
          <a:p>
            <a:pPr marL="457200" indent="-457200">
              <a:lnSpc>
                <a:spcPct val="100000"/>
              </a:lnSpc>
              <a:buAutoNum type="arabicPeriod"/>
            </a:pPr>
            <a:r>
              <a:rPr lang="en-US" sz="2000" dirty="0" smtClean="0">
                <a:latin typeface="Times New Roman" pitchFamily="18" charset="0"/>
                <a:cs typeface="Times New Roman" pitchFamily="18" charset="0"/>
              </a:rPr>
              <a:t>Clone the repository into your PC, using </a:t>
            </a:r>
            <a:r>
              <a:rPr lang="en-IN" sz="2000" dirty="0" err="1" smtClean="0">
                <a:latin typeface="Times New Roman" pitchFamily="18" charset="0"/>
                <a:cs typeface="Times New Roman" pitchFamily="18" charset="0"/>
              </a:rPr>
              <a:t>cd</a:t>
            </a:r>
            <a:r>
              <a:rPr lang="en-IN" sz="2000" dirty="0" smtClean="0">
                <a:latin typeface="Times New Roman" pitchFamily="18" charset="0"/>
                <a:cs typeface="Times New Roman" pitchFamily="18" charset="0"/>
              </a:rPr>
              <a:t> Desktop/react-recipes</a:t>
            </a:r>
          </a:p>
          <a:p>
            <a:pPr marL="457200" indent="-457200">
              <a:lnSpc>
                <a:spcPct val="100000"/>
              </a:lnSpc>
              <a:buAutoNum type="arabicPeriod"/>
            </a:pPr>
            <a:r>
              <a:rPr lang="en-IN" sz="2000" dirty="0" smtClean="0">
                <a:latin typeface="Times New Roman" pitchFamily="18" charset="0"/>
                <a:cs typeface="Times New Roman" pitchFamily="18" charset="0"/>
              </a:rPr>
              <a:t>Inside the project directory, run the command- create-react-app</a:t>
            </a:r>
          </a:p>
          <a:p>
            <a:pPr marL="457200" indent="-457200">
              <a:lnSpc>
                <a:spcPct val="100000"/>
              </a:lnSpc>
              <a:buAutoNum type="arabicPeriod"/>
            </a:pPr>
            <a:r>
              <a:rPr lang="en-IN" sz="2000" dirty="0" smtClean="0">
                <a:latin typeface="Times New Roman" pitchFamily="18" charset="0"/>
                <a:cs typeface="Times New Roman" pitchFamily="18" charset="0"/>
              </a:rPr>
              <a:t>Once create-react-app has finished, install the dependencies </a:t>
            </a:r>
            <a:r>
              <a:rPr lang="en-IN" sz="2000" dirty="0" err="1" smtClean="0">
                <a:latin typeface="Times New Roman" pitchFamily="18" charset="0"/>
                <a:cs typeface="Times New Roman" pitchFamily="18" charset="0"/>
              </a:rPr>
              <a:t>with:yarn</a:t>
            </a:r>
            <a:endParaRPr lang="en-IN" sz="2000" dirty="0" smtClean="0">
              <a:latin typeface="Times New Roman" pitchFamily="18" charset="0"/>
              <a:cs typeface="Times New Roman" pitchFamily="18" charset="0"/>
            </a:endParaRPr>
          </a:p>
          <a:p>
            <a:pPr marL="457200" indent="-457200">
              <a:lnSpc>
                <a:spcPct val="100000"/>
              </a:lnSpc>
              <a:buAutoNum type="arabicPeriod"/>
            </a:pPr>
            <a:r>
              <a:rPr lang="en-IN" sz="2000" dirty="0" smtClean="0">
                <a:latin typeface="Times New Roman" pitchFamily="18" charset="0"/>
                <a:cs typeface="Times New Roman" pitchFamily="18" charset="0"/>
              </a:rPr>
              <a:t>Open the IDE and start the application.</a:t>
            </a:r>
          </a:p>
          <a:p>
            <a:pPr marL="457200" indent="-457200">
              <a:lnSpc>
                <a:spcPct val="100000"/>
              </a:lnSpc>
              <a:buFont typeface="Arial" panose="020B0604020202020204" pitchFamily="34" charset="0"/>
              <a:buAutoNum type="arabicPeriod"/>
            </a:pPr>
            <a:r>
              <a:rPr lang="en-IN" sz="2000" dirty="0" smtClean="0">
                <a:latin typeface="Times New Roman" pitchFamily="18" charset="0"/>
                <a:cs typeface="Times New Roman" pitchFamily="18" charset="0"/>
              </a:rPr>
              <a:t>Update index.js to point to the new path of App.js and remove old imports for files we just deleted.</a:t>
            </a:r>
            <a:endParaRPr lang="en-US" sz="2000" dirty="0" smtClean="0">
              <a:latin typeface="Times New Roman" pitchFamily="18" charset="0"/>
              <a:cs typeface="Times New Roman" pitchFamily="18" charset="0"/>
            </a:endParaRPr>
          </a:p>
          <a:p>
            <a:pPr lvl="1">
              <a:buNone/>
            </a:pPr>
            <a:endParaRPr lang="en-US" sz="2000" dirty="0" smtClean="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a:p>
        </p:txBody>
      </p:sp>
      <p:sp>
        <p:nvSpPr>
          <p:cNvPr id="6" name="Slide Number Placeholder 5"/>
          <p:cNvSpPr>
            <a:spLocks noGrp="1"/>
          </p:cNvSpPr>
          <p:nvPr>
            <p:ph type="sldNum" sz="quarter" idx="12"/>
          </p:nvPr>
        </p:nvSpPr>
        <p:spPr/>
        <p:txBody>
          <a:bodyPr/>
          <a:lstStyle/>
          <a:p>
            <a:fld id="{8D76E3B0-E7CB-4A4B-BFAB-903D23419947}" type="slidenum">
              <a:rPr lang="en-IN" smtClean="0"/>
              <a:pPr/>
              <a:t>10</a:t>
            </a:fld>
            <a:endParaRPr lang="en-IN"/>
          </a:p>
        </p:txBody>
      </p:sp>
    </p:spTree>
    <p:extLst>
      <p:ext uri="{BB962C8B-B14F-4D97-AF65-F5344CB8AC3E}">
        <p14:creationId xmlns:p14="http://schemas.microsoft.com/office/powerpoint/2010/main" xmlns="" val="1256222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11</a:t>
            </a:fld>
            <a:endParaRPr lang="en-US"/>
          </a:p>
        </p:txBody>
      </p:sp>
      <p:pic>
        <p:nvPicPr>
          <p:cNvPr id="9" name="Picture 8" descr="qwe.PNG">
            <a:extLst>
              <a:ext uri="{FF2B5EF4-FFF2-40B4-BE49-F238E27FC236}">
                <a16:creationId xmlns="" xmlns:a16="http://schemas.microsoft.com/office/drawing/2014/main" id="{13E89399-E074-1942-881B-5EADF58CA865}"/>
              </a:ext>
            </a:extLst>
          </p:cNvPr>
          <p:cNvPicPr>
            <a:picLocks noChangeAspect="1"/>
          </p:cNvPicPr>
          <p:nvPr/>
        </p:nvPicPr>
        <p:blipFill>
          <a:blip r:embed="rId2"/>
          <a:stretch>
            <a:fillRect/>
          </a:stretch>
        </p:blipFill>
        <p:spPr>
          <a:xfrm>
            <a:off x="1406073" y="1812223"/>
            <a:ext cx="9027885" cy="3886199"/>
          </a:xfrm>
          <a:prstGeom prst="rect">
            <a:avLst/>
          </a:prstGeom>
        </p:spPr>
      </p:pic>
      <p:sp>
        <p:nvSpPr>
          <p:cNvPr id="10" name="Rectangle 9"/>
          <p:cNvSpPr/>
          <p:nvPr/>
        </p:nvSpPr>
        <p:spPr>
          <a:xfrm>
            <a:off x="1062737" y="404605"/>
            <a:ext cx="1909497" cy="446276"/>
          </a:xfrm>
          <a:prstGeom prst="rect">
            <a:avLst/>
          </a:prstGeom>
        </p:spPr>
        <p:txBody>
          <a:bodyPr wrap="none">
            <a:spAutoFit/>
          </a:bodyPr>
          <a:lstStyle/>
          <a:p>
            <a:pPr marL="971550" lvl="1" indent="-514350">
              <a:buNone/>
            </a:pPr>
            <a:r>
              <a:rPr lang="en-US" sz="2300" b="1" dirty="0" smtClean="0">
                <a:latin typeface="Times New Roman" pitchFamily="18" charset="0"/>
                <a:cs typeface="Times New Roman" pitchFamily="18" charset="0"/>
              </a:rPr>
              <a:t>HEADER</a:t>
            </a:r>
          </a:p>
        </p:txBody>
      </p:sp>
      <p:sp>
        <p:nvSpPr>
          <p:cNvPr id="11" name="Rectangle 10"/>
          <p:cNvSpPr/>
          <p:nvPr/>
        </p:nvSpPr>
        <p:spPr>
          <a:xfrm>
            <a:off x="972457" y="957721"/>
            <a:ext cx="9666513" cy="369332"/>
          </a:xfrm>
          <a:prstGeom prst="rect">
            <a:avLst/>
          </a:prstGeom>
        </p:spPr>
        <p:txBody>
          <a:bodyPr wrap="square">
            <a:spAutoFit/>
          </a:bodyPr>
          <a:lstStyle/>
          <a:p>
            <a:pPr marL="971550" lvl="1" indent="-514350">
              <a:buNone/>
            </a:pPr>
            <a:r>
              <a:rPr lang="en-US" dirty="0" smtClean="0">
                <a:cs typeface="Times New Roman" pitchFamily="18" charset="0"/>
              </a:rPr>
              <a:t>The below figure represents the code for the search bar used to type in the food </a:t>
            </a:r>
            <a:r>
              <a:rPr lang="en-US" dirty="0" smtClean="0">
                <a:cs typeface="Times New Roman" pitchFamily="18" charset="0"/>
              </a:rPr>
              <a:t>item names</a:t>
            </a:r>
            <a:r>
              <a:rPr lang="en-US" dirty="0" smtClean="0">
                <a:cs typeface="Times New Roman"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SEARCHING</a:t>
            </a:r>
            <a:endParaRPr lang="en-US" sz="3200" b="1" dirty="0">
              <a:latin typeface="Times New Roman" pitchFamily="18" charset="0"/>
              <a:cs typeface="Times New Roman" pitchFamily="18" charset="0"/>
            </a:endParaRPr>
          </a:p>
        </p:txBody>
      </p:sp>
      <p:sp>
        <p:nvSpPr>
          <p:cNvPr id="10" name="Content Placeholder 9"/>
          <p:cNvSpPr>
            <a:spLocks noGrp="1"/>
          </p:cNvSpPr>
          <p:nvPr>
            <p:ph idx="1"/>
          </p:nvPr>
        </p:nvSpPr>
        <p:spPr/>
        <p:txBody>
          <a:bodyPr/>
          <a:lstStyle/>
          <a:p>
            <a:r>
              <a:rPr lang="en-US" sz="2000" dirty="0" smtClean="0">
                <a:latin typeface="Times New Roman" pitchFamily="18" charset="0"/>
                <a:cs typeface="Times New Roman" pitchFamily="18" charset="0"/>
              </a:rPr>
              <a:t>The API key and the recipe id are the parameters used to search the recipes of a particular food item.</a:t>
            </a:r>
          </a:p>
          <a:p>
            <a:endParaRPr lang="en-US" dirty="0"/>
          </a:p>
        </p:txBody>
      </p:sp>
      <p:sp>
        <p:nvSpPr>
          <p:cNvPr id="2" name="Date Placeholder 1"/>
          <p:cNvSpPr>
            <a:spLocks noGrp="1"/>
          </p:cNvSpPr>
          <p:nvPr>
            <p:ph type="dt" sz="half" idx="10"/>
          </p:nvPr>
        </p:nvSpPr>
        <p:spPr/>
        <p:txBody>
          <a:bodyPr/>
          <a:lstStyle/>
          <a:p>
            <a:r>
              <a:rPr lang="en-US" smtClean="0"/>
              <a:t>Dept. of CSE,RNSIT</a:t>
            </a:r>
            <a:endParaRPr lang="en-US"/>
          </a:p>
        </p:txBody>
      </p:sp>
      <p:sp>
        <p:nvSpPr>
          <p:cNvPr id="3" name="Footer Placeholder 2"/>
          <p:cNvSpPr>
            <a:spLocks noGrp="1"/>
          </p:cNvSpPr>
          <p:nvPr>
            <p:ph type="ftr" sz="quarter" idx="11"/>
          </p:nvPr>
        </p:nvSpPr>
        <p:spPr/>
        <p:txBody>
          <a:bodyPr/>
          <a:lstStyle/>
          <a:p>
            <a:r>
              <a:rPr lang="en-US" smtClean="0"/>
              <a:t>2018 - 19</a:t>
            </a:r>
            <a:endParaRPr lang="en-US"/>
          </a:p>
        </p:txBody>
      </p:sp>
      <p:sp>
        <p:nvSpPr>
          <p:cNvPr id="4" name="Slide Number Placeholder 3"/>
          <p:cNvSpPr>
            <a:spLocks noGrp="1"/>
          </p:cNvSpPr>
          <p:nvPr>
            <p:ph type="sldNum" sz="quarter" idx="12"/>
          </p:nvPr>
        </p:nvSpPr>
        <p:spPr/>
        <p:txBody>
          <a:bodyPr/>
          <a:lstStyle/>
          <a:p>
            <a:fld id="{4C442D41-FF4A-46A6-A5B6-D9D1BC6ADE1D}" type="slidenum">
              <a:rPr lang="en-US" smtClean="0"/>
              <a:pPr/>
              <a:t>12</a:t>
            </a:fld>
            <a:endParaRPr lang="en-US"/>
          </a:p>
        </p:txBody>
      </p:sp>
      <p:sp>
        <p:nvSpPr>
          <p:cNvPr id="5" name="Rectangle 4"/>
          <p:cNvSpPr/>
          <p:nvPr/>
        </p:nvSpPr>
        <p:spPr>
          <a:xfrm flipV="1">
            <a:off x="1100484" y="2129051"/>
            <a:ext cx="10145487" cy="369332"/>
          </a:xfrm>
          <a:prstGeom prst="rect">
            <a:avLst/>
          </a:prstGeom>
        </p:spPr>
        <p:txBody>
          <a:bodyPr wrap="square">
            <a:spAutoFit/>
          </a:bodyPr>
          <a:lstStyle/>
          <a:p>
            <a:pPr marL="971550" lvl="1" indent="-514350">
              <a:buNone/>
            </a:pPr>
            <a:endParaRPr lang="en-US" dirty="0" smtClean="0">
              <a:cs typeface="Times New Roman" pitchFamily="18" charset="0"/>
            </a:endParaRPr>
          </a:p>
        </p:txBody>
      </p:sp>
      <p:pic>
        <p:nvPicPr>
          <p:cNvPr id="11" name="Content Placeholder 6" descr="Capture.PNGj.PNG"/>
          <p:cNvPicPr>
            <a:picLocks noChangeAspect="1"/>
          </p:cNvPicPr>
          <p:nvPr/>
        </p:nvPicPr>
        <p:blipFill>
          <a:blip r:embed="rId2"/>
          <a:stretch>
            <a:fillRect/>
          </a:stretch>
        </p:blipFill>
        <p:spPr>
          <a:xfrm>
            <a:off x="1578980" y="2775155"/>
            <a:ext cx="9138193" cy="339363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13</a:t>
            </a:fld>
            <a:endParaRPr lang="en-US"/>
          </a:p>
        </p:txBody>
      </p:sp>
      <p:pic>
        <p:nvPicPr>
          <p:cNvPr id="7" name="Content Placeholder 6" descr="aaaa.PNG"/>
          <p:cNvPicPr>
            <a:picLocks noChangeAspect="1"/>
          </p:cNvPicPr>
          <p:nvPr/>
        </p:nvPicPr>
        <p:blipFill>
          <a:blip r:embed="rId2"/>
          <a:stretch>
            <a:fillRect/>
          </a:stretch>
        </p:blipFill>
        <p:spPr>
          <a:xfrm>
            <a:off x="2351314" y="2106747"/>
            <a:ext cx="8113485" cy="4177938"/>
          </a:xfrm>
          <a:prstGeom prst="rect">
            <a:avLst/>
          </a:prstGeom>
        </p:spPr>
      </p:pic>
      <p:sp>
        <p:nvSpPr>
          <p:cNvPr id="9" name="Rectangle 8"/>
          <p:cNvSpPr/>
          <p:nvPr/>
        </p:nvSpPr>
        <p:spPr>
          <a:xfrm>
            <a:off x="1396621" y="723332"/>
            <a:ext cx="10795379" cy="1200329"/>
          </a:xfrm>
          <a:prstGeom prst="rect">
            <a:avLst/>
          </a:prstGeom>
        </p:spPr>
        <p:txBody>
          <a:bodyPr wrap="square">
            <a:spAutoFit/>
          </a:bodyPr>
          <a:lstStyle/>
          <a:p>
            <a:pPr marL="285750" indent="-285750" algn="just">
              <a:lnSpc>
                <a:spcPct val="100000"/>
              </a:lnSpc>
            </a:pPr>
            <a:r>
              <a:rPr lang="en-US" dirty="0" smtClean="0">
                <a:cs typeface="Times New Roman" pitchFamily="18" charset="0"/>
              </a:rPr>
              <a:t>The selected recipes will be displayed on the web page. The details such as recipe title, publisher </a:t>
            </a:r>
            <a:r>
              <a:rPr lang="en-US" dirty="0" smtClean="0">
                <a:cs typeface="Times New Roman" pitchFamily="18" charset="0"/>
              </a:rPr>
              <a:t>name are displayed </a:t>
            </a:r>
            <a:r>
              <a:rPr lang="en-US" dirty="0" smtClean="0">
                <a:cs typeface="Times New Roman" pitchFamily="18" charset="0"/>
              </a:rPr>
              <a:t>in a box format.</a:t>
            </a:r>
          </a:p>
          <a:p>
            <a:pPr marL="285750" indent="-285750" algn="just">
              <a:lnSpc>
                <a:spcPct val="100000"/>
              </a:lnSpc>
            </a:pPr>
            <a:r>
              <a:rPr lang="en-US" dirty="0" smtClean="0">
                <a:cs typeface="Times New Roman" pitchFamily="18" charset="0"/>
              </a:rPr>
              <a:t>A view recipe link is also included, which when clicked displays the complete detailed information about that particular item. </a:t>
            </a:r>
            <a:endParaRPr lang="en-US" dirty="0" smtClean="0">
              <a:cs typeface="Times New Roman" pitchFamily="18" charset="0"/>
            </a:endParaRPr>
          </a:p>
        </p:txBody>
      </p:sp>
      <p:sp>
        <p:nvSpPr>
          <p:cNvPr id="10" name="Rectangle 9"/>
          <p:cNvSpPr/>
          <p:nvPr/>
        </p:nvSpPr>
        <p:spPr>
          <a:xfrm>
            <a:off x="1141657" y="354842"/>
            <a:ext cx="928459" cy="369332"/>
          </a:xfrm>
          <a:prstGeom prst="rect">
            <a:avLst/>
          </a:prstGeom>
        </p:spPr>
        <p:txBody>
          <a:bodyPr wrap="square">
            <a:spAutoFit/>
          </a:bodyPr>
          <a:lstStyle/>
          <a:p>
            <a:r>
              <a:rPr lang="en-US" b="1" dirty="0" smtClean="0">
                <a:latin typeface="Times New Roman" pitchFamily="18" charset="0"/>
                <a:cs typeface="Times New Roman" pitchFamily="18" charset="0"/>
              </a:rPr>
              <a:t>Display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Dept. of CSE,RNSIT</a:t>
            </a:r>
            <a:endParaRPr lang="en-US"/>
          </a:p>
        </p:txBody>
      </p:sp>
      <p:sp>
        <p:nvSpPr>
          <p:cNvPr id="3" name="Footer Placeholder 2"/>
          <p:cNvSpPr>
            <a:spLocks noGrp="1"/>
          </p:cNvSpPr>
          <p:nvPr>
            <p:ph type="ftr" sz="quarter" idx="11"/>
          </p:nvPr>
        </p:nvSpPr>
        <p:spPr/>
        <p:txBody>
          <a:bodyPr/>
          <a:lstStyle/>
          <a:p>
            <a:r>
              <a:rPr lang="en-US" smtClean="0"/>
              <a:t>2018 - 19</a:t>
            </a:r>
            <a:endParaRPr lang="en-US"/>
          </a:p>
        </p:txBody>
      </p:sp>
      <p:sp>
        <p:nvSpPr>
          <p:cNvPr id="4" name="Slide Number Placeholder 3"/>
          <p:cNvSpPr>
            <a:spLocks noGrp="1"/>
          </p:cNvSpPr>
          <p:nvPr>
            <p:ph type="sldNum" sz="quarter" idx="12"/>
          </p:nvPr>
        </p:nvSpPr>
        <p:spPr/>
        <p:txBody>
          <a:bodyPr/>
          <a:lstStyle/>
          <a:p>
            <a:fld id="{4C442D41-FF4A-46A6-A5B6-D9D1BC6ADE1D}" type="slidenum">
              <a:rPr lang="en-US" smtClean="0"/>
              <a:pPr/>
              <a:t>14</a:t>
            </a:fld>
            <a:endParaRPr lang="en-US"/>
          </a:p>
        </p:txBody>
      </p:sp>
      <p:pic>
        <p:nvPicPr>
          <p:cNvPr id="5" name="Content Placeholder 7" descr="Capture.PNGkh.PNG"/>
          <p:cNvPicPr>
            <a:picLocks noChangeAspect="1"/>
          </p:cNvPicPr>
          <p:nvPr/>
        </p:nvPicPr>
        <p:blipFill>
          <a:blip r:embed="rId2"/>
          <a:stretch>
            <a:fillRect/>
          </a:stretch>
        </p:blipFill>
        <p:spPr>
          <a:xfrm>
            <a:off x="1959430" y="2156731"/>
            <a:ext cx="8679542" cy="3300640"/>
          </a:xfrm>
          <a:prstGeom prst="rect">
            <a:avLst/>
          </a:prstGeom>
        </p:spPr>
      </p:pic>
      <p:sp>
        <p:nvSpPr>
          <p:cNvPr id="6" name="Rectangle 5"/>
          <p:cNvSpPr/>
          <p:nvPr/>
        </p:nvSpPr>
        <p:spPr>
          <a:xfrm>
            <a:off x="1887941" y="988410"/>
            <a:ext cx="9385110" cy="646331"/>
          </a:xfrm>
          <a:prstGeom prst="rect">
            <a:avLst/>
          </a:prstGeom>
        </p:spPr>
        <p:txBody>
          <a:bodyPr wrap="square">
            <a:spAutoFit/>
          </a:bodyPr>
          <a:lstStyle/>
          <a:p>
            <a:r>
              <a:rPr lang="en-US" dirty="0" err="1" smtClean="0">
                <a:cs typeface="Times New Roman" pitchFamily="18" charset="0"/>
              </a:rPr>
              <a:t>ReactDOM</a:t>
            </a:r>
            <a:r>
              <a:rPr lang="en-US" dirty="0" smtClean="0">
                <a:cs typeface="Times New Roman" pitchFamily="18" charset="0"/>
              </a:rPr>
              <a:t> is like a library of functions that allows you to use </a:t>
            </a:r>
            <a:r>
              <a:rPr lang="en-US" dirty="0" err="1" smtClean="0">
                <a:cs typeface="Times New Roman" pitchFamily="18" charset="0"/>
              </a:rPr>
              <a:t>Javascript</a:t>
            </a:r>
            <a:r>
              <a:rPr lang="en-US" dirty="0" smtClean="0">
                <a:cs typeface="Times New Roman" pitchFamily="18" charset="0"/>
              </a:rPr>
              <a:t> and convert (or render) it to HTML. R</a:t>
            </a:r>
            <a:r>
              <a:rPr lang="en-US" dirty="0" smtClean="0">
                <a:cs typeface="Times New Roman" pitchFamily="18" charset="0"/>
              </a:rPr>
              <a:t>ender</a:t>
            </a:r>
            <a:r>
              <a:rPr lang="en-US" dirty="0" smtClean="0">
                <a:cs typeface="Times New Roman" pitchFamily="18" charset="0"/>
              </a:rPr>
              <a:t> is like a class or object within </a:t>
            </a:r>
            <a:r>
              <a:rPr lang="en-US" dirty="0" err="1" smtClean="0">
                <a:cs typeface="Times New Roman" pitchFamily="18" charset="0"/>
              </a:rPr>
              <a:t>ReactDOM</a:t>
            </a:r>
            <a:r>
              <a:rPr lang="en-US" dirty="0" smtClean="0">
                <a:cs typeface="Times New Roman" pitchFamily="18" charset="0"/>
              </a:rPr>
              <a:t> to render.</a:t>
            </a:r>
            <a:endParaRPr lang="en-US" dirty="0">
              <a:cs typeface="Times New Roman" pitchFamily="18" charset="0"/>
            </a:endParaRPr>
          </a:p>
        </p:txBody>
      </p:sp>
      <p:sp>
        <p:nvSpPr>
          <p:cNvPr id="7" name="Rectangle 6"/>
          <p:cNvSpPr/>
          <p:nvPr/>
        </p:nvSpPr>
        <p:spPr>
          <a:xfrm>
            <a:off x="1907022" y="473838"/>
            <a:ext cx="1281120" cy="369332"/>
          </a:xfrm>
          <a:prstGeom prst="rect">
            <a:avLst/>
          </a:prstGeom>
        </p:spPr>
        <p:txBody>
          <a:bodyPr wrap="none">
            <a:spAutoFit/>
          </a:bodyPr>
          <a:lstStyle/>
          <a:p>
            <a:r>
              <a:rPr lang="en-US" b="1" dirty="0" smtClean="0">
                <a:latin typeface="Times New Roman" pitchFamily="18" charset="0"/>
                <a:cs typeface="Times New Roman" pitchFamily="18" charset="0"/>
              </a:rPr>
              <a:t>Rendering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rgbClr val="C00000"/>
                </a:solidFill>
                <a:latin typeface="Times New Roman" pitchFamily="18" charset="0"/>
                <a:cs typeface="Times New Roman" pitchFamily="18" charset="0"/>
              </a:rPr>
              <a:t>RESULT ANALYSIS</a:t>
            </a:r>
          </a:p>
        </p:txBody>
      </p:sp>
      <p:sp>
        <p:nvSpPr>
          <p:cNvPr id="3" name="Content Placeholder 2"/>
          <p:cNvSpPr>
            <a:spLocks noGrp="1"/>
          </p:cNvSpPr>
          <p:nvPr>
            <p:ph idx="1"/>
          </p:nvPr>
        </p:nvSpPr>
        <p:spPr>
          <a:xfrm>
            <a:off x="1429555" y="1600200"/>
            <a:ext cx="9749307" cy="3886200"/>
          </a:xfrm>
        </p:spPr>
        <p:txBody>
          <a:bodyPr>
            <a:normAutofit/>
          </a:bodyPr>
          <a:lstStyle/>
          <a:p>
            <a:pPr algn="just">
              <a:lnSpc>
                <a:spcPct val="150000"/>
              </a:lnSpc>
            </a:pPr>
            <a:r>
              <a:rPr lang="en-US" sz="2000" dirty="0" smtClean="0">
                <a:latin typeface="Times New Roman" pitchFamily="18" charset="0"/>
                <a:cs typeface="Times New Roman" pitchFamily="18" charset="0"/>
              </a:rPr>
              <a:t>The menu page shown below is the first page that appears when searched for web application which gives user to type the food item for which recipe is to be searched.</a:t>
            </a:r>
          </a:p>
          <a:p>
            <a:pPr algn="just">
              <a:lnSpc>
                <a:spcPct val="150000"/>
              </a:lnSpc>
            </a:pPr>
            <a:endParaRPr lang="en-US" b="1" dirty="0" smtClean="0">
              <a:latin typeface="Times New Roman" pitchFamily="18" charset="0"/>
              <a:cs typeface="Times New Roman" pitchFamily="18" charset="0"/>
            </a:endParaRPr>
          </a:p>
          <a:p>
            <a:pPr>
              <a:buNone/>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a:p>
        </p:txBody>
      </p:sp>
      <p:sp>
        <p:nvSpPr>
          <p:cNvPr id="7" name="Slide Number Placeholder 6"/>
          <p:cNvSpPr>
            <a:spLocks noGrp="1"/>
          </p:cNvSpPr>
          <p:nvPr>
            <p:ph type="sldNum" sz="quarter" idx="12"/>
          </p:nvPr>
        </p:nvSpPr>
        <p:spPr/>
        <p:txBody>
          <a:bodyPr/>
          <a:lstStyle/>
          <a:p>
            <a:fld id="{8D76E3B0-E7CB-4A4B-BFAB-903D23419947}" type="slidenum">
              <a:rPr lang="en-IN" smtClean="0"/>
              <a:pPr/>
              <a:t>15</a:t>
            </a:fld>
            <a:endParaRPr lang="en-IN"/>
          </a:p>
        </p:txBody>
      </p:sp>
      <p:pic>
        <p:nvPicPr>
          <p:cNvPr id="8" name="Picture 7" descr="a.PNG"/>
          <p:cNvPicPr>
            <a:picLocks noChangeAspect="1"/>
          </p:cNvPicPr>
          <p:nvPr/>
        </p:nvPicPr>
        <p:blipFill>
          <a:blip r:embed="rId2"/>
          <a:stretch>
            <a:fillRect/>
          </a:stretch>
        </p:blipFill>
        <p:spPr>
          <a:xfrm>
            <a:off x="3799112" y="2692400"/>
            <a:ext cx="4648849" cy="2438741"/>
          </a:xfrm>
          <a:prstGeom prst="rect">
            <a:avLst/>
          </a:prstGeom>
        </p:spPr>
      </p:pic>
    </p:spTree>
    <p:extLst>
      <p:ext uri="{BB962C8B-B14F-4D97-AF65-F5344CB8AC3E}">
        <p14:creationId xmlns:p14="http://schemas.microsoft.com/office/powerpoint/2010/main" xmlns="" val="1409098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Search</a:t>
            </a:r>
            <a:endParaRPr lang="en-US" sz="2800" dirty="0"/>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16</a:t>
            </a:fld>
            <a:endParaRPr lang="en-US"/>
          </a:p>
        </p:txBody>
      </p:sp>
      <p:pic>
        <p:nvPicPr>
          <p:cNvPr id="7" name="Content Placeholder 6" descr="searchmatch.jpg"/>
          <p:cNvPicPr>
            <a:picLocks noGrp="1"/>
          </p:cNvPicPr>
          <p:nvPr>
            <p:ph idx="1"/>
          </p:nvPr>
        </p:nvPicPr>
        <p:blipFill>
          <a:blip r:embed="rId2" cstate="print"/>
          <a:stretch>
            <a:fillRect/>
          </a:stretch>
        </p:blipFill>
        <p:spPr>
          <a:xfrm>
            <a:off x="1802725" y="2815645"/>
            <a:ext cx="4164676" cy="2971800"/>
          </a:xfrm>
          <a:prstGeom prst="rect">
            <a:avLst/>
          </a:prstGeom>
        </p:spPr>
      </p:pic>
      <p:pic>
        <p:nvPicPr>
          <p:cNvPr id="8" name="Picture 7" descr="aaa.PNG"/>
          <p:cNvPicPr>
            <a:picLocks noChangeAspect="1"/>
          </p:cNvPicPr>
          <p:nvPr/>
        </p:nvPicPr>
        <p:blipFill>
          <a:blip r:embed="rId3"/>
          <a:stretch>
            <a:fillRect/>
          </a:stretch>
        </p:blipFill>
        <p:spPr>
          <a:xfrm>
            <a:off x="7039402" y="2883089"/>
            <a:ext cx="4067743" cy="2857500"/>
          </a:xfrm>
          <a:prstGeom prst="rect">
            <a:avLst/>
          </a:prstGeom>
        </p:spPr>
      </p:pic>
      <p:sp>
        <p:nvSpPr>
          <p:cNvPr id="9" name="Rectangle 8"/>
          <p:cNvSpPr/>
          <p:nvPr/>
        </p:nvSpPr>
        <p:spPr>
          <a:xfrm>
            <a:off x="1241946" y="1381162"/>
            <a:ext cx="9962866" cy="923330"/>
          </a:xfrm>
          <a:prstGeom prst="rect">
            <a:avLst/>
          </a:prstGeom>
        </p:spPr>
        <p:txBody>
          <a:bodyPr wrap="square">
            <a:spAutoFit/>
          </a:bodyPr>
          <a:lstStyle/>
          <a:p>
            <a:pPr algn="just">
              <a:lnSpc>
                <a:spcPct val="150000"/>
              </a:lnSpc>
            </a:pPr>
            <a:r>
              <a:rPr lang="en-US" dirty="0" smtClean="0">
                <a:latin typeface="Times New Roman" pitchFamily="18" charset="0"/>
                <a:cs typeface="Times New Roman" pitchFamily="18" charset="0"/>
              </a:rPr>
              <a:t>The menu page shown below is the first page that appears when searched for web application which gives user to type the food item for which recipe is to be searched.</a:t>
            </a:r>
            <a:endParaRPr lang="en-US" dirty="0" smtClean="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66" y="337829"/>
            <a:ext cx="10515600" cy="1325563"/>
          </a:xfrm>
        </p:spPr>
        <p:txBody>
          <a:bodyPr>
            <a:normAutofit/>
          </a:bodyPr>
          <a:lstStyle/>
          <a:p>
            <a:r>
              <a:rPr lang="en-US" sz="2800" dirty="0" smtClean="0">
                <a:solidFill>
                  <a:srgbClr val="C00000"/>
                </a:solidFill>
                <a:latin typeface="Times New Roman" pitchFamily="18" charset="0"/>
                <a:cs typeface="Times New Roman" pitchFamily="18" charset="0"/>
              </a:rPr>
              <a:t>Result of a search</a:t>
            </a:r>
            <a:endParaRPr lang="en-US" sz="2800" dirty="0"/>
          </a:p>
        </p:txBody>
      </p:sp>
      <p:sp>
        <p:nvSpPr>
          <p:cNvPr id="3" name="Content Placeholder 2"/>
          <p:cNvSpPr>
            <a:spLocks noGrp="1"/>
          </p:cNvSpPr>
          <p:nvPr>
            <p:ph idx="1"/>
          </p:nvPr>
        </p:nvSpPr>
        <p:spPr>
          <a:xfrm>
            <a:off x="838200" y="1405719"/>
            <a:ext cx="10515600" cy="4771244"/>
          </a:xfrm>
        </p:spPr>
        <p:txBody>
          <a:bodyPr/>
          <a:lstStyle/>
          <a:p>
            <a:r>
              <a:rPr lang="en-US" sz="2000" dirty="0" smtClean="0">
                <a:latin typeface="Times New Roman" pitchFamily="18" charset="0"/>
                <a:cs typeface="Times New Roman" pitchFamily="18" charset="0"/>
              </a:rPr>
              <a:t>The page shown below shows the result for the particular item for which recipe is searched. </a:t>
            </a:r>
          </a:p>
          <a:p>
            <a:endParaRPr lang="en-US" dirty="0"/>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17</a:t>
            </a:fld>
            <a:endParaRPr lang="en-US"/>
          </a:p>
        </p:txBody>
      </p:sp>
      <p:pic>
        <p:nvPicPr>
          <p:cNvPr id="7" name="Content Placeholder 6" descr="results.JPG"/>
          <p:cNvPicPr>
            <a:picLocks/>
          </p:cNvPicPr>
          <p:nvPr/>
        </p:nvPicPr>
        <p:blipFill>
          <a:blip r:embed="rId2"/>
          <a:stretch>
            <a:fillRect/>
          </a:stretch>
        </p:blipFill>
        <p:spPr>
          <a:xfrm>
            <a:off x="3732917" y="1919407"/>
            <a:ext cx="4188975" cy="39497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Particular recipe details</a:t>
            </a:r>
            <a:endParaRPr lang="en-US" sz="3200" dirty="0"/>
          </a:p>
        </p:txBody>
      </p:sp>
      <p:sp>
        <p:nvSpPr>
          <p:cNvPr id="3" name="Content Placeholder 2"/>
          <p:cNvSpPr>
            <a:spLocks noGrp="1"/>
          </p:cNvSpPr>
          <p:nvPr>
            <p:ph idx="1"/>
          </p:nvPr>
        </p:nvSpPr>
        <p:spPr>
          <a:xfrm>
            <a:off x="838200" y="1323833"/>
            <a:ext cx="10515600" cy="4853130"/>
          </a:xfrm>
        </p:spPr>
        <p:txBody>
          <a:bodyPr/>
          <a:lstStyle/>
          <a:p>
            <a:r>
              <a:rPr lang="en-US" sz="2000" dirty="0" smtClean="0">
                <a:latin typeface="Times New Roman" pitchFamily="18" charset="0"/>
                <a:cs typeface="Times New Roman" pitchFamily="18" charset="0"/>
              </a:rPr>
              <a:t>The ingredients used for the dish will be displayed when the view recipe button is clicked.</a:t>
            </a:r>
          </a:p>
          <a:p>
            <a:endParaRPr lang="en-US" dirty="0"/>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18</a:t>
            </a:fld>
            <a:endParaRPr lang="en-US"/>
          </a:p>
        </p:txBody>
      </p:sp>
      <p:pic>
        <p:nvPicPr>
          <p:cNvPr id="7" name="Picture 6" descr="ab.PNG"/>
          <p:cNvPicPr>
            <a:picLocks noChangeAspect="1"/>
          </p:cNvPicPr>
          <p:nvPr/>
        </p:nvPicPr>
        <p:blipFill>
          <a:blip r:embed="rId2"/>
          <a:stretch>
            <a:fillRect/>
          </a:stretch>
        </p:blipFill>
        <p:spPr>
          <a:xfrm>
            <a:off x="3873500" y="1856096"/>
            <a:ext cx="5105400" cy="421842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rgbClr val="C00000"/>
                </a:solidFill>
                <a:latin typeface="Times New Roman" pitchFamily="18" charset="0"/>
                <a:cs typeface="Times New Roman" pitchFamily="18" charset="0"/>
              </a:rPr>
              <a:t>CONCLUSION AND FUTURE WORK</a:t>
            </a:r>
          </a:p>
        </p:txBody>
      </p:sp>
      <p:sp>
        <p:nvSpPr>
          <p:cNvPr id="3" name="Content Placeholder 2"/>
          <p:cNvSpPr>
            <a:spLocks noGrp="1"/>
          </p:cNvSpPr>
          <p:nvPr>
            <p:ph idx="1"/>
          </p:nvPr>
        </p:nvSpPr>
        <p:spPr>
          <a:xfrm>
            <a:off x="1429555" y="1600200"/>
            <a:ext cx="9749307" cy="3886200"/>
          </a:xfrm>
        </p:spPr>
        <p:txBody>
          <a:bodyPr>
            <a:normAutofit/>
          </a:bodyPr>
          <a:lstStyle/>
          <a:p>
            <a:pPr>
              <a:lnSpc>
                <a:spcPct val="100000"/>
              </a:lnSpc>
            </a:pPr>
            <a:r>
              <a:rPr lang="en-US" sz="1800" dirty="0" smtClean="0">
                <a:cs typeface="Times New Roman" pitchFamily="18" charset="0"/>
              </a:rPr>
              <a:t>The web Application is helpful to the user where it gives the user list of recipes for the items searched.</a:t>
            </a:r>
          </a:p>
          <a:p>
            <a:pPr>
              <a:lnSpc>
                <a:spcPct val="100000"/>
              </a:lnSpc>
            </a:pPr>
            <a:r>
              <a:rPr lang="en-US" sz="1800" dirty="0" smtClean="0">
                <a:cs typeface="Times New Roman" pitchFamily="18" charset="0"/>
              </a:rPr>
              <a:t> The food listing web application can be further enhanced by adding the videos that describe the procedures.</a:t>
            </a:r>
          </a:p>
          <a:p>
            <a:pPr>
              <a:lnSpc>
                <a:spcPct val="100000"/>
              </a:lnSpc>
            </a:pPr>
            <a:r>
              <a:rPr lang="en-US" sz="1800" dirty="0" smtClean="0">
                <a:cs typeface="Times New Roman" pitchFamily="18" charset="0"/>
              </a:rPr>
              <a:t>It can also be connected with an online food ordering system and help the customers to view the details of the food item that they are going to order.</a:t>
            </a:r>
          </a:p>
          <a:p>
            <a:pPr>
              <a:lnSpc>
                <a:spcPct val="100000"/>
              </a:lnSpc>
            </a:pPr>
            <a:r>
              <a:rPr lang="en-US" sz="1800" dirty="0" smtClean="0">
                <a:cs typeface="Times New Roman" pitchFamily="18" charset="0"/>
              </a:rPr>
              <a:t>The provisions can be made which allows the users to enter their own recipes and also to write their comments and provide ratings to the recipes.</a:t>
            </a:r>
          </a:p>
          <a:p>
            <a:pPr>
              <a:lnSpc>
                <a:spcPct val="100000"/>
              </a:lnSpc>
            </a:pPr>
            <a:r>
              <a:rPr lang="en-US" sz="1800" dirty="0" smtClean="0">
                <a:cs typeface="Times New Roman" pitchFamily="18" charset="0"/>
              </a:rPr>
              <a:t>It can also be converted to a mobile application.</a:t>
            </a:r>
          </a:p>
          <a:p>
            <a:pPr lvl="1">
              <a:buNone/>
            </a:pPr>
            <a:endParaRPr lang="en-US"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a:p>
        </p:txBody>
      </p:sp>
      <p:sp>
        <p:nvSpPr>
          <p:cNvPr id="7" name="Slide Number Placeholder 6"/>
          <p:cNvSpPr>
            <a:spLocks noGrp="1"/>
          </p:cNvSpPr>
          <p:nvPr>
            <p:ph type="sldNum" sz="quarter" idx="12"/>
          </p:nvPr>
        </p:nvSpPr>
        <p:spPr/>
        <p:txBody>
          <a:bodyPr/>
          <a:lstStyle/>
          <a:p>
            <a:fld id="{8D76E3B0-E7CB-4A4B-BFAB-903D23419947}" type="slidenum">
              <a:rPr lang="en-IN" smtClean="0"/>
              <a:pPr/>
              <a:t>19</a:t>
            </a:fld>
            <a:endParaRPr lang="en-IN"/>
          </a:p>
        </p:txBody>
      </p:sp>
    </p:spTree>
    <p:extLst>
      <p:ext uri="{BB962C8B-B14F-4D97-AF65-F5344CB8AC3E}">
        <p14:creationId xmlns:p14="http://schemas.microsoft.com/office/powerpoint/2010/main" xmlns="" val="1418113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8604"/>
            <a:ext cx="8229600" cy="989034"/>
          </a:xfrm>
        </p:spPr>
        <p:txBody>
          <a:bodyPr>
            <a:normAutofit/>
          </a:bodyPr>
          <a:lstStyle/>
          <a:p>
            <a:pPr algn="ctr"/>
            <a:r>
              <a:rPr lang="en-US" sz="3200" b="1" dirty="0">
                <a:solidFill>
                  <a:srgbClr val="C00000"/>
                </a:solidFill>
                <a:latin typeface="Times New Roman" pitchFamily="18" charset="0"/>
                <a:cs typeface="Times New Roman" pitchFamily="18" charset="0"/>
              </a:rPr>
              <a:t>CONTENTS</a:t>
            </a:r>
          </a:p>
        </p:txBody>
      </p:sp>
      <p:sp>
        <p:nvSpPr>
          <p:cNvPr id="3" name="Content Placeholder 2"/>
          <p:cNvSpPr>
            <a:spLocks noGrp="1"/>
          </p:cNvSpPr>
          <p:nvPr>
            <p:ph idx="1"/>
          </p:nvPr>
        </p:nvSpPr>
        <p:spPr>
          <a:xfrm>
            <a:off x="1403796" y="1417638"/>
            <a:ext cx="9950003" cy="4351338"/>
          </a:xfrm>
        </p:spPr>
        <p:txBody>
          <a:bodyPr numCol="2">
            <a:normAutofit fontScale="92500" lnSpcReduction="20000"/>
          </a:bodyPr>
          <a:lstStyle/>
          <a:p>
            <a:pPr marL="457200" indent="-457200">
              <a:buFont typeface="+mj-lt"/>
              <a:buAutoNum type="arabicPeriod"/>
            </a:pPr>
            <a:r>
              <a:rPr lang="en-US" sz="2100" dirty="0">
                <a:latin typeface="Times New Roman" panose="02020603050405020304" pitchFamily="18" charset="0"/>
                <a:cs typeface="Times New Roman" pitchFamily="18" charset="0"/>
              </a:rPr>
              <a:t>INTRODUCTION</a:t>
            </a:r>
          </a:p>
          <a:p>
            <a:pPr lvl="1"/>
            <a:r>
              <a:rPr lang="en-US" sz="1900" dirty="0" smtClean="0">
                <a:latin typeface="Times New Roman" pitchFamily="18" charset="0"/>
                <a:cs typeface="Times New Roman" pitchFamily="18" charset="0"/>
              </a:rPr>
              <a:t>Company Profile</a:t>
            </a:r>
          </a:p>
          <a:p>
            <a:pPr lvl="1"/>
            <a:r>
              <a:rPr lang="en-US" sz="1900" dirty="0" smtClean="0">
                <a:latin typeface="Times New Roman" pitchFamily="18" charset="0"/>
                <a:cs typeface="Times New Roman" pitchFamily="18" charset="0"/>
              </a:rPr>
              <a:t>Domain/ Technology (Data Science/Mobile computing/…) </a:t>
            </a:r>
          </a:p>
          <a:p>
            <a:pPr lvl="1"/>
            <a:r>
              <a:rPr lang="en-US" sz="1900" dirty="0" smtClean="0">
                <a:latin typeface="Times New Roman" pitchFamily="18" charset="0"/>
                <a:cs typeface="Times New Roman" pitchFamily="18" charset="0"/>
              </a:rPr>
              <a:t>Problem </a:t>
            </a:r>
            <a:r>
              <a:rPr lang="en-US" sz="1900" dirty="0">
                <a:latin typeface="Times New Roman" pitchFamily="18" charset="0"/>
                <a:cs typeface="Times New Roman" pitchFamily="18" charset="0"/>
              </a:rPr>
              <a:t>Statement</a:t>
            </a:r>
          </a:p>
          <a:p>
            <a:pPr lvl="1"/>
            <a:r>
              <a:rPr lang="en-US" sz="1900" dirty="0">
                <a:latin typeface="Times New Roman" pitchFamily="18" charset="0"/>
                <a:cs typeface="Times New Roman" pitchFamily="18" charset="0"/>
              </a:rPr>
              <a:t>Existing </a:t>
            </a:r>
            <a:r>
              <a:rPr lang="en-US" sz="1900" dirty="0" smtClean="0">
                <a:latin typeface="Times New Roman" pitchFamily="18" charset="0"/>
                <a:cs typeface="Times New Roman" pitchFamily="18" charset="0"/>
              </a:rPr>
              <a:t>System/Solution </a:t>
            </a:r>
            <a:r>
              <a:rPr lang="en-US" sz="1900" dirty="0">
                <a:latin typeface="Times New Roman" pitchFamily="18" charset="0"/>
                <a:cs typeface="Times New Roman" pitchFamily="18" charset="0"/>
              </a:rPr>
              <a:t>and </a:t>
            </a:r>
            <a:r>
              <a:rPr lang="en-US" sz="1900" dirty="0" smtClean="0">
                <a:latin typeface="Times New Roman" pitchFamily="18" charset="0"/>
                <a:cs typeface="Times New Roman" pitchFamily="18" charset="0"/>
              </a:rPr>
              <a:t>their Limitations</a:t>
            </a:r>
            <a:endParaRPr lang="en-US" sz="1900" dirty="0">
              <a:latin typeface="Times New Roman" pitchFamily="18" charset="0"/>
              <a:cs typeface="Times New Roman" pitchFamily="18" charset="0"/>
            </a:endParaRPr>
          </a:p>
          <a:p>
            <a:pPr lvl="1"/>
            <a:r>
              <a:rPr lang="en-US" sz="1900" dirty="0">
                <a:latin typeface="Times New Roman" pitchFamily="18" charset="0"/>
                <a:cs typeface="Times New Roman" pitchFamily="18" charset="0"/>
              </a:rPr>
              <a:t>Proposed </a:t>
            </a:r>
            <a:r>
              <a:rPr lang="en-US" sz="1900" dirty="0" smtClean="0">
                <a:latin typeface="Times New Roman" pitchFamily="18" charset="0"/>
                <a:cs typeface="Times New Roman" pitchFamily="18" charset="0"/>
              </a:rPr>
              <a:t>Solution</a:t>
            </a:r>
            <a:endParaRPr lang="en-US" sz="1900" dirty="0">
              <a:latin typeface="Times New Roman" pitchFamily="18" charset="0"/>
              <a:cs typeface="Times New Roman" pitchFamily="18" charset="0"/>
            </a:endParaRPr>
          </a:p>
          <a:p>
            <a:pPr marL="457200" indent="-457200">
              <a:buFont typeface="+mj-lt"/>
              <a:buAutoNum type="arabicPeriod"/>
            </a:pPr>
            <a:r>
              <a:rPr lang="en-US" sz="2100" dirty="0">
                <a:latin typeface="Times New Roman" pitchFamily="18" charset="0"/>
                <a:cs typeface="Times New Roman" pitchFamily="18" charset="0"/>
              </a:rPr>
              <a:t>REQUIREMENTS</a:t>
            </a:r>
          </a:p>
          <a:p>
            <a:pPr lvl="1"/>
            <a:r>
              <a:rPr lang="en-US" sz="1900" dirty="0">
                <a:latin typeface="Times New Roman" pitchFamily="18" charset="0"/>
                <a:cs typeface="Times New Roman" pitchFamily="18" charset="0"/>
              </a:rPr>
              <a:t>Functional </a:t>
            </a:r>
            <a:r>
              <a:rPr lang="en-US" sz="1900" dirty="0" smtClean="0">
                <a:latin typeface="Times New Roman" pitchFamily="18" charset="0"/>
                <a:cs typeface="Times New Roman" pitchFamily="18" charset="0"/>
              </a:rPr>
              <a:t>Requirements (FR) </a:t>
            </a:r>
            <a:endParaRPr lang="en-US" sz="1900" dirty="0">
              <a:latin typeface="Times New Roman" pitchFamily="18" charset="0"/>
              <a:cs typeface="Times New Roman" pitchFamily="18" charset="0"/>
            </a:endParaRPr>
          </a:p>
          <a:p>
            <a:pPr lvl="1"/>
            <a:r>
              <a:rPr lang="en-US" sz="1900" dirty="0">
                <a:latin typeface="Times New Roman" pitchFamily="18" charset="0"/>
                <a:cs typeface="Times New Roman" pitchFamily="18" charset="0"/>
              </a:rPr>
              <a:t>Non-functional </a:t>
            </a:r>
            <a:r>
              <a:rPr lang="en-US" sz="1900" dirty="0" smtClean="0">
                <a:latin typeface="Times New Roman" pitchFamily="18" charset="0"/>
                <a:cs typeface="Times New Roman" pitchFamily="18" charset="0"/>
              </a:rPr>
              <a:t>Requirements (</a:t>
            </a:r>
            <a:r>
              <a:rPr lang="en-US" sz="1900" dirty="0">
                <a:latin typeface="Times New Roman" pitchFamily="18" charset="0"/>
                <a:cs typeface="Times New Roman" pitchFamily="18" charset="0"/>
              </a:rPr>
              <a:t>NFR)</a:t>
            </a:r>
          </a:p>
          <a:p>
            <a:pPr lvl="1"/>
            <a:r>
              <a:rPr lang="en-US" sz="1900" dirty="0" smtClean="0">
                <a:latin typeface="Times New Roman" pitchFamily="18" charset="0"/>
                <a:cs typeface="Times New Roman" pitchFamily="18" charset="0"/>
              </a:rPr>
              <a:t>Specific Hardware </a:t>
            </a:r>
            <a:r>
              <a:rPr lang="en-US" sz="1900" dirty="0">
                <a:latin typeface="Times New Roman" pitchFamily="18" charset="0"/>
                <a:cs typeface="Times New Roman" pitchFamily="18" charset="0"/>
              </a:rPr>
              <a:t>&amp; Software Requirements</a:t>
            </a:r>
          </a:p>
          <a:p>
            <a:pPr marL="457200" indent="-457200">
              <a:buFont typeface="+mj-lt"/>
              <a:buAutoNum type="arabicPeriod"/>
            </a:pPr>
            <a:r>
              <a:rPr lang="en-US" sz="2100" dirty="0">
                <a:latin typeface="Times New Roman" pitchFamily="18" charset="0"/>
                <a:cs typeface="Times New Roman" pitchFamily="18" charset="0"/>
              </a:rPr>
              <a:t>SYSTEM ARCHITECTURE/BLOCK DIAGRAM</a:t>
            </a:r>
          </a:p>
          <a:p>
            <a:pPr lvl="1"/>
            <a:r>
              <a:rPr lang="en-US" sz="1900" dirty="0">
                <a:latin typeface="Times New Roman" pitchFamily="18" charset="0"/>
                <a:cs typeface="Times New Roman" pitchFamily="18" charset="0"/>
              </a:rPr>
              <a:t>DFD/Sequence </a:t>
            </a:r>
            <a:r>
              <a:rPr lang="en-US" sz="1900" dirty="0" smtClean="0">
                <a:latin typeface="Times New Roman" pitchFamily="18" charset="0"/>
                <a:cs typeface="Times New Roman" pitchFamily="18" charset="0"/>
              </a:rPr>
              <a:t>diagram/Class diagrams /Flowchart</a:t>
            </a:r>
            <a:endParaRPr lang="en-US" sz="1900" dirty="0">
              <a:latin typeface="Times New Roman" pitchFamily="18" charset="0"/>
              <a:cs typeface="Times New Roman" pitchFamily="18" charset="0"/>
            </a:endParaRPr>
          </a:p>
          <a:p>
            <a:pPr marL="457200" indent="-457200">
              <a:buFont typeface="+mj-lt"/>
              <a:buAutoNum type="arabicPeriod"/>
            </a:pPr>
            <a:r>
              <a:rPr lang="en-US" sz="2100" dirty="0">
                <a:latin typeface="Times New Roman" pitchFamily="18" charset="0"/>
                <a:cs typeface="Times New Roman" pitchFamily="18" charset="0"/>
              </a:rPr>
              <a:t>IMPLIMENTATIONS</a:t>
            </a:r>
          </a:p>
          <a:p>
            <a:pPr lvl="1"/>
            <a:r>
              <a:rPr lang="en-US" sz="1900" dirty="0" smtClean="0">
                <a:latin typeface="Times New Roman" pitchFamily="18" charset="0"/>
                <a:cs typeface="Times New Roman" pitchFamily="18" charset="0"/>
              </a:rPr>
              <a:t>Algorithm/Methods/ Pseudo code</a:t>
            </a:r>
          </a:p>
          <a:p>
            <a:pPr lvl="1"/>
            <a:r>
              <a:rPr lang="en-US" sz="1900" dirty="0" smtClean="0">
                <a:latin typeface="Times New Roman" pitchFamily="18" charset="0"/>
                <a:cs typeface="Times New Roman" pitchFamily="18" charset="0"/>
              </a:rPr>
              <a:t>Libraries used / API’S</a:t>
            </a:r>
          </a:p>
          <a:p>
            <a:pPr lvl="1"/>
            <a:r>
              <a:rPr lang="en-US" sz="1900" dirty="0" smtClean="0">
                <a:latin typeface="Times New Roman" pitchFamily="18" charset="0"/>
                <a:cs typeface="Times New Roman" pitchFamily="18" charset="0"/>
              </a:rPr>
              <a:t>Configuration</a:t>
            </a:r>
          </a:p>
          <a:p>
            <a:pPr marL="457200" indent="-457200">
              <a:buFont typeface="+mj-lt"/>
              <a:buAutoNum type="arabicPeriod"/>
            </a:pPr>
            <a:r>
              <a:rPr lang="en-US" sz="2400" dirty="0" smtClean="0">
                <a:latin typeface="Times New Roman" pitchFamily="18" charset="0"/>
                <a:cs typeface="Times New Roman" pitchFamily="18" charset="0"/>
              </a:rPr>
              <a:t>RESULT ANALYSIS</a:t>
            </a:r>
          </a:p>
          <a:p>
            <a:pPr lvl="1"/>
            <a:r>
              <a:rPr lang="en-US" sz="2100" dirty="0" smtClean="0">
                <a:latin typeface="Times New Roman" pitchFamily="18" charset="0"/>
                <a:cs typeface="Times New Roman" pitchFamily="18" charset="0"/>
              </a:rPr>
              <a:t>Unit testing/system testing</a:t>
            </a:r>
          </a:p>
          <a:p>
            <a:pPr lvl="1"/>
            <a:r>
              <a:rPr lang="en-US" sz="2100" dirty="0" smtClean="0">
                <a:latin typeface="Times New Roman" pitchFamily="18" charset="0"/>
                <a:cs typeface="Times New Roman" pitchFamily="18" charset="0"/>
              </a:rPr>
              <a:t>Results</a:t>
            </a:r>
          </a:p>
          <a:p>
            <a:pPr lvl="1"/>
            <a:r>
              <a:rPr lang="en-US" sz="2100" dirty="0" smtClean="0">
                <a:latin typeface="Times New Roman" pitchFamily="18" charset="0"/>
                <a:cs typeface="Times New Roman" pitchFamily="18" charset="0"/>
              </a:rPr>
              <a:t>Graphs</a:t>
            </a:r>
          </a:p>
          <a:p>
            <a:pPr lvl="1"/>
            <a:r>
              <a:rPr lang="en-US" sz="2100" dirty="0" smtClean="0">
                <a:latin typeface="Times New Roman" pitchFamily="18" charset="0"/>
                <a:cs typeface="Times New Roman" pitchFamily="18" charset="0"/>
              </a:rPr>
              <a:t>Snapshots </a:t>
            </a:r>
          </a:p>
          <a:p>
            <a:pPr marL="457200" indent="-457200">
              <a:buFont typeface="+mj-lt"/>
              <a:buAutoNum type="arabicPeriod"/>
            </a:pPr>
            <a:r>
              <a:rPr lang="en-US" sz="2100" dirty="0" smtClean="0">
                <a:latin typeface="Times New Roman" pitchFamily="18" charset="0"/>
                <a:cs typeface="Times New Roman" pitchFamily="18" charset="0"/>
              </a:rPr>
              <a:t>CONCLUSION </a:t>
            </a:r>
            <a:r>
              <a:rPr lang="en-US" sz="2100" dirty="0">
                <a:latin typeface="Times New Roman" pitchFamily="18" charset="0"/>
                <a:cs typeface="Times New Roman" pitchFamily="18" charset="0"/>
              </a:rPr>
              <a:t>AND FUTURE </a:t>
            </a:r>
            <a:r>
              <a:rPr lang="en-US" sz="2100" dirty="0" smtClean="0">
                <a:latin typeface="Times New Roman" pitchFamily="18" charset="0"/>
                <a:cs typeface="Times New Roman" pitchFamily="18" charset="0"/>
              </a:rPr>
              <a:t>WORK</a:t>
            </a:r>
          </a:p>
          <a:p>
            <a:pPr lvl="1"/>
            <a:r>
              <a:rPr lang="en-US" sz="2100" dirty="0" smtClean="0">
                <a:latin typeface="Times New Roman" pitchFamily="18" charset="0"/>
                <a:cs typeface="Times New Roman" pitchFamily="18" charset="0"/>
              </a:rPr>
              <a:t>Conclusion</a:t>
            </a:r>
          </a:p>
          <a:p>
            <a:pPr lvl="1"/>
            <a:r>
              <a:rPr lang="en-US" sz="2100" dirty="0" smtClean="0">
                <a:latin typeface="Times New Roman" pitchFamily="18" charset="0"/>
                <a:cs typeface="Times New Roman" pitchFamily="18" charset="0"/>
              </a:rPr>
              <a:t>Limitations and Future work</a:t>
            </a:r>
          </a:p>
          <a:p>
            <a:pPr marL="457200" indent="-457200">
              <a:buFont typeface="+mj-lt"/>
              <a:buAutoNum type="arabicPeriod"/>
            </a:pPr>
            <a:r>
              <a:rPr lang="en-US" sz="2100" dirty="0" smtClean="0">
                <a:latin typeface="Times New Roman" pitchFamily="18" charset="0"/>
                <a:cs typeface="Times New Roman" pitchFamily="18" charset="0"/>
              </a:rPr>
              <a:t>REFERENCES</a:t>
            </a:r>
            <a:endParaRPr lang="en-US" sz="2400" dirty="0" smtClean="0">
              <a:latin typeface="Times New Roman" pitchFamily="18" charset="0"/>
              <a:cs typeface="Times New Roman"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dirty="0"/>
          </a:p>
        </p:txBody>
      </p:sp>
      <p:sp>
        <p:nvSpPr>
          <p:cNvPr id="6" name="Slide Number Placeholder 5"/>
          <p:cNvSpPr>
            <a:spLocks noGrp="1"/>
          </p:cNvSpPr>
          <p:nvPr>
            <p:ph type="sldNum" sz="quarter" idx="12"/>
          </p:nvPr>
        </p:nvSpPr>
        <p:spPr/>
        <p:txBody>
          <a:bodyPr/>
          <a:lstStyle/>
          <a:p>
            <a:fld id="{8D76E3B0-E7CB-4A4B-BFAB-903D23419947}" type="slidenum">
              <a:rPr lang="en-IN" smtClean="0"/>
              <a:pPr/>
              <a:t>2</a:t>
            </a:fld>
            <a:endParaRPr lang="en-IN" dirty="0"/>
          </a:p>
        </p:txBody>
      </p:sp>
    </p:spTree>
    <p:extLst>
      <p:ext uri="{BB962C8B-B14F-4D97-AF65-F5344CB8AC3E}">
        <p14:creationId xmlns:p14="http://schemas.microsoft.com/office/powerpoint/2010/main" xmlns="" val="391769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2918"/>
            <a:ext cx="9980054" cy="644550"/>
          </a:xfrm>
        </p:spPr>
        <p:txBody>
          <a:bodyPr>
            <a:noAutofit/>
          </a:bodyPr>
          <a:lstStyle/>
          <a:p>
            <a:pPr algn="ctr"/>
            <a:r>
              <a:rPr lang="en-US" sz="3200" b="1" dirty="0">
                <a:solidFill>
                  <a:srgbClr val="C00000"/>
                </a:solidFill>
                <a:latin typeface="Times New Roman" pitchFamily="18" charset="0"/>
                <a:cs typeface="Times New Roman" pitchFamily="18" charset="0"/>
              </a:rPr>
              <a:t>REFERENCES</a:t>
            </a:r>
            <a:endParaRPr lang="en-IN" sz="3200" b="1" dirty="0">
              <a:solidFill>
                <a:srgbClr val="C00000"/>
              </a:solidFill>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dirty="0"/>
          </a:p>
        </p:txBody>
      </p:sp>
      <p:sp>
        <p:nvSpPr>
          <p:cNvPr id="7" name="Slide Number Placeholder 6"/>
          <p:cNvSpPr>
            <a:spLocks noGrp="1"/>
          </p:cNvSpPr>
          <p:nvPr>
            <p:ph type="sldNum" sz="quarter" idx="12"/>
          </p:nvPr>
        </p:nvSpPr>
        <p:spPr/>
        <p:txBody>
          <a:bodyPr/>
          <a:lstStyle/>
          <a:p>
            <a:fld id="{8D76E3B0-E7CB-4A4B-BFAB-903D23419947}" type="slidenum">
              <a:rPr lang="en-IN" smtClean="0"/>
              <a:pPr/>
              <a:t>20</a:t>
            </a:fld>
            <a:endParaRPr lang="en-IN"/>
          </a:p>
        </p:txBody>
      </p:sp>
      <p:sp>
        <p:nvSpPr>
          <p:cNvPr id="8" name="Content Placeholder 7"/>
          <p:cNvSpPr>
            <a:spLocks noGrp="1"/>
          </p:cNvSpPr>
          <p:nvPr>
            <p:ph idx="1"/>
          </p:nvPr>
        </p:nvSpPr>
        <p:spPr/>
        <p:txBody>
          <a:bodyPr/>
          <a:lstStyle/>
          <a:p>
            <a:pPr marL="0" indent="0">
              <a:buNone/>
            </a:pPr>
            <a:r>
              <a:rPr lang="en-US" sz="3200" b="1" dirty="0" smtClean="0">
                <a:solidFill>
                  <a:schemeClr val="tx1">
                    <a:lumMod val="75000"/>
                    <a:lumOff val="25000"/>
                  </a:schemeClr>
                </a:solidFill>
                <a:latin typeface="Times New Roman" pitchFamily="18" charset="0"/>
                <a:cs typeface="Times New Roman" pitchFamily="18" charset="0"/>
              </a:rPr>
              <a:t>[</a:t>
            </a:r>
            <a:r>
              <a:rPr lang="en-US" sz="2400" b="1" dirty="0" smtClean="0">
                <a:solidFill>
                  <a:schemeClr val="tx1">
                    <a:lumMod val="75000"/>
                    <a:lumOff val="25000"/>
                  </a:schemeClr>
                </a:solidFill>
                <a:latin typeface="Times New Roman" pitchFamily="18" charset="0"/>
                <a:cs typeface="Times New Roman" pitchFamily="18" charset="0"/>
              </a:rPr>
              <a:t>1</a:t>
            </a:r>
            <a:r>
              <a:rPr lang="en-US" b="1" dirty="0" smtClean="0">
                <a:solidFill>
                  <a:schemeClr val="tx1">
                    <a:lumMod val="75000"/>
                    <a:lumOff val="25000"/>
                  </a:schemeClr>
                </a:solidFill>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b="1" dirty="0" smtClean="0">
                <a:solidFill>
                  <a:schemeClr val="tx1">
                    <a:lumMod val="75000"/>
                    <a:lumOff val="25000"/>
                  </a:schemeClr>
                </a:solidFill>
                <a:latin typeface="Times New Roman" pitchFamily="18" charset="0"/>
                <a:cs typeface="Times New Roman" pitchFamily="18" charset="0"/>
                <a:hlinkClick r:id="rId2"/>
              </a:rPr>
              <a:t>https://www.w3schools.com</a:t>
            </a:r>
            <a:endParaRPr lang="en-US" b="1" dirty="0" smtClean="0">
              <a:solidFill>
                <a:schemeClr val="tx1">
                  <a:lumMod val="75000"/>
                  <a:lumOff val="25000"/>
                </a:schemeClr>
              </a:solidFill>
              <a:latin typeface="Times New Roman" pitchFamily="18" charset="0"/>
              <a:cs typeface="Times New Roman" pitchFamily="18" charset="0"/>
            </a:endParaRPr>
          </a:p>
          <a:p>
            <a:pPr marL="0" indent="0">
              <a:buNone/>
            </a:pPr>
            <a:r>
              <a:rPr lang="en-US" b="1" dirty="0" smtClean="0">
                <a:solidFill>
                  <a:schemeClr val="tx1">
                    <a:lumMod val="75000"/>
                    <a:lumOff val="25000"/>
                  </a:schemeClr>
                </a:solidFill>
                <a:latin typeface="Times New Roman" pitchFamily="18" charset="0"/>
                <a:cs typeface="Times New Roman" pitchFamily="18" charset="0"/>
              </a:rPr>
              <a:t>[2]  </a:t>
            </a:r>
            <a:r>
              <a:rPr lang="en-US" dirty="0" smtClean="0">
                <a:latin typeface="Times New Roman" pitchFamily="18" charset="0"/>
                <a:cs typeface="Times New Roman" pitchFamily="18" charset="0"/>
                <a:hlinkClick r:id="rId3"/>
              </a:rPr>
              <a:t>https://www.freecodecamp.org</a:t>
            </a:r>
            <a:endParaRPr lang="en-US" dirty="0" smtClean="0">
              <a:latin typeface="Times New Roman" pitchFamily="18" charset="0"/>
              <a:cs typeface="Times New Roman" pitchFamily="18" charset="0"/>
            </a:endParaRPr>
          </a:p>
          <a:p>
            <a:pPr marL="0" indent="0">
              <a:buNone/>
            </a:pPr>
            <a:r>
              <a:rPr lang="en-US" b="1" dirty="0" smtClean="0">
                <a:solidFill>
                  <a:schemeClr val="tx1">
                    <a:lumMod val="75000"/>
                    <a:lumOff val="25000"/>
                  </a:schemeClr>
                </a:solidFill>
                <a:latin typeface="Times New Roman" pitchFamily="18" charset="0"/>
                <a:cs typeface="Times New Roman" pitchFamily="18" charset="0"/>
              </a:rPr>
              <a:t>[3]  </a:t>
            </a:r>
            <a:r>
              <a:rPr lang="en-US" b="1" dirty="0" smtClean="0">
                <a:solidFill>
                  <a:schemeClr val="tx1">
                    <a:lumMod val="75000"/>
                    <a:lumOff val="25000"/>
                  </a:schemeClr>
                </a:solidFill>
                <a:latin typeface="Times New Roman" pitchFamily="18" charset="0"/>
                <a:cs typeface="Times New Roman" pitchFamily="18" charset="0"/>
                <a:hlinkClick r:id="rId4"/>
              </a:rPr>
              <a:t>https://www.stackoverflow.com</a:t>
            </a:r>
            <a:endParaRPr lang="en-US" b="1" dirty="0" smtClean="0">
              <a:solidFill>
                <a:schemeClr val="tx1">
                  <a:lumMod val="75000"/>
                  <a:lumOff val="25000"/>
                </a:schemeClr>
              </a:solidFill>
              <a:latin typeface="Times New Roman" pitchFamily="18" charset="0"/>
              <a:cs typeface="Times New Roman" pitchFamily="18" charset="0"/>
            </a:endParaRPr>
          </a:p>
          <a:p>
            <a:pPr marL="0" indent="0">
              <a:buNone/>
            </a:pPr>
            <a:r>
              <a:rPr lang="en-US" b="1" dirty="0" smtClean="0">
                <a:solidFill>
                  <a:schemeClr val="tx1">
                    <a:lumMod val="75000"/>
                    <a:lumOff val="25000"/>
                  </a:schemeClr>
                </a:solidFill>
                <a:latin typeface="Times New Roman" pitchFamily="18" charset="0"/>
                <a:cs typeface="Times New Roman" pitchFamily="18" charset="0"/>
              </a:rPr>
              <a:t>[4]  Fundamentals of web development by Randy </a:t>
            </a:r>
            <a:r>
              <a:rPr lang="en-US" b="1" dirty="0" err="1" smtClean="0">
                <a:solidFill>
                  <a:schemeClr val="tx1">
                    <a:lumMod val="75000"/>
                    <a:lumOff val="25000"/>
                  </a:schemeClr>
                </a:solidFill>
                <a:latin typeface="Times New Roman" pitchFamily="18" charset="0"/>
                <a:cs typeface="Times New Roman" pitchFamily="18" charset="0"/>
              </a:rPr>
              <a:t>cannolly</a:t>
            </a:r>
            <a:r>
              <a:rPr lang="en-US" b="1" dirty="0" smtClean="0">
                <a:solidFill>
                  <a:schemeClr val="tx1">
                    <a:lumMod val="75000"/>
                    <a:lumOff val="25000"/>
                  </a:schemeClr>
                </a:solidFill>
                <a:latin typeface="Times New Roman" pitchFamily="18" charset="0"/>
                <a:cs typeface="Times New Roman" pitchFamily="18" charset="0"/>
              </a:rPr>
              <a:t>, Ricardo Hoar.</a:t>
            </a:r>
          </a:p>
          <a:p>
            <a:endParaRPr lang="en-US" dirty="0"/>
          </a:p>
        </p:txBody>
      </p:sp>
    </p:spTree>
    <p:extLst>
      <p:ext uri="{BB962C8B-B14F-4D97-AF65-F5344CB8AC3E}">
        <p14:creationId xmlns:p14="http://schemas.microsoft.com/office/powerpoint/2010/main" xmlns="" val="2141427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itchFamily="18" charset="0"/>
                <a:cs typeface="Times New Roman" pitchFamily="18" charset="0"/>
              </a:rPr>
              <a:t>PROJECT SETUP AND DEMONSTRATION</a:t>
            </a:r>
            <a:endParaRPr lang="en-US" sz="3200" dirty="0"/>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21</a:t>
            </a:fld>
            <a:endParaRPr lang="en-US"/>
          </a:p>
        </p:txBody>
      </p:sp>
      <p:sp>
        <p:nvSpPr>
          <p:cNvPr id="8" name="Rectangle 7"/>
          <p:cNvSpPr/>
          <p:nvPr/>
        </p:nvSpPr>
        <p:spPr>
          <a:xfrm>
            <a:off x="2825087" y="2552132"/>
            <a:ext cx="6508092" cy="523220"/>
          </a:xfrm>
          <a:prstGeom prst="rect">
            <a:avLst/>
          </a:prstGeom>
        </p:spPr>
        <p:txBody>
          <a:bodyPr wrap="square">
            <a:spAutoFit/>
          </a:bodyPr>
          <a:lstStyle/>
          <a:p>
            <a:r>
              <a:rPr lang="en-US" sz="2800" dirty="0" smtClean="0">
                <a:hlinkClick r:id="rId2"/>
              </a:rPr>
              <a:t>https</a:t>
            </a:r>
            <a:r>
              <a:rPr lang="en-US" sz="2800" dirty="0" smtClean="0">
                <a:hlinkClick r:id="rId2"/>
              </a:rPr>
              <a:t>://akash-recipe.herokuapp.com</a:t>
            </a:r>
            <a:r>
              <a:rPr lang="en-US" sz="2800" dirty="0" smtClean="0">
                <a:hlinkClick r:id="rId2"/>
              </a:rPr>
              <a:t>/</a:t>
            </a:r>
            <a:endParaRPr lang="en-US" sz="2800" dirty="0"/>
          </a:p>
        </p:txBody>
      </p:sp>
    </p:spTree>
    <p:extLst>
      <p:ext uri="{BB962C8B-B14F-4D97-AF65-F5344CB8AC3E}">
        <p14:creationId xmlns:p14="http://schemas.microsoft.com/office/powerpoint/2010/main" xmlns="" val="37948532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sz="5400" dirty="0">
                <a:solidFill>
                  <a:srgbClr val="0070C0"/>
                </a:solidFill>
                <a:latin typeface="Times New Roman" pitchFamily="18" charset="0"/>
                <a:cs typeface="Times New Roman" pitchFamily="18" charset="0"/>
              </a:rPr>
              <a:t>Suggestions….!</a:t>
            </a:r>
          </a:p>
        </p:txBody>
      </p:sp>
      <p:sp>
        <p:nvSpPr>
          <p:cNvPr id="2" name="Date Placeholder 1"/>
          <p:cNvSpPr>
            <a:spLocks noGrp="1"/>
          </p:cNvSpPr>
          <p:nvPr>
            <p:ph type="dt" sz="half" idx="10"/>
          </p:nvPr>
        </p:nvSpPr>
        <p:spPr/>
        <p:txBody>
          <a:bodyPr/>
          <a:lstStyle/>
          <a:p>
            <a:r>
              <a:rPr lang="en-US" smtClean="0"/>
              <a:t>Dept. of CSE,RNSIT</a:t>
            </a:r>
            <a:endParaRPr lang="en-US"/>
          </a:p>
        </p:txBody>
      </p:sp>
      <p:sp>
        <p:nvSpPr>
          <p:cNvPr id="3" name="Footer Placeholder 2"/>
          <p:cNvSpPr>
            <a:spLocks noGrp="1"/>
          </p:cNvSpPr>
          <p:nvPr>
            <p:ph type="ftr" sz="quarter" idx="11"/>
          </p:nvPr>
        </p:nvSpPr>
        <p:spPr/>
        <p:txBody>
          <a:bodyPr/>
          <a:lstStyle/>
          <a:p>
            <a:r>
              <a:rPr lang="en-US" smtClean="0"/>
              <a:t>2018 - 19</a:t>
            </a:r>
            <a:endParaRPr lang="en-US"/>
          </a:p>
        </p:txBody>
      </p:sp>
      <p:sp>
        <p:nvSpPr>
          <p:cNvPr id="4" name="Slide Number Placeholder 3"/>
          <p:cNvSpPr>
            <a:spLocks noGrp="1"/>
          </p:cNvSpPr>
          <p:nvPr>
            <p:ph type="sldNum" sz="quarter" idx="12"/>
          </p:nvPr>
        </p:nvSpPr>
        <p:spPr/>
        <p:txBody>
          <a:bodyPr/>
          <a:lstStyle/>
          <a:p>
            <a:fld id="{4C442D41-FF4A-46A6-A5B6-D9D1BC6ADE1D}" type="slidenum">
              <a:rPr lang="en-US" smtClean="0"/>
              <a:pPr/>
              <a:t>22</a:t>
            </a:fld>
            <a:endParaRPr lang="en-US"/>
          </a:p>
        </p:txBody>
      </p:sp>
    </p:spTree>
    <p:extLst>
      <p:ext uri="{BB962C8B-B14F-4D97-AF65-F5344CB8AC3E}">
        <p14:creationId xmlns:p14="http://schemas.microsoft.com/office/powerpoint/2010/main" xmlns="" val="665051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85794"/>
            <a:ext cx="8229600" cy="5786478"/>
          </a:xfrm>
        </p:spPr>
        <p:txBody>
          <a:bodyPr>
            <a:normAutofit lnSpcReduction="10000"/>
          </a:bodyPr>
          <a:lstStyle/>
          <a:p>
            <a:endParaRPr lang="en-US" dirty="0" smtClean="0"/>
          </a:p>
          <a:p>
            <a:pPr algn="ctr">
              <a:buNone/>
            </a:pPr>
            <a:endParaRPr lang="en-US" dirty="0" smtClean="0">
              <a:latin typeface="Times New Roman" pitchFamily="18" charset="0"/>
              <a:cs typeface="Times New Roman" pitchFamily="18" charset="0"/>
            </a:endParaRPr>
          </a:p>
          <a:p>
            <a:pPr algn="ctr">
              <a:buNone/>
            </a:pPr>
            <a:endParaRPr lang="en-US" dirty="0" smtClean="0">
              <a:latin typeface="Times New Roman" pitchFamily="18" charset="0"/>
              <a:cs typeface="Times New Roman" pitchFamily="18" charset="0"/>
            </a:endParaRPr>
          </a:p>
          <a:p>
            <a:pPr algn="ctr">
              <a:buNone/>
            </a:pPr>
            <a:endParaRPr lang="en-US" sz="5400" dirty="0">
              <a:latin typeface="Times New Roman" pitchFamily="18" charset="0"/>
              <a:cs typeface="Times New Roman" pitchFamily="18" charset="0"/>
            </a:endParaRPr>
          </a:p>
          <a:p>
            <a:pPr algn="ctr">
              <a:buNone/>
            </a:pPr>
            <a:r>
              <a:rPr lang="en-US" sz="5400" dirty="0" smtClean="0">
                <a:solidFill>
                  <a:srgbClr val="0070C0"/>
                </a:solidFill>
                <a:latin typeface="Times New Roman" pitchFamily="18" charset="0"/>
                <a:cs typeface="Times New Roman" pitchFamily="18" charset="0"/>
              </a:rPr>
              <a:t>Thank You!!!</a:t>
            </a:r>
            <a:endParaRPr lang="en-US" sz="5400" dirty="0">
              <a:solidFill>
                <a:srgbClr val="0070C0"/>
              </a:solidFill>
              <a:latin typeface="Times New Roman" pitchFamily="18" charset="0"/>
              <a:cs typeface="Times New Roman" pitchFamily="18" charset="0"/>
            </a:endParaRPr>
          </a:p>
          <a:p>
            <a:pPr algn="ctr">
              <a:buNone/>
            </a:pPr>
            <a:endParaRPr lang="en-US" dirty="0" smtClean="0">
              <a:latin typeface="Times New Roman" pitchFamily="18" charset="0"/>
              <a:cs typeface="Times New Roman" pitchFamily="18" charset="0"/>
            </a:endParaRPr>
          </a:p>
          <a:p>
            <a:pPr algn="ctr">
              <a:buNone/>
            </a:pP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 </a:t>
            </a:r>
            <a:endParaRPr lang="en-US" sz="4400" dirty="0">
              <a:latin typeface="Times New Roman" pitchFamily="18" charset="0"/>
              <a:cs typeface="Times New Roman" pitchFamily="18" charset="0"/>
            </a:endParaRPr>
          </a:p>
          <a:p>
            <a:pPr>
              <a:buNone/>
            </a:pPr>
            <a:endParaRPr lang="en-US" dirty="0" smtClean="0"/>
          </a:p>
          <a:p>
            <a:pPr>
              <a:buNone/>
            </a:pPr>
            <a:r>
              <a:rPr lang="en-US" dirty="0" smtClean="0"/>
              <a:t>			</a:t>
            </a:r>
            <a:endParaRPr lang="en-IN" dirty="0"/>
          </a:p>
        </p:txBody>
      </p:sp>
      <p:sp>
        <p:nvSpPr>
          <p:cNvPr id="4" name="Date Placeholder 3"/>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dirty="0"/>
          </a:p>
        </p:txBody>
      </p:sp>
      <p:sp>
        <p:nvSpPr>
          <p:cNvPr id="6" name="Slide Number Placeholder 5"/>
          <p:cNvSpPr>
            <a:spLocks noGrp="1"/>
          </p:cNvSpPr>
          <p:nvPr>
            <p:ph type="sldNum" sz="quarter" idx="12"/>
          </p:nvPr>
        </p:nvSpPr>
        <p:spPr/>
        <p:txBody>
          <a:bodyPr/>
          <a:lstStyle/>
          <a:p>
            <a:fld id="{8D76E3B0-E7CB-4A4B-BFAB-903D23419947}" type="slidenum">
              <a:rPr lang="en-IN" smtClean="0"/>
              <a:pPr/>
              <a:t>23</a:t>
            </a:fld>
            <a:endParaRPr lang="en-IN"/>
          </a:p>
        </p:txBody>
      </p:sp>
    </p:spTree>
    <p:extLst>
      <p:ext uri="{BB962C8B-B14F-4D97-AF65-F5344CB8AC3E}">
        <p14:creationId xmlns:p14="http://schemas.microsoft.com/office/powerpoint/2010/main" xmlns="" val="796341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3</a:t>
            </a:fld>
            <a:endParaRPr lang="en-US"/>
          </a:p>
        </p:txBody>
      </p:sp>
      <p:pic>
        <p:nvPicPr>
          <p:cNvPr id="7" name="Picture 6" descr="Capture.PNG">
            <a:extLst>
              <a:ext uri="{FF2B5EF4-FFF2-40B4-BE49-F238E27FC236}">
                <a16:creationId xmlns="" xmlns:a16="http://schemas.microsoft.com/office/drawing/2014/main" id="{19F63029-1164-4245-9912-063FE86DF898}"/>
              </a:ext>
            </a:extLst>
          </p:cNvPr>
          <p:cNvPicPr>
            <a:picLocks noChangeAspect="1"/>
          </p:cNvPicPr>
          <p:nvPr/>
        </p:nvPicPr>
        <p:blipFill>
          <a:blip r:embed="rId2"/>
          <a:stretch>
            <a:fillRect/>
          </a:stretch>
        </p:blipFill>
        <p:spPr>
          <a:xfrm>
            <a:off x="4465839" y="352697"/>
            <a:ext cx="3276600" cy="1698171"/>
          </a:xfrm>
          <a:prstGeom prst="rect">
            <a:avLst/>
          </a:prstGeom>
        </p:spPr>
      </p:pic>
      <p:sp>
        <p:nvSpPr>
          <p:cNvPr id="8" name="Rectangle 7"/>
          <p:cNvSpPr/>
          <p:nvPr/>
        </p:nvSpPr>
        <p:spPr>
          <a:xfrm>
            <a:off x="1119117" y="1856094"/>
            <a:ext cx="9858233" cy="4247317"/>
          </a:xfrm>
          <a:prstGeom prst="rect">
            <a:avLst/>
          </a:prstGeom>
        </p:spPr>
        <p:txBody>
          <a:bodyPr wrap="square">
            <a:spAutoFit/>
          </a:bodyPr>
          <a:lstStyle/>
          <a:p>
            <a:pPr algn="just">
              <a:lnSpc>
                <a:spcPct val="120000"/>
              </a:lnSpc>
              <a:buFont typeface="Arial" pitchFamily="34" charset="0"/>
              <a:buChar char="•"/>
            </a:pPr>
            <a:r>
              <a:rPr lang="en-US" sz="22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The</a:t>
            </a:r>
            <a:r>
              <a:rPr lang="en-US" sz="22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Valley </a:t>
            </a:r>
            <a:r>
              <a:rPr lang="en-US" sz="2400" dirty="0" err="1" smtClean="0">
                <a:latin typeface="Times New Roman" panose="02020603050405020304" pitchFamily="18" charset="0"/>
                <a:cs typeface="Times New Roman" panose="02020603050405020304" pitchFamily="18" charset="0"/>
              </a:rPr>
              <a:t>Bootcamp</a:t>
            </a:r>
            <a:r>
              <a:rPr lang="en-US" sz="2400" dirty="0" smtClean="0">
                <a:latin typeface="Times New Roman" panose="02020603050405020304" pitchFamily="18" charset="0"/>
                <a:cs typeface="Times New Roman" panose="02020603050405020304" pitchFamily="18" charset="0"/>
              </a:rPr>
              <a:t>" is an intensive coding </a:t>
            </a:r>
            <a:r>
              <a:rPr lang="en-US" sz="2400" dirty="0" err="1" smtClean="0">
                <a:latin typeface="Times New Roman" panose="02020603050405020304" pitchFamily="18" charset="0"/>
                <a:cs typeface="Times New Roman" panose="02020603050405020304" pitchFamily="18" charset="0"/>
              </a:rPr>
              <a:t>bootcamp</a:t>
            </a:r>
            <a:r>
              <a:rPr lang="en-US" sz="2400" dirty="0" smtClean="0">
                <a:latin typeface="Times New Roman" panose="02020603050405020304" pitchFamily="18" charset="0"/>
                <a:cs typeface="Times New Roman" panose="02020603050405020304" pitchFamily="18" charset="0"/>
              </a:rPr>
              <a:t> in Bangalore. They teach   to code,  to solve problems and become great Engineers.</a:t>
            </a:r>
          </a:p>
          <a:p>
            <a:pPr algn="just">
              <a:lnSpc>
                <a:spcPct val="120000"/>
              </a:lnSpc>
              <a:buFont typeface="Arial" pitchFamily="34" charset="0"/>
              <a:buChar char="•"/>
            </a:pPr>
            <a:r>
              <a:rPr lang="en-US" sz="2400" dirty="0" smtClean="0">
                <a:latin typeface="Times New Roman" panose="02020603050405020304" pitchFamily="18" charset="0"/>
                <a:cs typeface="Times New Roman" panose="02020603050405020304" pitchFamily="18" charset="0"/>
              </a:rPr>
              <a:t>The Full Stack Web Development course is aimed at teaching  technologies that are used to build powerful, multi-user web applications. </a:t>
            </a:r>
          </a:p>
          <a:p>
            <a:pPr algn="just">
              <a:lnSpc>
                <a:spcPct val="120000"/>
              </a:lnSpc>
              <a:buFont typeface="Arial" pitchFamily="34" charset="0"/>
              <a:buChar char="•"/>
            </a:pPr>
            <a:r>
              <a:rPr lang="en-US" sz="2400" dirty="0" smtClean="0">
                <a:latin typeface="Times New Roman" panose="02020603050405020304" pitchFamily="18" charset="0"/>
                <a:cs typeface="Times New Roman" panose="02020603050405020304" pitchFamily="18" charset="0"/>
              </a:rPr>
              <a:t>The technologies covered are React JS on the front-end and </a:t>
            </a:r>
            <a:r>
              <a:rPr lang="en-US" sz="2400" dirty="0" err="1" smtClean="0">
                <a:latin typeface="Times New Roman" panose="02020603050405020304" pitchFamily="18" charset="0"/>
                <a:cs typeface="Times New Roman" panose="02020603050405020304" pitchFamily="18" charset="0"/>
              </a:rPr>
              <a:t>NodeJS</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MongoDB</a:t>
            </a:r>
            <a:r>
              <a:rPr lang="en-US" sz="2400" dirty="0" smtClean="0">
                <a:latin typeface="Times New Roman" panose="02020603050405020304" pitchFamily="18" charset="0"/>
                <a:cs typeface="Times New Roman" panose="02020603050405020304" pitchFamily="18" charset="0"/>
              </a:rPr>
              <a:t> on the backend. They taught us how a REST API works, how APIs are used all the web today to power multi-platform applications and build a few along the way.</a:t>
            </a:r>
          </a:p>
          <a:p>
            <a:pPr algn="just">
              <a:lnSpc>
                <a:spcPct val="120000"/>
              </a:lnSpc>
            </a:pPr>
            <a:endParaRPr lang="en-US" b="1" dirty="0" smtClean="0">
              <a:latin typeface="Times New Roman" pitchFamily="18" charset="0"/>
              <a:cs typeface="Times New Roman" pitchFamily="18" charset="0"/>
            </a:endParaRPr>
          </a:p>
          <a:p>
            <a:pPr lvl="1" algn="just">
              <a:buFont typeface="Wingdings" pitchFamily="2" charset="2"/>
              <a:buChar char="§"/>
            </a:pP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714356"/>
            <a:ext cx="8229600" cy="785818"/>
          </a:xfrm>
        </p:spPr>
        <p:txBody>
          <a:bodyPr>
            <a:noAutofit/>
          </a:bodyPr>
          <a:lstStyle/>
          <a:p>
            <a:pPr algn="ctr"/>
            <a:r>
              <a:rPr lang="en-US" sz="3600" b="1" dirty="0">
                <a:solidFill>
                  <a:srgbClr val="C00000"/>
                </a:solidFill>
                <a:latin typeface="Times New Roman" pitchFamily="18" charset="0"/>
                <a:cs typeface="Times New Roman" pitchFamily="18" charset="0"/>
              </a:rPr>
              <a:t>INTRODUCTION</a:t>
            </a:r>
            <a:endParaRPr lang="en-IN" sz="36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981200" y="1785926"/>
            <a:ext cx="9018896" cy="3809656"/>
          </a:xfrm>
        </p:spPr>
        <p:txBody>
          <a:bodyPr>
            <a:normAutofit fontScale="85000" lnSpcReduction="20000"/>
          </a:bodyPr>
          <a:lstStyle/>
          <a:p>
            <a:pPr algn="just">
              <a:lnSpc>
                <a:spcPct val="150000"/>
              </a:lnSpc>
            </a:pPr>
            <a:r>
              <a:rPr lang="en-US" sz="2400" dirty="0" smtClean="0">
                <a:latin typeface="Times New Roman" pitchFamily="18" charset="0"/>
                <a:cs typeface="Times New Roman" pitchFamily="18" charset="0"/>
              </a:rPr>
              <a:t>Food listing application displays the list of food recipes on the web page, as requested by the user. To display a list of recipes, we require an Application Program Interface (API) which will fetch all the data from a database which is hosted somewhere else.</a:t>
            </a:r>
          </a:p>
          <a:p>
            <a:pPr algn="just">
              <a:lnSpc>
                <a:spcPct val="150000"/>
              </a:lnSpc>
            </a:pPr>
            <a:r>
              <a:rPr lang="en-US" sz="2400" dirty="0" smtClean="0">
                <a:latin typeface="Times New Roman" pitchFamily="18" charset="0"/>
                <a:cs typeface="Times New Roman" pitchFamily="18" charset="0"/>
              </a:rPr>
              <a:t>The API used in this application is the Food2Fork’s recipe API. Food2Fork offers an API which exposes its powerful recipe discovery functions for the application to use. The API gives access to their ever expanding recipe database, powerful ingredient search function, and social-media based ranking algorithm. Any request will return a maximum of 30 results.</a:t>
            </a:r>
          </a:p>
          <a:p>
            <a:pPr lvl="1" algn="just">
              <a:buFont typeface="Wingdings" pitchFamily="2" charset="2"/>
              <a:buChar char="§"/>
            </a:pPr>
            <a:endParaRPr lang="en-US" dirty="0" smtClean="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smtClean="0"/>
              <a:t>Dept. of CSE,RNSIT</a:t>
            </a:r>
            <a:endParaRPr lang="en-IN"/>
          </a:p>
        </p:txBody>
      </p:sp>
      <p:sp>
        <p:nvSpPr>
          <p:cNvPr id="6" name="Footer Placeholder 5"/>
          <p:cNvSpPr>
            <a:spLocks noGrp="1"/>
          </p:cNvSpPr>
          <p:nvPr>
            <p:ph type="ftr" sz="quarter" idx="11"/>
          </p:nvPr>
        </p:nvSpPr>
        <p:spPr/>
        <p:txBody>
          <a:bodyPr/>
          <a:lstStyle/>
          <a:p>
            <a:r>
              <a:rPr lang="en-IN" smtClean="0"/>
              <a:t>2018 - 19</a:t>
            </a:r>
            <a:endParaRPr lang="en-IN" dirty="0"/>
          </a:p>
        </p:txBody>
      </p:sp>
      <p:sp>
        <p:nvSpPr>
          <p:cNvPr id="7" name="Slide Number Placeholder 6"/>
          <p:cNvSpPr>
            <a:spLocks noGrp="1"/>
          </p:cNvSpPr>
          <p:nvPr>
            <p:ph type="sldNum" sz="quarter" idx="12"/>
          </p:nvPr>
        </p:nvSpPr>
        <p:spPr/>
        <p:txBody>
          <a:bodyPr/>
          <a:lstStyle/>
          <a:p>
            <a:fld id="{8D76E3B0-E7CB-4A4B-BFAB-903D23419947}" type="slidenum">
              <a:rPr lang="en-IN" smtClean="0"/>
              <a:pPr/>
              <a:t>4</a:t>
            </a:fld>
            <a:endParaRPr lang="en-IN"/>
          </a:p>
        </p:txBody>
      </p:sp>
    </p:spTree>
    <p:extLst>
      <p:ext uri="{BB962C8B-B14F-4D97-AF65-F5344CB8AC3E}">
        <p14:creationId xmlns:p14="http://schemas.microsoft.com/office/powerpoint/2010/main" xmlns="" val="3123800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itchFamily="18" charset="0"/>
                <a:cs typeface="Times New Roman" pitchFamily="18" charset="0"/>
              </a:rPr>
              <a:t>PROBLEM STATEMENT</a:t>
            </a:r>
            <a:endParaRPr lang="en-US"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cs typeface="Times New Roman" pitchFamily="18" charset="0"/>
              </a:rPr>
              <a:t>This system searches for the recipes that are searched by the user either by its name or by the constituent ingredients present in the recipe and returns the list of </a:t>
            </a:r>
            <a:r>
              <a:rPr lang="en-US" dirty="0" smtClean="0">
                <a:cs typeface="Times New Roman" pitchFamily="18" charset="0"/>
              </a:rPr>
              <a:t>matches.</a:t>
            </a:r>
            <a:endParaRPr lang="en-US" dirty="0"/>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357166"/>
            <a:ext cx="8229600" cy="785818"/>
          </a:xfrm>
        </p:spPr>
        <p:txBody>
          <a:bodyPr>
            <a:noAutofit/>
          </a:bodyPr>
          <a:lstStyle/>
          <a:p>
            <a:pPr algn="ct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REQUIREMENTS</a:t>
            </a:r>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 </a:t>
            </a:r>
            <a:endParaRPr lang="en-IN" sz="32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981200" y="1285859"/>
            <a:ext cx="8636758" cy="4910225"/>
          </a:xfrm>
        </p:spPr>
        <p:txBody>
          <a:bodyPr>
            <a:normAutofit/>
          </a:bodyPr>
          <a:lstStyle/>
          <a:p>
            <a:pPr lvl="1">
              <a:lnSpc>
                <a:spcPct val="120000"/>
              </a:lnSpc>
              <a:buNone/>
            </a:pPr>
            <a:r>
              <a:rPr lang="en-US" sz="1400" b="1" dirty="0" smtClean="0">
                <a:latin typeface="Times New Roman" pitchFamily="18" charset="0"/>
                <a:cs typeface="Times New Roman" pitchFamily="18" charset="0"/>
              </a:rPr>
              <a:t>Functional Requirements</a:t>
            </a:r>
          </a:p>
          <a:p>
            <a:pPr lvl="1">
              <a:lnSpc>
                <a:spcPct val="120000"/>
              </a:lnSpc>
            </a:pPr>
            <a:r>
              <a:rPr lang="en-US" sz="1400" b="1" dirty="0" smtClean="0">
                <a:latin typeface="Times New Roman" pitchFamily="18" charset="0"/>
                <a:cs typeface="Times New Roman" pitchFamily="18" charset="0"/>
              </a:rPr>
              <a:t> View Recipe: </a:t>
            </a:r>
            <a:r>
              <a:rPr lang="en-US" sz="1400" dirty="0" smtClean="0">
                <a:latin typeface="Times New Roman" pitchFamily="18" charset="0"/>
                <a:cs typeface="Times New Roman" pitchFamily="18" charset="0"/>
              </a:rPr>
              <a:t>The user shall be able to see the recipes posted by other users. In other                                 words, the user shall be able to access the Recipe Forum.</a:t>
            </a:r>
          </a:p>
          <a:p>
            <a:pPr lvl="1">
              <a:lnSpc>
                <a:spcPct val="120000"/>
              </a:lnSpc>
            </a:pPr>
            <a:r>
              <a:rPr lang="en-US" sz="1400" b="1" dirty="0" smtClean="0">
                <a:latin typeface="Times New Roman" pitchFamily="18" charset="0"/>
                <a:cs typeface="Times New Roman" pitchFamily="18" charset="0"/>
              </a:rPr>
              <a:t>Search for a Recipe:  </a:t>
            </a:r>
            <a:r>
              <a:rPr lang="en-US" sz="1400" dirty="0" smtClean="0">
                <a:latin typeface="Times New Roman" pitchFamily="18" charset="0"/>
                <a:cs typeface="Times New Roman" pitchFamily="18" charset="0"/>
              </a:rPr>
              <a:t>Any user shall able to search for a recipe using the title as a criterion. The search functionality will provide the users with a shortcut to find their targeted recipes if posted earlier.</a:t>
            </a:r>
          </a:p>
          <a:p>
            <a:pPr lvl="1">
              <a:lnSpc>
                <a:spcPct val="120000"/>
              </a:lnSpc>
            </a:pPr>
            <a:r>
              <a:rPr lang="en-US" sz="1400" b="1" dirty="0" smtClean="0">
                <a:latin typeface="Times New Roman" pitchFamily="18" charset="0"/>
                <a:cs typeface="Times New Roman" pitchFamily="18" charset="0"/>
              </a:rPr>
              <a:t>View Ingredients</a:t>
            </a:r>
            <a:r>
              <a:rPr lang="en-US" sz="1400" dirty="0" smtClean="0">
                <a:latin typeface="Times New Roman" pitchFamily="18" charset="0"/>
                <a:cs typeface="Times New Roman" pitchFamily="18" charset="0"/>
              </a:rPr>
              <a:t>: The user of the app shall be able to view ingredients of a certain recipe. </a:t>
            </a:r>
          </a:p>
          <a:p>
            <a:pPr lvl="1">
              <a:lnSpc>
                <a:spcPct val="120000"/>
              </a:lnSpc>
              <a:buNone/>
            </a:pPr>
            <a:endParaRPr lang="en-US" sz="1400" dirty="0" smtClean="0">
              <a:latin typeface="Times New Roman" pitchFamily="18" charset="0"/>
              <a:cs typeface="Times New Roman" pitchFamily="18" charset="0"/>
            </a:endParaRPr>
          </a:p>
          <a:p>
            <a:pPr lvl="1">
              <a:lnSpc>
                <a:spcPct val="120000"/>
              </a:lnSpc>
              <a:buNone/>
            </a:pPr>
            <a:r>
              <a:rPr lang="en-US" sz="1400" b="1" dirty="0" smtClean="0">
                <a:latin typeface="Times New Roman" pitchFamily="18" charset="0"/>
                <a:cs typeface="Times New Roman" pitchFamily="18" charset="0"/>
              </a:rPr>
              <a:t>Non-functional Requirements</a:t>
            </a:r>
          </a:p>
          <a:p>
            <a:pPr lvl="1">
              <a:lnSpc>
                <a:spcPct val="120000"/>
              </a:lnSpc>
            </a:pPr>
            <a:r>
              <a:rPr lang="en-US" sz="1400" b="1" dirty="0" smtClean="0">
                <a:latin typeface="Times New Roman" pitchFamily="18" charset="0"/>
                <a:cs typeface="Times New Roman" pitchFamily="18" charset="0"/>
              </a:rPr>
              <a:t>Usability Requirements</a:t>
            </a:r>
            <a:r>
              <a:rPr lang="en-US" sz="1400" dirty="0" smtClean="0">
                <a:latin typeface="Times New Roman" pitchFamily="18" charset="0"/>
                <a:cs typeface="Times New Roman" pitchFamily="18" charset="0"/>
              </a:rPr>
              <a:t>: The application shall be easy to use and  i.e. it shall have a user-friendly interface. GUI shall be simple and clear. </a:t>
            </a:r>
          </a:p>
          <a:p>
            <a:pPr lvl="1">
              <a:lnSpc>
                <a:spcPct val="120000"/>
              </a:lnSpc>
            </a:pPr>
            <a:r>
              <a:rPr lang="en-US" sz="1400" b="1" dirty="0" smtClean="0">
                <a:latin typeface="Times New Roman" pitchFamily="18" charset="0"/>
                <a:cs typeface="Times New Roman" pitchFamily="18" charset="0"/>
              </a:rPr>
              <a:t>Performance Requirements</a:t>
            </a:r>
            <a:r>
              <a:rPr lang="en-US" sz="1400" dirty="0" smtClean="0">
                <a:latin typeface="Times New Roman" pitchFamily="18" charset="0"/>
                <a:cs typeface="Times New Roman" pitchFamily="18" charset="0"/>
              </a:rPr>
              <a:t>: The application shall be fast and robust when loading </a:t>
            </a:r>
          </a:p>
          <a:p>
            <a:pPr lvl="1">
              <a:lnSpc>
                <a:spcPct val="120000"/>
              </a:lnSpc>
            </a:pPr>
            <a:r>
              <a:rPr lang="en-US" sz="1400" b="1" dirty="0" smtClean="0">
                <a:latin typeface="Times New Roman" pitchFamily="18" charset="0"/>
                <a:cs typeface="Times New Roman" pitchFamily="18" charset="0"/>
              </a:rPr>
              <a:t>Space Requirements</a:t>
            </a:r>
            <a:r>
              <a:rPr lang="en-US" sz="1400" dirty="0" smtClean="0">
                <a:latin typeface="Times New Roman" pitchFamily="18" charset="0"/>
                <a:cs typeface="Times New Roman" pitchFamily="18" charset="0"/>
              </a:rPr>
              <a:t>: The application shall have enough memory space in order to store high number of data. </a:t>
            </a:r>
          </a:p>
          <a:p>
            <a:pPr lvl="1">
              <a:lnSpc>
                <a:spcPct val="120000"/>
              </a:lnSpc>
            </a:pPr>
            <a:r>
              <a:rPr lang="en-US" sz="1400" b="1" dirty="0" smtClean="0">
                <a:latin typeface="Times New Roman" pitchFamily="18" charset="0"/>
                <a:cs typeface="Times New Roman" pitchFamily="18" charset="0"/>
              </a:rPr>
              <a:t>Reliability Requirements</a:t>
            </a:r>
            <a:r>
              <a:rPr lang="en-US" sz="1400" dirty="0" smtClean="0">
                <a:latin typeface="Times New Roman" pitchFamily="18" charset="0"/>
                <a:cs typeface="Times New Roman" pitchFamily="18" charset="0"/>
              </a:rPr>
              <a:t>: The application shall not produce an incorrect output. </a:t>
            </a:r>
          </a:p>
          <a:p>
            <a:pPr lvl="1">
              <a:lnSpc>
                <a:spcPct val="120000"/>
              </a:lnSpc>
            </a:pPr>
            <a:r>
              <a:rPr lang="en-US" sz="1400" b="1" dirty="0" smtClean="0">
                <a:latin typeface="Times New Roman" pitchFamily="18" charset="0"/>
                <a:cs typeface="Times New Roman" pitchFamily="18" charset="0"/>
              </a:rPr>
              <a:t>Portability Requirements</a:t>
            </a:r>
            <a:r>
              <a:rPr lang="en-US" sz="1400" dirty="0" smtClean="0">
                <a:latin typeface="Times New Roman" pitchFamily="18" charset="0"/>
                <a:cs typeface="Times New Roman" pitchFamily="18" charset="0"/>
              </a:rPr>
              <a:t>: The software shall work in all different platforms.</a:t>
            </a:r>
            <a:endParaRPr lang="en-US" sz="1400" b="1" dirty="0" smtClean="0">
              <a:latin typeface="Times New Roman" pitchFamily="18" charset="0"/>
              <a:cs typeface="Times New Roman" pitchFamily="18" charset="0"/>
            </a:endParaRPr>
          </a:p>
          <a:p>
            <a:pPr>
              <a:buNone/>
            </a:pPr>
            <a:endParaRPr lang="en-IN" sz="14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dirty="0"/>
          </a:p>
        </p:txBody>
      </p:sp>
      <p:sp>
        <p:nvSpPr>
          <p:cNvPr id="7" name="Slide Number Placeholder 6"/>
          <p:cNvSpPr>
            <a:spLocks noGrp="1"/>
          </p:cNvSpPr>
          <p:nvPr>
            <p:ph type="sldNum" sz="quarter" idx="12"/>
          </p:nvPr>
        </p:nvSpPr>
        <p:spPr/>
        <p:txBody>
          <a:bodyPr/>
          <a:lstStyle/>
          <a:p>
            <a:fld id="{8D76E3B0-E7CB-4A4B-BFAB-903D23419947}" type="slidenum">
              <a:rPr lang="en-IN" smtClean="0"/>
              <a:pPr/>
              <a:t>6</a:t>
            </a:fld>
            <a:endParaRPr lang="en-IN"/>
          </a:p>
        </p:txBody>
      </p:sp>
    </p:spTree>
    <p:extLst>
      <p:ext uri="{BB962C8B-B14F-4D97-AF65-F5344CB8AC3E}">
        <p14:creationId xmlns:p14="http://schemas.microsoft.com/office/powerpoint/2010/main" xmlns="" val="3955941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7</a:t>
            </a:fld>
            <a:endParaRPr lang="en-US"/>
          </a:p>
        </p:txBody>
      </p:sp>
      <p:sp>
        <p:nvSpPr>
          <p:cNvPr id="8" name="Rectangle 7"/>
          <p:cNvSpPr/>
          <p:nvPr/>
        </p:nvSpPr>
        <p:spPr>
          <a:xfrm>
            <a:off x="996287" y="805218"/>
            <a:ext cx="10399594" cy="4247317"/>
          </a:xfrm>
          <a:prstGeom prst="rect">
            <a:avLst/>
          </a:prstGeom>
        </p:spPr>
        <p:txBody>
          <a:bodyPr wrap="square">
            <a:spAutoFit/>
          </a:bodyPr>
          <a:lstStyle/>
          <a:p>
            <a:pPr marL="355600" indent="-355600">
              <a:lnSpc>
                <a:spcPct val="150000"/>
              </a:lnSpc>
              <a:buNone/>
            </a:pPr>
            <a:r>
              <a:rPr lang="en-US" b="1" dirty="0" smtClean="0">
                <a:latin typeface="Times New Roman" pitchFamily="18" charset="0"/>
                <a:cs typeface="Times New Roman" pitchFamily="18" charset="0"/>
              </a:rPr>
              <a:t>Software Requirements:</a:t>
            </a:r>
          </a:p>
          <a:p>
            <a:pPr>
              <a:lnSpc>
                <a:spcPct val="150000"/>
              </a:lnSpc>
            </a:pPr>
            <a:r>
              <a:rPr lang="en-US" dirty="0" smtClean="0">
                <a:latin typeface="Times New Roman" pitchFamily="18" charset="0"/>
                <a:cs typeface="Times New Roman" pitchFamily="18" charset="0"/>
              </a:rPr>
              <a:t>Visual Studio Code Editor</a:t>
            </a:r>
          </a:p>
          <a:p>
            <a:pPr>
              <a:lnSpc>
                <a:spcPct val="150000"/>
              </a:lnSpc>
            </a:pPr>
            <a:r>
              <a:rPr lang="en-US" dirty="0" smtClean="0">
                <a:latin typeface="Times New Roman" pitchFamily="18" charset="0"/>
                <a:cs typeface="Times New Roman" pitchFamily="18" charset="0"/>
              </a:rPr>
              <a:t>Browser: </a:t>
            </a:r>
            <a:r>
              <a:rPr lang="en-US" dirty="0" err="1" smtClean="0">
                <a:latin typeface="Times New Roman" pitchFamily="18" charset="0"/>
                <a:cs typeface="Times New Roman" pitchFamily="18" charset="0"/>
              </a:rPr>
              <a:t>Chrome,Firefox</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NODE JS, REACT JS , EXPRESS API tools must be installed</a:t>
            </a:r>
          </a:p>
          <a:p>
            <a:pPr>
              <a:lnSpc>
                <a:spcPct val="150000"/>
              </a:lnSpc>
            </a:pPr>
            <a:r>
              <a:rPr lang="en-US" dirty="0" smtClean="0">
                <a:latin typeface="Times New Roman" pitchFamily="18" charset="0"/>
                <a:cs typeface="Times New Roman" pitchFamily="18" charset="0"/>
              </a:rPr>
              <a:t>Mongo DB and </a:t>
            </a:r>
            <a:r>
              <a:rPr lang="en-US" dirty="0" err="1" smtClean="0">
                <a:latin typeface="Times New Roman" pitchFamily="18" charset="0"/>
                <a:cs typeface="Times New Roman" pitchFamily="18" charset="0"/>
              </a:rPr>
              <a:t>Heroku</a:t>
            </a:r>
            <a:r>
              <a:rPr lang="en-US" dirty="0" smtClean="0">
                <a:latin typeface="Times New Roman" pitchFamily="18" charset="0"/>
                <a:cs typeface="Times New Roman" pitchFamily="18" charset="0"/>
              </a:rPr>
              <a:t> Online Accounts must be created</a:t>
            </a:r>
          </a:p>
          <a:p>
            <a:pPr marL="355600" indent="-355600">
              <a:lnSpc>
                <a:spcPct val="150000"/>
              </a:lnSpc>
              <a:buNone/>
            </a:pPr>
            <a:r>
              <a:rPr lang="en-US" b="1" dirty="0" smtClean="0">
                <a:latin typeface="Times New Roman" pitchFamily="18" charset="0"/>
                <a:cs typeface="Times New Roman" pitchFamily="18" charset="0"/>
              </a:rPr>
              <a:t>Hardware Requirements:</a:t>
            </a:r>
          </a:p>
          <a:p>
            <a:pPr>
              <a:lnSpc>
                <a:spcPct val="150000"/>
              </a:lnSpc>
            </a:pPr>
            <a:r>
              <a:rPr lang="en-IN" dirty="0" smtClean="0">
                <a:latin typeface="Times New Roman" pitchFamily="18" charset="0"/>
                <a:cs typeface="Times New Roman" pitchFamily="18" charset="0"/>
              </a:rPr>
              <a:t>A minimum of 6GB RAM . </a:t>
            </a:r>
          </a:p>
          <a:p>
            <a:pPr>
              <a:lnSpc>
                <a:spcPct val="150000"/>
              </a:lnSpc>
            </a:pPr>
            <a:r>
              <a:rPr lang="en-IN" dirty="0" smtClean="0">
                <a:latin typeface="Times New Roman" pitchFamily="18" charset="0"/>
                <a:cs typeface="Times New Roman" pitchFamily="18" charset="0"/>
              </a:rPr>
              <a:t>Minimum of 20 GB available on the hard disk.</a:t>
            </a:r>
          </a:p>
          <a:p>
            <a:pPr>
              <a:lnSpc>
                <a:spcPct val="150000"/>
              </a:lnSpc>
            </a:pPr>
            <a:r>
              <a:rPr lang="en-IN" dirty="0" smtClean="0">
                <a:latin typeface="Times New Roman" pitchFamily="18" charset="0"/>
                <a:cs typeface="Times New Roman" pitchFamily="18" charset="0"/>
              </a:rPr>
              <a:t> Internet connection with speed </a:t>
            </a:r>
            <a:r>
              <a:rPr lang="en-IN" dirty="0" err="1" smtClean="0">
                <a:latin typeface="Times New Roman" pitchFamily="18" charset="0"/>
                <a:cs typeface="Times New Roman" pitchFamily="18" charset="0"/>
              </a:rPr>
              <a:t>atleast</a:t>
            </a:r>
            <a:r>
              <a:rPr lang="en-IN" dirty="0" smtClean="0">
                <a:latin typeface="Times New Roman" pitchFamily="18" charset="0"/>
                <a:cs typeface="Times New Roman" pitchFamily="18" charset="0"/>
              </a:rPr>
              <a:t> 4MBPS.</a:t>
            </a:r>
          </a:p>
          <a:p>
            <a:pPr>
              <a:lnSpc>
                <a:spcPct val="150000"/>
              </a:lnSpc>
            </a:pPr>
            <a:r>
              <a:rPr lang="en-IN" dirty="0" smtClean="0">
                <a:latin typeface="Times New Roman" pitchFamily="18" charset="0"/>
                <a:cs typeface="Times New Roman" pitchFamily="18" charset="0"/>
              </a:rPr>
              <a:t>OS: Windows OS 8 and above or Linux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normAutofit fontScale="90000"/>
          </a:bodyPr>
          <a:lstStyle/>
          <a:p>
            <a:pPr marL="342900" indent="-342900" algn="ctr">
              <a:spcBef>
                <a:spcPct val="20000"/>
              </a:spcBef>
            </a:pPr>
            <a:r>
              <a:rPr lang="en-US" sz="3100" dirty="0">
                <a:solidFill>
                  <a:srgbClr val="C00000"/>
                </a:solidFill>
                <a:latin typeface="Times New Roman" pitchFamily="18" charset="0"/>
                <a:ea typeface="+mn-ea"/>
                <a:cs typeface="Times New Roman" pitchFamily="18" charset="0"/>
              </a:rPr>
              <a:t/>
            </a:r>
            <a:br>
              <a:rPr lang="en-US" sz="3100" dirty="0">
                <a:solidFill>
                  <a:srgbClr val="C00000"/>
                </a:solidFill>
                <a:latin typeface="Times New Roman" pitchFamily="18" charset="0"/>
                <a:ea typeface="+mn-ea"/>
                <a:cs typeface="Times New Roman" pitchFamily="18" charset="0"/>
              </a:rPr>
            </a:br>
            <a:r>
              <a:rPr lang="en-US" sz="3600" b="1" dirty="0">
                <a:solidFill>
                  <a:srgbClr val="C00000"/>
                </a:solidFill>
                <a:latin typeface="Times New Roman" pitchFamily="18" charset="0"/>
                <a:ea typeface="+mn-ea"/>
                <a:cs typeface="Times New Roman" pitchFamily="18" charset="0"/>
              </a:rPr>
              <a:t>SYSTEM ARCHITECTURE/BLOCK DIAGRAM</a:t>
            </a:r>
            <a:r>
              <a:rPr lang="en-US" sz="2400" dirty="0">
                <a:solidFill>
                  <a:prstClr val="black"/>
                </a:solidFill>
                <a:latin typeface="Times New Roman" pitchFamily="18" charset="0"/>
                <a:ea typeface="+mn-ea"/>
                <a:cs typeface="Times New Roman" pitchFamily="18" charset="0"/>
              </a:rPr>
              <a:t/>
            </a:r>
            <a:br>
              <a:rPr lang="en-US" sz="2400" dirty="0">
                <a:solidFill>
                  <a:prstClr val="black"/>
                </a:solidFill>
                <a:latin typeface="Times New Roman" pitchFamily="18" charset="0"/>
                <a:ea typeface="+mn-ea"/>
                <a:cs typeface="Times New Roman" pitchFamily="18" charset="0"/>
              </a:rPr>
            </a:br>
            <a:endParaRPr lang="en-US" dirty="0"/>
          </a:p>
        </p:txBody>
      </p:sp>
      <p:sp>
        <p:nvSpPr>
          <p:cNvPr id="4" name="Date Placeholder 3"/>
          <p:cNvSpPr>
            <a:spLocks noGrp="1"/>
          </p:cNvSpPr>
          <p:nvPr>
            <p:ph type="dt" sz="half" idx="10"/>
          </p:nvPr>
        </p:nvSpPr>
        <p:spPr/>
        <p:txBody>
          <a:bodyPr/>
          <a:lstStyle/>
          <a:p>
            <a:r>
              <a:rPr lang="en-US" smtClean="0"/>
              <a:t>Dept. of CSE,RNSIT</a:t>
            </a:r>
            <a:endParaRPr lang="en-IN"/>
          </a:p>
        </p:txBody>
      </p:sp>
      <p:sp>
        <p:nvSpPr>
          <p:cNvPr id="5" name="Footer Placeholder 4"/>
          <p:cNvSpPr>
            <a:spLocks noGrp="1"/>
          </p:cNvSpPr>
          <p:nvPr>
            <p:ph type="ftr" sz="quarter" idx="11"/>
          </p:nvPr>
        </p:nvSpPr>
        <p:spPr/>
        <p:txBody>
          <a:bodyPr/>
          <a:lstStyle/>
          <a:p>
            <a:r>
              <a:rPr lang="en-IN" smtClean="0"/>
              <a:t>2018 - 19</a:t>
            </a:r>
            <a:endParaRPr lang="en-IN"/>
          </a:p>
        </p:txBody>
      </p:sp>
      <p:sp>
        <p:nvSpPr>
          <p:cNvPr id="6" name="Slide Number Placeholder 5"/>
          <p:cNvSpPr>
            <a:spLocks noGrp="1"/>
          </p:cNvSpPr>
          <p:nvPr>
            <p:ph type="sldNum" sz="quarter" idx="12"/>
          </p:nvPr>
        </p:nvSpPr>
        <p:spPr/>
        <p:txBody>
          <a:bodyPr/>
          <a:lstStyle/>
          <a:p>
            <a:fld id="{8D76E3B0-E7CB-4A4B-BFAB-903D23419947}" type="slidenum">
              <a:rPr lang="en-IN" smtClean="0"/>
              <a:pPr/>
              <a:t>8</a:t>
            </a:fld>
            <a:endParaRPr lang="en-IN"/>
          </a:p>
        </p:txBody>
      </p:sp>
      <p:sp>
        <p:nvSpPr>
          <p:cNvPr id="7" name="Content Placeholder 6"/>
          <p:cNvSpPr>
            <a:spLocks noGrp="1"/>
          </p:cNvSpPr>
          <p:nvPr>
            <p:ph idx="1"/>
          </p:nvPr>
        </p:nvSpPr>
        <p:spPr>
          <a:xfrm>
            <a:off x="586854" y="1460310"/>
            <a:ext cx="10766946" cy="4716653"/>
          </a:xfrm>
        </p:spPr>
        <p:txBody>
          <a:bodyPr/>
          <a:lstStyle/>
          <a:p>
            <a:r>
              <a:rPr lang="en-US" sz="2000" dirty="0" smtClean="0">
                <a:latin typeface="Times New Roman" pitchFamily="18" charset="0"/>
                <a:cs typeface="Times New Roman" pitchFamily="18" charset="0"/>
              </a:rPr>
              <a:t>A system architecture describes the organization of the system in terms of structure and </a:t>
            </a:r>
            <a:r>
              <a:rPr lang="en-US" sz="2000" dirty="0" smtClean="0">
                <a:latin typeface="Times New Roman" pitchFamily="18" charset="0"/>
                <a:cs typeface="Times New Roman" pitchFamily="18" charset="0"/>
              </a:rPr>
              <a:t>behaviors </a:t>
            </a:r>
            <a:r>
              <a:rPr lang="en-US" sz="2000" dirty="0" smtClean="0">
                <a:latin typeface="Times New Roman" pitchFamily="18" charset="0"/>
                <a:cs typeface="Times New Roman" pitchFamily="18" charset="0"/>
              </a:rPr>
              <a:t>by representing the different components and the relationship between them. </a:t>
            </a:r>
          </a:p>
          <a:p>
            <a:endParaRPr lang="en-US" dirty="0"/>
          </a:p>
        </p:txBody>
      </p:sp>
      <p:pic>
        <p:nvPicPr>
          <p:cNvPr id="8" name="Content Placeholder 8" descr="apis-versus-web-services-1.png"/>
          <p:cNvPicPr>
            <a:picLocks noChangeAspect="1"/>
          </p:cNvPicPr>
          <p:nvPr/>
        </p:nvPicPr>
        <p:blipFill>
          <a:blip r:embed="rId2"/>
          <a:srcRect r="40413"/>
          <a:stretch>
            <a:fillRect/>
          </a:stretch>
        </p:blipFill>
        <p:spPr>
          <a:xfrm>
            <a:off x="4197693" y="2349425"/>
            <a:ext cx="3704361" cy="3496892"/>
          </a:xfrm>
          <a:prstGeom prst="rect">
            <a:avLst/>
          </a:prstGeom>
        </p:spPr>
      </p:pic>
    </p:spTree>
    <p:extLst>
      <p:ext uri="{BB962C8B-B14F-4D97-AF65-F5344CB8AC3E}">
        <p14:creationId xmlns:p14="http://schemas.microsoft.com/office/powerpoint/2010/main" xmlns="" val="14775642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rgbClr val="C00000"/>
                </a:solidFill>
                <a:latin typeface="Times New Roman" pitchFamily="18" charset="0"/>
                <a:cs typeface="Times New Roman" pitchFamily="18" charset="0"/>
              </a:rPr>
              <a:t>FLOW CHART</a:t>
            </a:r>
            <a:endParaRPr lang="en-US" sz="3200" dirty="0">
              <a:solidFill>
                <a:srgbClr val="C0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Dept. of CSE,RNSIT</a:t>
            </a:r>
            <a:endParaRPr lang="en-US"/>
          </a:p>
        </p:txBody>
      </p:sp>
      <p:sp>
        <p:nvSpPr>
          <p:cNvPr id="5" name="Footer Placeholder 4"/>
          <p:cNvSpPr>
            <a:spLocks noGrp="1"/>
          </p:cNvSpPr>
          <p:nvPr>
            <p:ph type="ftr" sz="quarter" idx="11"/>
          </p:nvPr>
        </p:nvSpPr>
        <p:spPr/>
        <p:txBody>
          <a:bodyPr/>
          <a:lstStyle/>
          <a:p>
            <a:r>
              <a:rPr lang="en-US" smtClean="0"/>
              <a:t>2018 - 19</a:t>
            </a:r>
            <a:endParaRPr lang="en-US"/>
          </a:p>
        </p:txBody>
      </p:sp>
      <p:sp>
        <p:nvSpPr>
          <p:cNvPr id="6" name="Slide Number Placeholder 5"/>
          <p:cNvSpPr>
            <a:spLocks noGrp="1"/>
          </p:cNvSpPr>
          <p:nvPr>
            <p:ph type="sldNum" sz="quarter" idx="12"/>
          </p:nvPr>
        </p:nvSpPr>
        <p:spPr/>
        <p:txBody>
          <a:bodyPr/>
          <a:lstStyle/>
          <a:p>
            <a:fld id="{4C442D41-FF4A-46A6-A5B6-D9D1BC6ADE1D}" type="slidenum">
              <a:rPr lang="en-US" smtClean="0"/>
              <a:pPr/>
              <a:t>9</a:t>
            </a:fld>
            <a:endParaRPr lang="en-US"/>
          </a:p>
        </p:txBody>
      </p:sp>
      <p:pic>
        <p:nvPicPr>
          <p:cNvPr id="7" name="Picture 2"/>
          <p:cNvPicPr>
            <a:picLocks noGrp="1" noChangeAspect="1" noChangeArrowheads="1"/>
          </p:cNvPicPr>
          <p:nvPr>
            <p:ph idx="1"/>
          </p:nvPr>
        </p:nvPicPr>
        <p:blipFill>
          <a:blip r:embed="rId2"/>
          <a:srcRect/>
          <a:stretch>
            <a:fillRect/>
          </a:stretch>
        </p:blipFill>
        <p:spPr bwMode="auto">
          <a:xfrm>
            <a:off x="3833812" y="2091531"/>
            <a:ext cx="4524375" cy="38195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1176</Words>
  <Application>Microsoft Office PowerPoint</Application>
  <PresentationFormat>Custom</PresentationFormat>
  <Paragraphs>192</Paragraphs>
  <Slides>23</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Picture</vt:lpstr>
      <vt:lpstr>Internship / Professional Practice Presentation on  “Recipe App”</vt:lpstr>
      <vt:lpstr>CONTENTS</vt:lpstr>
      <vt:lpstr>Slide 3</vt:lpstr>
      <vt:lpstr>INTRODUCTION</vt:lpstr>
      <vt:lpstr>PROBLEM STATEMENT</vt:lpstr>
      <vt:lpstr> REQUIREMENTS  </vt:lpstr>
      <vt:lpstr>Slide 7</vt:lpstr>
      <vt:lpstr> SYSTEM ARCHITECTURE/BLOCK DIAGRAM </vt:lpstr>
      <vt:lpstr>FLOW CHART</vt:lpstr>
      <vt:lpstr> IMPLEMENTATION </vt:lpstr>
      <vt:lpstr>Slide 11</vt:lpstr>
      <vt:lpstr>SEARCHING</vt:lpstr>
      <vt:lpstr>Slide 13</vt:lpstr>
      <vt:lpstr>Slide 14</vt:lpstr>
      <vt:lpstr>RESULT ANALYSIS</vt:lpstr>
      <vt:lpstr>Search</vt:lpstr>
      <vt:lpstr>Result of a search</vt:lpstr>
      <vt:lpstr>Particular recipe details</vt:lpstr>
      <vt:lpstr>CONCLUSION AND FUTURE WORK</vt:lpstr>
      <vt:lpstr>REFERENCES</vt:lpstr>
      <vt:lpstr>PROJECT SETUP AND DEMONSTRATION</vt:lpstr>
      <vt:lpstr>Suggestions….!</vt:lpstr>
      <vt:lpstr>Slide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Screening Presentation on  “-----------------------------Title------------------------------”</dc:title>
  <dc:creator>Prof. Devaraju B M</dc:creator>
  <cp:lastModifiedBy>user</cp:lastModifiedBy>
  <cp:revision>17</cp:revision>
  <dcterms:created xsi:type="dcterms:W3CDTF">2018-09-27T13:10:55Z</dcterms:created>
  <dcterms:modified xsi:type="dcterms:W3CDTF">2019-11-06T05:54:35Z</dcterms:modified>
</cp:coreProperties>
</file>