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23"/>
  </p:notesMasterIdLst>
  <p:sldIdLst>
    <p:sldId id="256" r:id="rId2"/>
    <p:sldId id="257" r:id="rId3"/>
    <p:sldId id="260" r:id="rId4"/>
    <p:sldId id="340" r:id="rId5"/>
    <p:sldId id="360" r:id="rId6"/>
    <p:sldId id="359" r:id="rId7"/>
    <p:sldId id="355" r:id="rId8"/>
    <p:sldId id="357" r:id="rId9"/>
    <p:sldId id="344" r:id="rId10"/>
    <p:sldId id="347" r:id="rId11"/>
    <p:sldId id="349" r:id="rId12"/>
    <p:sldId id="348" r:id="rId13"/>
    <p:sldId id="350" r:id="rId14"/>
    <p:sldId id="351" r:id="rId15"/>
    <p:sldId id="352" r:id="rId16"/>
    <p:sldId id="353" r:id="rId17"/>
    <p:sldId id="354" r:id="rId18"/>
    <p:sldId id="346" r:id="rId19"/>
    <p:sldId id="270" r:id="rId20"/>
    <p:sldId id="358" r:id="rId21"/>
    <p:sldId id="32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66"/>
    <a:srgbClr val="2B5F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44" autoAdjust="0"/>
    <p:restoredTop sz="99822" autoAdjust="0"/>
  </p:normalViewPr>
  <p:slideViewPr>
    <p:cSldViewPr>
      <p:cViewPr varScale="1">
        <p:scale>
          <a:sx n="73" d="100"/>
          <a:sy n="73" d="100"/>
        </p:scale>
        <p:origin x="-10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16-Sep-19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 xmlns:p14="http://schemas.microsoft.com/office/powerpoint/2010/main" val="129644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0FE1504-C779-4535-B0C3-953FBED32023}" type="datetime5">
              <a:rPr lang="en-US" smtClean="0"/>
              <a:pPr/>
              <a:t>16-Sep-19</a:t>
            </a:fld>
            <a:endParaRPr lang="en-US" dirty="0"/>
          </a:p>
        </p:txBody>
      </p:sp>
      <p:sp>
        <p:nvSpPr>
          <p:cNvPr id="20" name="Footer Placeholder 19"/>
          <p:cNvSpPr>
            <a:spLocks noGrp="1"/>
          </p:cNvSpPr>
          <p:nvPr>
            <p:ph type="ftr" sz="quarter" idx="11"/>
          </p:nvPr>
        </p:nvSpPr>
        <p:spPr/>
        <p:txBody>
          <a:bodyPr/>
          <a:lstStyle>
            <a:extLst/>
          </a:lstStyle>
          <a:p>
            <a:r>
              <a:rPr lang="en-US" smtClean="0"/>
              <a:t>Department of ISE, RNSIT</a:t>
            </a:r>
            <a:endParaRPr lang="en-US" dirty="0"/>
          </a:p>
        </p:txBody>
      </p:sp>
      <p:sp>
        <p:nvSpPr>
          <p:cNvPr id="10" name="Slide Number Placeholder 9"/>
          <p:cNvSpPr>
            <a:spLocks noGrp="1"/>
          </p:cNvSpPr>
          <p:nvPr>
            <p:ph type="sldNum" sz="quarter" idx="12"/>
          </p:nvPr>
        </p:nvSpPr>
        <p:spPr/>
        <p:txBody>
          <a:bodyPr/>
          <a:lstStyle>
            <a:extLst/>
          </a:lstStyle>
          <a:p>
            <a:fld id="{5B4F5413-E548-45A8-B9DD-11B71454D5CA}"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1F2FE2-AC05-41BC-AA1F-21E809B5F184}" type="datetime5">
              <a:rPr lang="en-US" smtClean="0"/>
              <a:pPr/>
              <a:t>16-Sep-19</a:t>
            </a:fld>
            <a:endParaRPr lang="en-US" dirty="0"/>
          </a:p>
        </p:txBody>
      </p:sp>
      <p:sp>
        <p:nvSpPr>
          <p:cNvPr id="5" name="Footer Placeholder 4"/>
          <p:cNvSpPr>
            <a:spLocks noGrp="1"/>
          </p:cNvSpPr>
          <p:nvPr>
            <p:ph type="ftr" sz="quarter" idx="11"/>
          </p:nvPr>
        </p:nvSpPr>
        <p:spPr/>
        <p:txBody>
          <a:bodyPr/>
          <a:lstStyle>
            <a:extLst/>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445C14-6BBD-4445-94E9-1B71234B69C0}" type="datetime5">
              <a:rPr lang="en-US" smtClean="0"/>
              <a:pPr/>
              <a:t>16-Sep-19</a:t>
            </a:fld>
            <a:endParaRPr lang="en-US" dirty="0"/>
          </a:p>
        </p:txBody>
      </p:sp>
      <p:sp>
        <p:nvSpPr>
          <p:cNvPr id="5" name="Footer Placeholder 4"/>
          <p:cNvSpPr>
            <a:spLocks noGrp="1"/>
          </p:cNvSpPr>
          <p:nvPr>
            <p:ph type="ftr" sz="quarter" idx="11"/>
          </p:nvPr>
        </p:nvSpPr>
        <p:spPr/>
        <p:txBody>
          <a:bodyPr/>
          <a:lstStyle>
            <a:extLst/>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extLst/>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AAD77B8-A439-4E70-A526-AC46F03E3A86}" type="datetime5">
              <a:rPr lang="en-US" smtClean="0"/>
              <a:pPr/>
              <a:t>16-Sep-19</a:t>
            </a:fld>
            <a:endParaRPr lang="en-US" dirty="0"/>
          </a:p>
        </p:txBody>
      </p:sp>
      <p:sp>
        <p:nvSpPr>
          <p:cNvPr id="5" name="Footer Placeholder 4"/>
          <p:cNvSpPr>
            <a:spLocks noGrp="1"/>
          </p:cNvSpPr>
          <p:nvPr>
            <p:ph type="ftr" sz="quarter" idx="11"/>
          </p:nvPr>
        </p:nvSpPr>
        <p:spPr/>
        <p:txBody>
          <a:bodyPr/>
          <a:lstStyle>
            <a:extLst/>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extLst/>
          </a:lstStyle>
          <a:p>
            <a:fld id="{5B4F5413-E548-45A8-B9DD-11B71454D5CA}"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62E598-B236-47A0-8C68-ACFF17272549}" type="datetime5">
              <a:rPr lang="en-US" smtClean="0"/>
              <a:pPr/>
              <a:t>16-Sep-19</a:t>
            </a:fld>
            <a:endParaRPr lang="en-US" dirty="0"/>
          </a:p>
        </p:txBody>
      </p:sp>
      <p:sp>
        <p:nvSpPr>
          <p:cNvPr id="6" name="Footer Placeholder 5"/>
          <p:cNvSpPr>
            <a:spLocks noGrp="1"/>
          </p:cNvSpPr>
          <p:nvPr>
            <p:ph type="ftr" sz="quarter" idx="11"/>
          </p:nvPr>
        </p:nvSpPr>
        <p:spPr/>
        <p:txBody>
          <a:bodyPr/>
          <a:lstStyle>
            <a:extLst/>
          </a:lstStyle>
          <a:p>
            <a:r>
              <a:rPr lang="en-US" smtClean="0"/>
              <a:t>Department of ISE, RNSIT</a:t>
            </a:r>
            <a:endParaRPr lang="en-US" dirty="0"/>
          </a:p>
        </p:txBody>
      </p:sp>
      <p:sp>
        <p:nvSpPr>
          <p:cNvPr id="7" name="Slide Number Placeholder 6"/>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01074D-476A-4254-907E-8AC845469033}" type="datetime5">
              <a:rPr lang="en-US" smtClean="0"/>
              <a:pPr/>
              <a:t>16-Sep-19</a:t>
            </a:fld>
            <a:endParaRPr lang="en-US" dirty="0"/>
          </a:p>
        </p:txBody>
      </p:sp>
      <p:sp>
        <p:nvSpPr>
          <p:cNvPr id="8" name="Footer Placeholder 7"/>
          <p:cNvSpPr>
            <a:spLocks noGrp="1"/>
          </p:cNvSpPr>
          <p:nvPr>
            <p:ph type="ftr" sz="quarter" idx="11"/>
          </p:nvPr>
        </p:nvSpPr>
        <p:spPr/>
        <p:txBody>
          <a:bodyPr/>
          <a:lstStyle>
            <a:extLst/>
          </a:lstStyle>
          <a:p>
            <a:r>
              <a:rPr lang="en-US" smtClean="0"/>
              <a:t>Department of ISE, RNSIT</a:t>
            </a:r>
            <a:endParaRPr lang="en-US" dirty="0"/>
          </a:p>
        </p:txBody>
      </p:sp>
      <p:sp>
        <p:nvSpPr>
          <p:cNvPr id="9" name="Slide Number Placeholder 8"/>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5D511E-22CD-4D03-AEA2-22C233E39815}" type="datetime5">
              <a:rPr lang="en-US" smtClean="0"/>
              <a:pPr/>
              <a:t>16-Sep-19</a:t>
            </a:fld>
            <a:endParaRPr lang="en-US" dirty="0"/>
          </a:p>
        </p:txBody>
      </p:sp>
      <p:sp>
        <p:nvSpPr>
          <p:cNvPr id="4" name="Footer Placeholder 3"/>
          <p:cNvSpPr>
            <a:spLocks noGrp="1"/>
          </p:cNvSpPr>
          <p:nvPr>
            <p:ph type="ftr" sz="quarter" idx="11"/>
          </p:nvPr>
        </p:nvSpPr>
        <p:spPr/>
        <p:txBody>
          <a:bodyPr/>
          <a:lstStyle>
            <a:extLst/>
          </a:lstStyle>
          <a:p>
            <a:r>
              <a:rPr lang="en-US" smtClean="0"/>
              <a:t>Department of ISE, RNSIT</a:t>
            </a:r>
            <a:endParaRPr lang="en-US" dirty="0"/>
          </a:p>
        </p:txBody>
      </p:sp>
      <p:sp>
        <p:nvSpPr>
          <p:cNvPr id="5" name="Slide Number Placeholder 4"/>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71C6B45-9825-4364-9E61-FAFE250BFF51}" type="datetime5">
              <a:rPr lang="en-US" smtClean="0"/>
              <a:pPr/>
              <a:t>16-Sep-19</a:t>
            </a:fld>
            <a:endParaRPr lang="en-US" dirty="0"/>
          </a:p>
        </p:txBody>
      </p:sp>
      <p:sp>
        <p:nvSpPr>
          <p:cNvPr id="3" name="Footer Placeholder 2"/>
          <p:cNvSpPr>
            <a:spLocks noGrp="1"/>
          </p:cNvSpPr>
          <p:nvPr>
            <p:ph type="ftr" sz="quarter" idx="11"/>
          </p:nvPr>
        </p:nvSpPr>
        <p:spPr/>
        <p:txBody>
          <a:bodyPr/>
          <a:lstStyle>
            <a:extLst/>
          </a:lstStyle>
          <a:p>
            <a:r>
              <a:rPr lang="en-US" smtClean="0"/>
              <a:t>Department of ISE, RNSIT</a:t>
            </a:r>
            <a:endParaRPr lang="en-US" dirty="0"/>
          </a:p>
        </p:txBody>
      </p:sp>
      <p:sp>
        <p:nvSpPr>
          <p:cNvPr id="4" name="Slide Number Placeholder 3"/>
          <p:cNvSpPr>
            <a:spLocks noGrp="1"/>
          </p:cNvSpPr>
          <p:nvPr>
            <p:ph type="sldNum" sz="quarter" idx="12"/>
          </p:nvPr>
        </p:nvSpPr>
        <p:spPr/>
        <p:txBody>
          <a:bodyPr/>
          <a:lstStyle>
            <a:extLst/>
          </a:lstStyle>
          <a:p>
            <a:fld id="{5B4F5413-E548-45A8-B9DD-11B71454D5CA}"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70B90F-2E1F-4182-A80F-28BB94F66BFE}" type="datetime5">
              <a:rPr lang="en-US" smtClean="0"/>
              <a:pPr/>
              <a:t>16-Sep-19</a:t>
            </a:fld>
            <a:endParaRPr lang="en-US" dirty="0"/>
          </a:p>
        </p:txBody>
      </p:sp>
      <p:sp>
        <p:nvSpPr>
          <p:cNvPr id="6" name="Footer Placeholder 5"/>
          <p:cNvSpPr>
            <a:spLocks noGrp="1"/>
          </p:cNvSpPr>
          <p:nvPr>
            <p:ph type="ftr" sz="quarter" idx="11"/>
          </p:nvPr>
        </p:nvSpPr>
        <p:spPr/>
        <p:txBody>
          <a:bodyPr/>
          <a:lstStyle>
            <a:extLst/>
          </a:lstStyle>
          <a:p>
            <a:r>
              <a:rPr lang="en-US" smtClean="0"/>
              <a:t>Department of ISE, RNSIT</a:t>
            </a:r>
            <a:endParaRPr lang="en-US" dirty="0"/>
          </a:p>
        </p:txBody>
      </p:sp>
      <p:sp>
        <p:nvSpPr>
          <p:cNvPr id="7" name="Slide Number Placeholder 6"/>
          <p:cNvSpPr>
            <a:spLocks noGrp="1"/>
          </p:cNvSpPr>
          <p:nvPr>
            <p:ph type="sldNum" sz="quarter" idx="12"/>
          </p:nvPr>
        </p:nvSpPr>
        <p:spPr/>
        <p:txBody>
          <a:bodyPr/>
          <a:lstStyle>
            <a:extLst/>
          </a:lstStyle>
          <a:p>
            <a:fld id="{5B4F5413-E548-45A8-B9DD-11B71454D5CA}"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BA07B06-2F0F-4122-BDE6-54C4CF3B3A04}" type="datetime5">
              <a:rPr lang="en-US" smtClean="0"/>
              <a:pPr/>
              <a:t>16-Sep-19</a:t>
            </a:fld>
            <a:endParaRPr lang="en-US" dirty="0"/>
          </a:p>
        </p:txBody>
      </p:sp>
      <p:sp>
        <p:nvSpPr>
          <p:cNvPr id="6" name="Footer Placeholder 5"/>
          <p:cNvSpPr>
            <a:spLocks noGrp="1"/>
          </p:cNvSpPr>
          <p:nvPr>
            <p:ph type="ftr" sz="quarter" idx="11"/>
          </p:nvPr>
        </p:nvSpPr>
        <p:spPr/>
        <p:txBody>
          <a:bodyPr/>
          <a:lstStyle>
            <a:extLst/>
          </a:lstStyle>
          <a:p>
            <a:r>
              <a:rPr lang="en-US" smtClean="0"/>
              <a:t>Department of ISE, RNSIT</a:t>
            </a:r>
            <a:endParaRPr lang="en-US" dirty="0"/>
          </a:p>
        </p:txBody>
      </p:sp>
      <p:sp>
        <p:nvSpPr>
          <p:cNvPr id="7" name="Slide Number Placeholder 6"/>
          <p:cNvSpPr>
            <a:spLocks noGrp="1"/>
          </p:cNvSpPr>
          <p:nvPr>
            <p:ph type="sldNum" sz="quarter" idx="12"/>
          </p:nvPr>
        </p:nvSpPr>
        <p:spPr/>
        <p:txBody>
          <a:bodyPr/>
          <a:lstStyle>
            <a:extLst/>
          </a:lstStyle>
          <a:p>
            <a:fld id="{5B4F5413-E548-45A8-B9DD-11B71454D5CA}"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A5B00D6-914B-4DAE-AF02-FFF25DA1F5B6}" type="datetime5">
              <a:rPr lang="en-US" smtClean="0"/>
              <a:pPr/>
              <a:t>16-Sep-19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Department of ISE, RNSIT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B4F5413-E548-45A8-B9DD-11B71454D5CA}"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pull/>
  </p:transition>
  <p:timing>
    <p:tnLst>
      <p:par>
        <p:cTn id="1" dur="indefinite" restart="never" nodeType="tmRoot"/>
      </p:par>
    </p:tnLst>
  </p:timing>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freecodecamp.org/" TargetMode="External"/><Relationship Id="rId1" Type="http://schemas.openxmlformats.org/officeDocument/2006/relationships/slideLayout" Target="../slideLayouts/slideLayout2.xml"/><Relationship Id="rId4" Type="http://schemas.openxmlformats.org/officeDocument/2006/relationships/hyperlink" Target="https://www.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pmjs.com/get-np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428868"/>
            <a:ext cx="8610600" cy="1285884"/>
          </a:xfrm>
        </p:spPr>
        <p:txBody>
          <a:bodyPr>
            <a:normAutofit/>
          </a:bodyPr>
          <a:lstStyle/>
          <a:p>
            <a:pPr algn="ctr"/>
            <a:r>
              <a:rPr lang="en-US" sz="3200" b="1" i="1" dirty="0" smtClean="0">
                <a:solidFill>
                  <a:schemeClr val="tx1"/>
                </a:solidFill>
              </a:rPr>
              <a:t>Recipe Lists</a:t>
            </a:r>
            <a:r>
              <a:rPr lang="en-US" sz="3200" b="1" i="1" dirty="0" smtClean="0">
                <a:solidFill>
                  <a:srgbClr val="2B5FF3"/>
                </a:solidFill>
              </a:rPr>
              <a:t>  </a:t>
            </a:r>
            <a:r>
              <a:rPr lang="en-US" sz="2200" dirty="0">
                <a:solidFill>
                  <a:srgbClr val="2B5FF3"/>
                </a:solidFill>
              </a:rPr>
              <a:t/>
            </a:r>
            <a:br>
              <a:rPr lang="en-US" sz="2200" dirty="0">
                <a:solidFill>
                  <a:srgbClr val="2B5FF3"/>
                </a:solidFill>
              </a:rPr>
            </a:br>
            <a:endParaRPr lang="en-US" sz="2200" dirty="0">
              <a:solidFill>
                <a:srgbClr val="2B5FF3"/>
              </a:solidFill>
            </a:endParaRPr>
          </a:p>
        </p:txBody>
      </p:sp>
      <p:sp>
        <p:nvSpPr>
          <p:cNvPr id="11" name="Subtitle 10"/>
          <p:cNvSpPr>
            <a:spLocks noGrp="1"/>
          </p:cNvSpPr>
          <p:nvPr>
            <p:ph type="subTitle" idx="1"/>
          </p:nvPr>
        </p:nvSpPr>
        <p:spPr>
          <a:xfrm>
            <a:off x="2339752" y="4077073"/>
            <a:ext cx="4457704" cy="824888"/>
          </a:xfrm>
        </p:spPr>
        <p:txBody>
          <a:bodyPr>
            <a:noAutofit/>
          </a:bodyPr>
          <a:lstStyle/>
          <a:p>
            <a:pPr lvl="0" algn="ctr" fontAlgn="base">
              <a:spcBef>
                <a:spcPct val="0"/>
              </a:spcBef>
              <a:spcAft>
                <a:spcPct val="0"/>
              </a:spcAft>
            </a:pPr>
            <a:r>
              <a:rPr lang="en-US" sz="2400" b="1" dirty="0" smtClean="0">
                <a:solidFill>
                  <a:srgbClr val="C00000"/>
                </a:solidFill>
                <a:latin typeface="Times New Roman" pitchFamily="18" charset="0"/>
                <a:cs typeface="Times New Roman" pitchFamily="18" charset="0"/>
              </a:rPr>
              <a:t>S</a:t>
            </a:r>
            <a:r>
              <a:rPr lang="en-US" sz="2400" b="1" dirty="0" smtClean="0">
                <a:solidFill>
                  <a:srgbClr val="C00000"/>
                </a:solidFill>
                <a:latin typeface="Times New Roman" pitchFamily="18" charset="0"/>
                <a:cs typeface="Times New Roman" pitchFamily="18" charset="0"/>
              </a:rPr>
              <a:t>ri </a:t>
            </a:r>
            <a:r>
              <a:rPr lang="en-US" sz="2400" b="1" dirty="0" err="1" smtClean="0">
                <a:solidFill>
                  <a:srgbClr val="C00000"/>
                </a:solidFill>
                <a:latin typeface="Times New Roman" pitchFamily="18" charset="0"/>
                <a:cs typeface="Times New Roman" pitchFamily="18" charset="0"/>
              </a:rPr>
              <a:t>R</a:t>
            </a:r>
            <a:r>
              <a:rPr lang="en-US" sz="2400" b="1" dirty="0" err="1" smtClean="0">
                <a:solidFill>
                  <a:srgbClr val="C00000"/>
                </a:solidFill>
                <a:latin typeface="Times New Roman" pitchFamily="18" charset="0"/>
                <a:cs typeface="Times New Roman" pitchFamily="18" charset="0"/>
              </a:rPr>
              <a:t>aksha</a:t>
            </a:r>
            <a:r>
              <a:rPr lang="en-US" sz="2400" b="1" dirty="0" smtClean="0">
                <a:solidFill>
                  <a:srgbClr val="C00000"/>
                </a:solidFill>
                <a:latin typeface="Times New Roman" pitchFamily="18" charset="0"/>
                <a:cs typeface="Times New Roman" pitchFamily="18" charset="0"/>
              </a:rPr>
              <a:t> P</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1RN16IS102</a:t>
            </a:r>
            <a:endParaRPr lang="en-IN" sz="2400" b="1" dirty="0">
              <a:solidFill>
                <a:srgbClr val="000066"/>
              </a:solidFill>
            </a:endParaRPr>
          </a:p>
        </p:txBody>
      </p:sp>
      <p:sp>
        <p:nvSpPr>
          <p:cNvPr id="7" name="Rectangle 6"/>
          <p:cNvSpPr/>
          <p:nvPr/>
        </p:nvSpPr>
        <p:spPr>
          <a:xfrm>
            <a:off x="785786" y="357166"/>
            <a:ext cx="7715304" cy="646331"/>
          </a:xfrm>
          <a:prstGeom prst="rect">
            <a:avLst/>
          </a:prstGeom>
        </p:spPr>
        <p:txBody>
          <a:bodyPr wrap="square">
            <a:spAutoFit/>
          </a:bodyPr>
          <a:lstStyle/>
          <a:p>
            <a:pPr algn="ctr">
              <a:defRPr/>
            </a:pPr>
            <a:r>
              <a:rPr lang="en-US" b="1" dirty="0">
                <a:solidFill>
                  <a:schemeClr val="tx1">
                    <a:lumMod val="95000"/>
                    <a:lumOff val="5000"/>
                  </a:schemeClr>
                </a:solidFill>
                <a:latin typeface="Times New Roman" pitchFamily="18" charset="0"/>
                <a:cs typeface="Times New Roman" pitchFamily="18" charset="0"/>
              </a:rPr>
              <a:t>RNS INSTITUTE OF TECHNOLOGY</a:t>
            </a:r>
          </a:p>
          <a:p>
            <a:pPr algn="ctr">
              <a:defRPr/>
            </a:pPr>
            <a:r>
              <a:rPr lang="en-US" b="1" cap="all" dirty="0">
                <a:solidFill>
                  <a:schemeClr val="tx1">
                    <a:lumMod val="95000"/>
                    <a:lumOff val="5000"/>
                  </a:schemeClr>
                </a:solidFill>
                <a:latin typeface="Times New Roman" pitchFamily="18" charset="0"/>
                <a:cs typeface="Times New Roman" pitchFamily="18" charset="0"/>
              </a:rPr>
              <a:t>BENGALURU - 98</a:t>
            </a:r>
            <a:endParaRPr lang="en-US" b="1" dirty="0">
              <a:solidFill>
                <a:schemeClr val="tx1">
                  <a:lumMod val="95000"/>
                  <a:lumOff val="5000"/>
                </a:schemeClr>
              </a:solidFill>
              <a:latin typeface="Times New Roman" pitchFamily="18" charset="0"/>
              <a:cs typeface="Times New Roman" pitchFamily="18" charset="0"/>
            </a:endParaRPr>
          </a:p>
        </p:txBody>
      </p:sp>
      <p:sp>
        <p:nvSpPr>
          <p:cNvPr id="8" name="Rectangle 7"/>
          <p:cNvSpPr/>
          <p:nvPr/>
        </p:nvSpPr>
        <p:spPr>
          <a:xfrm>
            <a:off x="285720" y="1357298"/>
            <a:ext cx="8215370" cy="369332"/>
          </a:xfrm>
          <a:prstGeom prst="rect">
            <a:avLst/>
          </a:prstGeom>
        </p:spPr>
        <p:txBody>
          <a:bodyPr wrap="square">
            <a:spAutoFit/>
          </a:bodyPr>
          <a:lstStyle/>
          <a:p>
            <a:pPr algn="ctr"/>
            <a:r>
              <a:rPr lang="en-US" b="1" dirty="0">
                <a:solidFill>
                  <a:schemeClr val="tx1">
                    <a:lumMod val="95000"/>
                    <a:lumOff val="5000"/>
                  </a:schemeClr>
                </a:solidFill>
                <a:latin typeface="Times New Roman" pitchFamily="18" charset="0"/>
                <a:cs typeface="Times New Roman" pitchFamily="18" charset="0"/>
              </a:rPr>
              <a:t>DEPARTMENT OF INFORMATION SCIENCE &amp; ENGINEERING</a:t>
            </a:r>
          </a:p>
        </p:txBody>
      </p:sp>
      <p:sp>
        <p:nvSpPr>
          <p:cNvPr id="9" name="Rectangle 8"/>
          <p:cNvSpPr/>
          <p:nvPr/>
        </p:nvSpPr>
        <p:spPr>
          <a:xfrm>
            <a:off x="3511879" y="1785926"/>
            <a:ext cx="1982274" cy="646331"/>
          </a:xfrm>
          <a:prstGeom prst="rect">
            <a:avLst/>
          </a:prstGeom>
        </p:spPr>
        <p:txBody>
          <a:bodyPr wrap="none">
            <a:spAutoFit/>
          </a:bodyPr>
          <a:lstStyle/>
          <a:p>
            <a:pPr algn="ctr"/>
            <a:r>
              <a:rPr lang="en-US" b="1" dirty="0">
                <a:latin typeface="Times New Roman" pitchFamily="18" charset="0"/>
                <a:cs typeface="Times New Roman" pitchFamily="18" charset="0"/>
              </a:rPr>
              <a:t>Presentation on </a:t>
            </a:r>
          </a:p>
          <a:p>
            <a:pPr algn="ctr"/>
            <a:r>
              <a:rPr lang="en-US" b="1" dirty="0" smtClean="0">
                <a:latin typeface="Times New Roman" pitchFamily="18" charset="0"/>
                <a:cs typeface="Times New Roman" pitchFamily="18" charset="0"/>
              </a:rPr>
              <a:t>Internship project</a:t>
            </a:r>
            <a:endParaRPr lang="en-US" b="1" dirty="0">
              <a:latin typeface="Times New Roman" pitchFamily="18" charset="0"/>
              <a:cs typeface="Times New Roman" pitchFamily="18" charset="0"/>
            </a:endParaRPr>
          </a:p>
        </p:txBody>
      </p:sp>
      <p:sp>
        <p:nvSpPr>
          <p:cNvPr id="10" name="Rectangle 9"/>
          <p:cNvSpPr/>
          <p:nvPr/>
        </p:nvSpPr>
        <p:spPr>
          <a:xfrm>
            <a:off x="2107404" y="5229200"/>
            <a:ext cx="5128891" cy="923330"/>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a:t>
            </a:r>
            <a:r>
              <a:rPr lang="en-US" dirty="0">
                <a:solidFill>
                  <a:schemeClr val="tx1">
                    <a:lumMod val="85000"/>
                    <a:lumOff val="15000"/>
                  </a:schemeClr>
                </a:solidFill>
                <a:latin typeface="Times New Roman" pitchFamily="18" charset="0"/>
                <a:cs typeface="Times New Roman" pitchFamily="18" charset="0"/>
              </a:rPr>
              <a:t>Under the guidance of</a:t>
            </a:r>
            <a:endParaRPr lang="en-US" b="1" dirty="0">
              <a:solidFill>
                <a:schemeClr val="tx1">
                  <a:lumMod val="85000"/>
                  <a:lumOff val="15000"/>
                </a:schemeClr>
              </a:solidFill>
              <a:latin typeface="Times New Roman" pitchFamily="18" charset="0"/>
              <a:cs typeface="Times New Roman" pitchFamily="18" charset="0"/>
            </a:endParaRPr>
          </a:p>
          <a:p>
            <a:pPr lvl="0" algn="ctr" fontAlgn="base">
              <a:spcBef>
                <a:spcPct val="0"/>
              </a:spcBef>
              <a:spcAft>
                <a:spcPct val="0"/>
              </a:spcAft>
            </a:pPr>
            <a:r>
              <a:rPr lang="en-US" b="1" dirty="0" smtClean="0">
                <a:solidFill>
                  <a:schemeClr val="tx1">
                    <a:lumMod val="85000"/>
                    <a:lumOff val="15000"/>
                  </a:schemeClr>
                </a:solidFill>
                <a:latin typeface="Times New Roman" pitchFamily="18" charset="0"/>
                <a:cs typeface="Times New Roman" pitchFamily="18" charset="0"/>
              </a:rPr>
              <a:t>Dr. </a:t>
            </a:r>
            <a:r>
              <a:rPr lang="en-US" b="1" dirty="0" err="1" smtClean="0">
                <a:solidFill>
                  <a:schemeClr val="tx1">
                    <a:lumMod val="85000"/>
                    <a:lumOff val="15000"/>
                  </a:schemeClr>
                </a:solidFill>
                <a:latin typeface="Times New Roman" pitchFamily="18" charset="0"/>
                <a:cs typeface="Times New Roman" pitchFamily="18" charset="0"/>
              </a:rPr>
              <a:t>Prakasha</a:t>
            </a:r>
            <a:r>
              <a:rPr lang="en-US" b="1" dirty="0" smtClean="0">
                <a:solidFill>
                  <a:schemeClr val="tx1">
                    <a:lumMod val="85000"/>
                    <a:lumOff val="15000"/>
                  </a:schemeClr>
                </a:solidFill>
                <a:latin typeface="Times New Roman" pitchFamily="18" charset="0"/>
                <a:cs typeface="Times New Roman" pitchFamily="18" charset="0"/>
              </a:rPr>
              <a:t> S</a:t>
            </a:r>
            <a:endParaRPr lang="pt-BR" b="1" dirty="0">
              <a:solidFill>
                <a:schemeClr val="tx1">
                  <a:lumMod val="85000"/>
                  <a:lumOff val="15000"/>
                </a:schemeClr>
              </a:solidFill>
              <a:latin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Asst</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 Dept of  ISE, RNSIT</a:t>
            </a:r>
            <a:endParaRPr lang="en-US" dirty="0">
              <a:solidFill>
                <a:schemeClr val="tx1">
                  <a:lumMod val="85000"/>
                  <a:lumOff val="15000"/>
                </a:schemeClr>
              </a:solidFill>
              <a:latin typeface="Times New Roman" pitchFamily="18" charset="0"/>
              <a:cs typeface="Times New Roman" pitchFamily="18" charset="0"/>
            </a:endParaRPr>
          </a:p>
        </p:txBody>
      </p:sp>
      <p:pic>
        <p:nvPicPr>
          <p:cNvPr id="12" name="Picture 11" descr="C:\Users\Admin\Documents\IMG-20161102-WA0000.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863" y="0"/>
            <a:ext cx="1433195" cy="1433195"/>
          </a:xfrm>
          <a:prstGeom prst="rect">
            <a:avLst/>
          </a:prstGeom>
          <a:noFill/>
          <a:ln>
            <a:noFill/>
          </a:ln>
        </p:spPr>
      </p:pic>
      <p:pic>
        <p:nvPicPr>
          <p:cNvPr id="1026" name="Picture 2" descr="F:\images.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481618" y="16273"/>
            <a:ext cx="1656184" cy="13533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chemeClr val="accent1">
                    <a:lumMod val="75000"/>
                  </a:schemeClr>
                </a:solidFill>
                <a:latin typeface="Times New Roman" pitchFamily="18" charset="0"/>
                <a:cs typeface="Times New Roman" pitchFamily="18" charset="0"/>
              </a:rPr>
              <a:t>Implementation-searching  </a:t>
            </a:r>
            <a:endParaRPr lang="en-US" dirty="0"/>
          </a:p>
        </p:txBody>
      </p:sp>
      <p:pic>
        <p:nvPicPr>
          <p:cNvPr id="7" name="Content Placeholder 6" descr="Capture.PNGj.PNG"/>
          <p:cNvPicPr>
            <a:picLocks noGrp="1" noChangeAspect="1"/>
          </p:cNvPicPr>
          <p:nvPr>
            <p:ph idx="1"/>
          </p:nvPr>
        </p:nvPicPr>
        <p:blipFill>
          <a:blip r:embed="rId2"/>
          <a:stretch>
            <a:fillRect/>
          </a:stretch>
        </p:blipFill>
        <p:spPr>
          <a:xfrm>
            <a:off x="2022033" y="3114572"/>
            <a:ext cx="6325483" cy="1467055"/>
          </a:xfrm>
        </p:spPr>
      </p:pic>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10</a:t>
            </a:fld>
            <a:endParaRPr lang="en-US" dirty="0"/>
          </a:p>
        </p:txBody>
      </p:sp>
      <p:sp>
        <p:nvSpPr>
          <p:cNvPr id="3" name="TextBox 2"/>
          <p:cNvSpPr txBox="1"/>
          <p:nvPr/>
        </p:nvSpPr>
        <p:spPr>
          <a:xfrm>
            <a:off x="663262" y="1544414"/>
            <a:ext cx="7696200" cy="873572"/>
          </a:xfrm>
          <a:prstGeom prst="rect">
            <a:avLst/>
          </a:prstGeom>
          <a:noFill/>
        </p:spPr>
        <p:txBody>
          <a:bodyPr wrap="square" rtlCol="0">
            <a:spAutoFit/>
          </a:bodyPr>
          <a:lstStyle/>
          <a:p>
            <a:pPr marL="285750" indent="-285750">
              <a:lnSpc>
                <a:spcPct val="150000"/>
              </a:lnSpc>
              <a:buFont typeface="Arial" pitchFamily="34" charset="0"/>
              <a:buChar char="•"/>
            </a:pPr>
            <a:r>
              <a:rPr lang="en-US" b="1" dirty="0" smtClean="0">
                <a:latin typeface="Times New Roman" pitchFamily="18" charset="0"/>
                <a:cs typeface="Times New Roman" pitchFamily="18" charset="0"/>
              </a:rPr>
              <a:t>The API key and the recipe id are the parameters used to search the recipes of a particular food item.</a:t>
            </a:r>
            <a:endParaRPr lang="en-US" b="1" dirty="0">
              <a:latin typeface="Times New Roman" pitchFamily="18" charset="0"/>
              <a:cs typeface="Times New Roman" pitchFamily="18"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86700" cy="1371601"/>
          </a:xfrm>
        </p:spPr>
        <p:txBody>
          <a:bodyPr/>
          <a:lstStyle/>
          <a:p>
            <a:pPr algn="ctr"/>
            <a:r>
              <a:rPr lang="en-US" sz="3200" b="1" dirty="0" smtClean="0">
                <a:solidFill>
                  <a:schemeClr val="accent1">
                    <a:lumMod val="75000"/>
                  </a:schemeClr>
                </a:solidFill>
                <a:latin typeface="Times New Roman" pitchFamily="18" charset="0"/>
                <a:cs typeface="Times New Roman" pitchFamily="18" charset="0"/>
              </a:rPr>
              <a:t>Implementation-Display</a:t>
            </a:r>
            <a:endParaRPr lang="en-US" dirty="0"/>
          </a:p>
        </p:txBody>
      </p:sp>
      <p:pic>
        <p:nvPicPr>
          <p:cNvPr id="7" name="Content Placeholder 6" descr="aaaa.PNG"/>
          <p:cNvPicPr>
            <a:picLocks noGrp="1" noChangeAspect="1"/>
          </p:cNvPicPr>
          <p:nvPr>
            <p:ph idx="1"/>
          </p:nvPr>
        </p:nvPicPr>
        <p:blipFill>
          <a:blip r:embed="rId2"/>
          <a:stretch>
            <a:fillRect/>
          </a:stretch>
        </p:blipFill>
        <p:spPr>
          <a:xfrm>
            <a:off x="4419600" y="1219200"/>
            <a:ext cx="4449907" cy="4800600"/>
          </a:xfrm>
        </p:spPr>
      </p:pic>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11</a:t>
            </a:fld>
            <a:endParaRPr lang="en-US" dirty="0"/>
          </a:p>
        </p:txBody>
      </p:sp>
      <p:sp>
        <p:nvSpPr>
          <p:cNvPr id="3" name="TextBox 2"/>
          <p:cNvSpPr txBox="1"/>
          <p:nvPr/>
        </p:nvSpPr>
        <p:spPr>
          <a:xfrm>
            <a:off x="685800" y="990600"/>
            <a:ext cx="3429000" cy="5170646"/>
          </a:xfrm>
          <a:prstGeom prst="rect">
            <a:avLst/>
          </a:prstGeom>
          <a:noFill/>
        </p:spPr>
        <p:txBody>
          <a:bodyPr wrap="square" rtlCol="0">
            <a:spAutoFit/>
          </a:bodyPr>
          <a:lstStyle/>
          <a:p>
            <a:pPr marL="285750" indent="-285750">
              <a:lnSpc>
                <a:spcPct val="150000"/>
              </a:lnSpc>
              <a:buFont typeface="Arial" pitchFamily="34" charset="0"/>
              <a:buChar char="•"/>
            </a:pPr>
            <a:r>
              <a:rPr lang="en-US" sz="2000" b="1" dirty="0" smtClean="0">
                <a:latin typeface="Times New Roman" pitchFamily="18" charset="0"/>
                <a:cs typeface="Times New Roman" pitchFamily="18" charset="0"/>
              </a:rPr>
              <a:t>The selected recipes will be displayed on the web page. The details such as recipe title, publisher name are displayed in a box format.</a:t>
            </a:r>
          </a:p>
          <a:p>
            <a:pPr marL="285750" indent="-285750">
              <a:lnSpc>
                <a:spcPct val="150000"/>
              </a:lnSpc>
              <a:buFont typeface="Arial" pitchFamily="34" charset="0"/>
              <a:buChar char="•"/>
            </a:pPr>
            <a:r>
              <a:rPr lang="en-US" sz="2000" b="1" dirty="0" smtClean="0">
                <a:latin typeface="Times New Roman" pitchFamily="18" charset="0"/>
                <a:cs typeface="Times New Roman" pitchFamily="18" charset="0"/>
              </a:rPr>
              <a:t>A view recipe link is also included, which when clicked displays the complete detailed information about that particular item. </a:t>
            </a:r>
            <a:endParaRPr lang="en-US" sz="2000" b="1" dirty="0">
              <a:latin typeface="Times New Roman" pitchFamily="18" charset="0"/>
              <a:cs typeface="Times New Roman" pitchFamily="18"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86700" cy="1325563"/>
          </a:xfrm>
        </p:spPr>
        <p:txBody>
          <a:bodyPr/>
          <a:lstStyle/>
          <a:p>
            <a:pPr algn="ctr"/>
            <a:r>
              <a:rPr lang="en-US" sz="3200" b="1" dirty="0" smtClean="0">
                <a:solidFill>
                  <a:schemeClr val="accent1">
                    <a:lumMod val="75000"/>
                  </a:schemeClr>
                </a:solidFill>
                <a:latin typeface="Times New Roman" pitchFamily="18" charset="0"/>
                <a:cs typeface="Times New Roman" pitchFamily="18" charset="0"/>
              </a:rPr>
              <a:t>Implementation-Rendering </a:t>
            </a:r>
            <a:endParaRPr lang="en-US" dirty="0"/>
          </a:p>
        </p:txBody>
      </p:sp>
      <p:pic>
        <p:nvPicPr>
          <p:cNvPr id="8" name="Content Placeholder 7" descr="Capture.PNGkh.PNG"/>
          <p:cNvPicPr>
            <a:picLocks noGrp="1" noChangeAspect="1"/>
          </p:cNvPicPr>
          <p:nvPr>
            <p:ph idx="1"/>
          </p:nvPr>
        </p:nvPicPr>
        <p:blipFill>
          <a:blip r:embed="rId2"/>
          <a:stretch>
            <a:fillRect/>
          </a:stretch>
        </p:blipFill>
        <p:spPr>
          <a:xfrm>
            <a:off x="2465007" y="2862125"/>
            <a:ext cx="5439535" cy="1971950"/>
          </a:xfrm>
        </p:spPr>
      </p:pic>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12</a:t>
            </a:fld>
            <a:endParaRPr lang="en-US" dirty="0"/>
          </a:p>
        </p:txBody>
      </p:sp>
      <p:sp>
        <p:nvSpPr>
          <p:cNvPr id="7" name="TextBox 6"/>
          <p:cNvSpPr txBox="1"/>
          <p:nvPr/>
        </p:nvSpPr>
        <p:spPr>
          <a:xfrm>
            <a:off x="914400" y="1143000"/>
            <a:ext cx="7696200" cy="1338828"/>
          </a:xfrm>
          <a:prstGeom prst="rect">
            <a:avLst/>
          </a:prstGeom>
          <a:noFill/>
        </p:spPr>
        <p:txBody>
          <a:bodyPr wrap="square" rtlCol="0">
            <a:spAutoFit/>
          </a:bodyPr>
          <a:lstStyle/>
          <a:p>
            <a:pPr algn="just">
              <a:lnSpc>
                <a:spcPct val="150000"/>
              </a:lnSpc>
              <a:buFont typeface="Arial" pitchFamily="34" charset="0"/>
              <a:buChar char="•"/>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ReactDOM</a:t>
            </a:r>
            <a:r>
              <a:rPr lang="en-US" b="1" dirty="0" smtClean="0">
                <a:latin typeface="Times New Roman" pitchFamily="18" charset="0"/>
                <a:cs typeface="Times New Roman" pitchFamily="18" charset="0"/>
              </a:rPr>
              <a:t> is like a library of functions that allows you to use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Javascript</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and convert (or render) it to HTML. .render is like a class or object within </a:t>
            </a:r>
            <a:r>
              <a:rPr lang="en-US" b="1" dirty="0" err="1" smtClean="0">
                <a:latin typeface="Times New Roman" pitchFamily="18" charset="0"/>
                <a:cs typeface="Times New Roman" pitchFamily="18" charset="0"/>
              </a:rPr>
              <a:t>ReactDOM</a:t>
            </a:r>
            <a:r>
              <a:rPr lang="en-US" b="1" dirty="0" smtClean="0">
                <a:latin typeface="Times New Roman" pitchFamily="18" charset="0"/>
                <a:cs typeface="Times New Roman" pitchFamily="18" charset="0"/>
              </a:rPr>
              <a:t> to render.</a:t>
            </a:r>
            <a:endParaRPr lang="en-US" b="1" dirty="0">
              <a:latin typeface="Times New Roman" pitchFamily="18" charset="0"/>
              <a:cs typeface="Times New Roman" pitchFamily="18"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chemeClr val="accent1">
                    <a:lumMod val="75000"/>
                  </a:schemeClr>
                </a:solidFill>
                <a:latin typeface="Times New Roman" pitchFamily="18" charset="0"/>
                <a:cs typeface="Times New Roman" pitchFamily="18" charset="0"/>
              </a:rPr>
              <a:t>Discussion of results- Menu</a:t>
            </a:r>
            <a:endParaRPr lang="en-US" dirty="0"/>
          </a:p>
        </p:txBody>
      </p:sp>
      <p:sp>
        <p:nvSpPr>
          <p:cNvPr id="3" name="Content Placeholder 2"/>
          <p:cNvSpPr>
            <a:spLocks noGrp="1"/>
          </p:cNvSpPr>
          <p:nvPr>
            <p:ph idx="1"/>
          </p:nvPr>
        </p:nvSpPr>
        <p:spPr>
          <a:xfrm>
            <a:off x="685800" y="1447800"/>
            <a:ext cx="8247888" cy="4800600"/>
          </a:xfrm>
        </p:spPr>
        <p:txBody>
          <a:bodyPr>
            <a:normAutofit/>
          </a:bodyPr>
          <a:lstStyle/>
          <a:p>
            <a:pPr algn="just">
              <a:lnSpc>
                <a:spcPct val="150000"/>
              </a:lnSpc>
            </a:pPr>
            <a:r>
              <a:rPr lang="en-US" sz="1800" b="1" dirty="0" smtClean="0">
                <a:latin typeface="Times New Roman" pitchFamily="18" charset="0"/>
                <a:cs typeface="Times New Roman" pitchFamily="18" charset="0"/>
              </a:rPr>
              <a:t>The menu page shown below is the first page that appears when searched for web application which gives user to type the food item for which recipe is to be searched.</a:t>
            </a:r>
          </a:p>
          <a:p>
            <a:pPr algn="just">
              <a:lnSpc>
                <a:spcPct val="150000"/>
              </a:lnSpc>
            </a:pP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8" name="Picture 7" descr="a.PNG"/>
          <p:cNvPicPr>
            <a:picLocks noChangeAspect="1"/>
          </p:cNvPicPr>
          <p:nvPr/>
        </p:nvPicPr>
        <p:blipFill>
          <a:blip r:embed="rId2"/>
          <a:stretch>
            <a:fillRect/>
          </a:stretch>
        </p:blipFill>
        <p:spPr>
          <a:xfrm>
            <a:off x="2362200" y="3200400"/>
            <a:ext cx="4648849" cy="2438741"/>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86700" cy="1325563"/>
          </a:xfrm>
        </p:spPr>
        <p:txBody>
          <a:bodyPr/>
          <a:lstStyle/>
          <a:p>
            <a:pPr algn="ctr"/>
            <a:r>
              <a:rPr lang="en-US" sz="3200" b="1" dirty="0" smtClean="0">
                <a:solidFill>
                  <a:schemeClr val="accent1">
                    <a:lumMod val="75000"/>
                  </a:schemeClr>
                </a:solidFill>
                <a:latin typeface="Times New Roman" pitchFamily="18" charset="0"/>
                <a:cs typeface="Times New Roman" pitchFamily="18" charset="0"/>
              </a:rPr>
              <a:t>Suggestion for search</a:t>
            </a:r>
            <a:endParaRPr lang="en-US" dirty="0"/>
          </a:p>
        </p:txBody>
      </p:sp>
      <p:sp>
        <p:nvSpPr>
          <p:cNvPr id="8" name="Content Placeholder 7"/>
          <p:cNvSpPr>
            <a:spLocks noGrp="1"/>
          </p:cNvSpPr>
          <p:nvPr>
            <p:ph idx="1"/>
          </p:nvPr>
        </p:nvSpPr>
        <p:spPr>
          <a:xfrm>
            <a:off x="628650" y="1371600"/>
            <a:ext cx="7886700" cy="4805363"/>
          </a:xfrm>
        </p:spPr>
        <p:txBody>
          <a:bodyPr>
            <a:normAutofit/>
          </a:bodyPr>
          <a:lstStyle/>
          <a:p>
            <a:pPr>
              <a:lnSpc>
                <a:spcPct val="150000"/>
              </a:lnSpc>
            </a:pPr>
            <a:r>
              <a:rPr lang="en-US" sz="1800" b="1" dirty="0" smtClean="0">
                <a:latin typeface="Times New Roman" pitchFamily="18" charset="0"/>
                <a:cs typeface="Times New Roman" pitchFamily="18" charset="0"/>
              </a:rPr>
              <a:t>The suggestions page shown above are shown on menu page while doing a search for recipe for a particular ingredient.</a:t>
            </a:r>
          </a:p>
          <a:p>
            <a:pPr>
              <a:lnSpc>
                <a:spcPct val="150000"/>
              </a:lnSpc>
            </a:pP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10" name="Picture 9" descr="searchmatch.jpg"/>
          <p:cNvPicPr/>
          <p:nvPr/>
        </p:nvPicPr>
        <p:blipFill>
          <a:blip r:embed="rId2"/>
          <a:stretch>
            <a:fillRect/>
          </a:stretch>
        </p:blipFill>
        <p:spPr>
          <a:xfrm>
            <a:off x="1981200" y="2819400"/>
            <a:ext cx="5159237" cy="297180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chemeClr val="accent1">
                    <a:lumMod val="75000"/>
                  </a:schemeClr>
                </a:solidFill>
                <a:latin typeface="Times New Roman" pitchFamily="18" charset="0"/>
                <a:cs typeface="Times New Roman" pitchFamily="18" charset="0"/>
              </a:rPr>
              <a:t>Search</a:t>
            </a:r>
            <a:endParaRPr lang="en-US" dirty="0"/>
          </a:p>
        </p:txBody>
      </p:sp>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The below figure shows a page where search for recipe is done.</a:t>
            </a:r>
          </a:p>
          <a:p>
            <a:pPr>
              <a:buNone/>
            </a:pP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7" name="Picture 6" descr="aaa.PNG"/>
          <p:cNvPicPr>
            <a:picLocks noChangeAspect="1"/>
          </p:cNvPicPr>
          <p:nvPr/>
        </p:nvPicPr>
        <p:blipFill>
          <a:blip r:embed="rId2"/>
          <a:stretch>
            <a:fillRect/>
          </a:stretch>
        </p:blipFill>
        <p:spPr>
          <a:xfrm>
            <a:off x="2514600" y="2590800"/>
            <a:ext cx="4067743" cy="289560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chemeClr val="accent1">
                    <a:lumMod val="75000"/>
                  </a:schemeClr>
                </a:solidFill>
                <a:latin typeface="Times New Roman" pitchFamily="18" charset="0"/>
                <a:cs typeface="Times New Roman" pitchFamily="18" charset="0"/>
              </a:rPr>
              <a:t>Result of a search</a:t>
            </a:r>
            <a:endParaRPr lang="en-US" dirty="0"/>
          </a:p>
        </p:txBody>
      </p:sp>
      <p:sp>
        <p:nvSpPr>
          <p:cNvPr id="3" name="Content Placeholder 2"/>
          <p:cNvSpPr>
            <a:spLocks noGrp="1"/>
          </p:cNvSpPr>
          <p:nvPr>
            <p:ph idx="1"/>
          </p:nvPr>
        </p:nvSpPr>
        <p:spPr>
          <a:xfrm>
            <a:off x="628650" y="1447800"/>
            <a:ext cx="7886700" cy="4729163"/>
          </a:xfrm>
        </p:spPr>
        <p:txBody>
          <a:bodyPr>
            <a:normAutofit/>
          </a:bodyPr>
          <a:lstStyle/>
          <a:p>
            <a:pPr>
              <a:lnSpc>
                <a:spcPct val="150000"/>
              </a:lnSpc>
            </a:pPr>
            <a:r>
              <a:rPr lang="en-US" sz="1800" b="1" dirty="0" smtClean="0">
                <a:latin typeface="Times New Roman" pitchFamily="18" charset="0"/>
                <a:cs typeface="Times New Roman" pitchFamily="18" charset="0"/>
              </a:rPr>
              <a:t>The page shown below shows the result for the particular item for which recipe is searched. </a:t>
            </a: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7" name="Picture 6" descr="results.JPG"/>
          <p:cNvPicPr/>
          <p:nvPr/>
        </p:nvPicPr>
        <p:blipFill>
          <a:blip r:embed="rId2"/>
          <a:stretch>
            <a:fillRect/>
          </a:stretch>
        </p:blipFill>
        <p:spPr>
          <a:xfrm>
            <a:off x="1600200" y="2667000"/>
            <a:ext cx="6248400" cy="335280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chemeClr val="accent1">
                    <a:lumMod val="75000"/>
                  </a:schemeClr>
                </a:solidFill>
                <a:latin typeface="Times New Roman" pitchFamily="18" charset="0"/>
                <a:cs typeface="Times New Roman" pitchFamily="18" charset="0"/>
              </a:rPr>
              <a:t>Particular recipe details</a:t>
            </a:r>
            <a:endParaRPr lang="en-US" dirty="0"/>
          </a:p>
        </p:txBody>
      </p:sp>
      <p:sp>
        <p:nvSpPr>
          <p:cNvPr id="3" name="Content Placeholder 2"/>
          <p:cNvSpPr>
            <a:spLocks noGrp="1"/>
          </p:cNvSpPr>
          <p:nvPr>
            <p:ph idx="1"/>
          </p:nvPr>
        </p:nvSpPr>
        <p:spPr>
          <a:xfrm>
            <a:off x="628650" y="1371600"/>
            <a:ext cx="3181350" cy="5181600"/>
          </a:xfrm>
        </p:spPr>
        <p:txBody>
          <a:bodyPr>
            <a:normAutofit lnSpcReduction="10000"/>
          </a:bodyPr>
          <a:lstStyle/>
          <a:p>
            <a:pPr>
              <a:lnSpc>
                <a:spcPct val="150000"/>
              </a:lnSpc>
            </a:pPr>
            <a:r>
              <a:rPr lang="en-US" sz="2000" b="1" dirty="0" smtClean="0">
                <a:latin typeface="Times New Roman" pitchFamily="18" charset="0"/>
                <a:cs typeface="Times New Roman" pitchFamily="18" charset="0"/>
              </a:rPr>
              <a:t>The complete </a:t>
            </a:r>
            <a:r>
              <a:rPr lang="en-US" sz="2000" b="1" dirty="0" smtClean="0">
                <a:latin typeface="Times New Roman" pitchFamily="18" charset="0"/>
                <a:cs typeface="Times New Roman" pitchFamily="18" charset="0"/>
              </a:rPr>
              <a:t>ingredients used for the</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food item will be displayed when the view recipe </a:t>
            </a:r>
            <a:r>
              <a:rPr lang="en-US" sz="2000" b="1" dirty="0" smtClean="0">
                <a:latin typeface="Times New Roman" pitchFamily="18" charset="0"/>
                <a:cs typeface="Times New Roman" pitchFamily="18" charset="0"/>
              </a:rPr>
              <a:t>button</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is clicked</a:t>
            </a:r>
            <a:r>
              <a:rPr lang="en-US" sz="2000" b="1" dirty="0" smtClean="0">
                <a:latin typeface="Times New Roman" pitchFamily="18" charset="0"/>
                <a:cs typeface="Times New Roman" pitchFamily="18" charset="0"/>
              </a:rPr>
              <a:t>.</a:t>
            </a:r>
          </a:p>
          <a:p>
            <a:pPr>
              <a:lnSpc>
                <a:spcPct val="150000"/>
              </a:lnSpc>
            </a:pPr>
            <a:r>
              <a:rPr lang="en-US" sz="2000" b="1" dirty="0" smtClean="0">
                <a:latin typeface="Times New Roman" pitchFamily="18" charset="0"/>
                <a:cs typeface="Times New Roman" pitchFamily="18" charset="0"/>
              </a:rPr>
              <a:t>On clicking the link that is shown, the user will be redirected to the page where the procedure to prepare the ingredient.</a:t>
            </a:r>
            <a:endParaRPr lang="en-US" sz="2000" b="1" dirty="0" smtClean="0">
              <a:latin typeface="Times New Roman" pitchFamily="18" charset="0"/>
              <a:cs typeface="Times New Roman" pitchFamily="18" charset="0"/>
            </a:endParaRPr>
          </a:p>
          <a:p>
            <a:pPr>
              <a:lnSpc>
                <a:spcPct val="150000"/>
              </a:lnSpc>
            </a:pPr>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8" name="Picture 7" descr="ab.PNG"/>
          <p:cNvPicPr>
            <a:picLocks noChangeAspect="1"/>
          </p:cNvPicPr>
          <p:nvPr/>
        </p:nvPicPr>
        <p:blipFill>
          <a:blip r:embed="rId2"/>
          <a:stretch>
            <a:fillRect/>
          </a:stretch>
        </p:blipFill>
        <p:spPr>
          <a:xfrm>
            <a:off x="4038600" y="1143000"/>
            <a:ext cx="5105400" cy="5325219"/>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7467600" cy="714396"/>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Conclusion and Future </a:t>
            </a:r>
            <a:r>
              <a:rPr lang="en-US" sz="3200" b="1" dirty="0">
                <a:solidFill>
                  <a:schemeClr val="accent1">
                    <a:lumMod val="75000"/>
                  </a:schemeClr>
                </a:solidFill>
                <a:latin typeface="Times New Roman" pitchFamily="18" charset="0"/>
                <a:cs typeface="Times New Roman" pitchFamily="18" charset="0"/>
              </a:rPr>
              <a:t>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340768"/>
            <a:ext cx="7925106" cy="4968552"/>
          </a:xfrm>
        </p:spPr>
        <p:txBody>
          <a:bodyPr>
            <a:noAutofit/>
          </a:bodyPr>
          <a:lstStyle/>
          <a:p>
            <a:pPr>
              <a:lnSpc>
                <a:spcPct val="150000"/>
              </a:lnSpc>
              <a:buNone/>
            </a:pPr>
            <a:r>
              <a:rPr lang="en-US" sz="2000" b="1" dirty="0" smtClean="0">
                <a:latin typeface="Times New Roman" pitchFamily="18" charset="0"/>
                <a:cs typeface="Times New Roman" pitchFamily="18" charset="0"/>
              </a:rPr>
              <a:t>The web Application is helpful to the user where it </a:t>
            </a:r>
            <a:r>
              <a:rPr lang="en-US" sz="2000" b="1" dirty="0" smtClean="0">
                <a:latin typeface="Times New Roman" pitchFamily="18" charset="0"/>
                <a:cs typeface="Times New Roman" pitchFamily="18" charset="0"/>
              </a:rPr>
              <a:t>gives the </a:t>
            </a:r>
            <a:r>
              <a:rPr lang="en-US" sz="2000" b="1" dirty="0" smtClean="0">
                <a:latin typeface="Times New Roman" pitchFamily="18" charset="0"/>
                <a:cs typeface="Times New Roman" pitchFamily="18" charset="0"/>
              </a:rPr>
              <a:t>user some of the delicious recipes for the items searched.</a:t>
            </a:r>
          </a:p>
          <a:p>
            <a:pPr>
              <a:lnSpc>
                <a:spcPct val="150000"/>
              </a:lnSpc>
            </a:pPr>
            <a:r>
              <a:rPr lang="en-US" sz="2000" b="1" dirty="0" smtClean="0">
                <a:latin typeface="Times New Roman" pitchFamily="18" charset="0"/>
                <a:cs typeface="Times New Roman" pitchFamily="18" charset="0"/>
              </a:rPr>
              <a:t> The food listing web application can be further enhanced by adding the videos that describe the procedures.</a:t>
            </a:r>
          </a:p>
          <a:p>
            <a:pPr>
              <a:lnSpc>
                <a:spcPct val="150000"/>
              </a:lnSpc>
            </a:pPr>
            <a:r>
              <a:rPr lang="en-US" sz="2000" b="1" dirty="0" smtClean="0">
                <a:latin typeface="Times New Roman" pitchFamily="18" charset="0"/>
                <a:cs typeface="Times New Roman" pitchFamily="18" charset="0"/>
              </a:rPr>
              <a:t>It can also be connected with an online food ordering system and help the customers to view the details of the food item that they are going to order.</a:t>
            </a:r>
          </a:p>
          <a:p>
            <a:pPr>
              <a:lnSpc>
                <a:spcPct val="150000"/>
              </a:lnSpc>
            </a:pPr>
            <a:r>
              <a:rPr lang="en-US" sz="2000" b="1" dirty="0" smtClean="0">
                <a:latin typeface="Times New Roman" pitchFamily="18" charset="0"/>
                <a:cs typeface="Times New Roman" pitchFamily="18" charset="0"/>
              </a:rPr>
              <a:t>The provisions can be made which allows the users to enter their own recipes and also to write their comments and provide ratings to the recipes.</a:t>
            </a:r>
          </a:p>
          <a:p>
            <a:pPr>
              <a:lnSpc>
                <a:spcPct val="150000"/>
              </a:lnSpc>
            </a:pPr>
            <a:r>
              <a:rPr lang="en-US" sz="2000" b="1" dirty="0" smtClean="0">
                <a:latin typeface="Times New Roman" pitchFamily="18" charset="0"/>
                <a:cs typeface="Times New Roman" pitchFamily="18" charset="0"/>
              </a:rPr>
              <a:t>It can also be converted to a mobile application.</a:t>
            </a:r>
            <a:endParaRPr lang="en-US" sz="20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fld id="{03F47F10-9146-43E7-A0DB-5436B090EF43}" type="datetime5">
              <a:rPr lang="en-US" smtClean="0"/>
              <a:pPr/>
              <a:t>16-Sep-19</a:t>
            </a:fld>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a:t>Department of ISE, RNSIT</a:t>
            </a:r>
            <a:endParaRPr lang="en-US" dirty="0"/>
          </a:p>
        </p:txBody>
      </p:sp>
      <p:sp>
        <p:nvSpPr>
          <p:cNvPr id="6" name="Slide Number Placeholder 5">
            <a:extLst>
              <a:ext uri="{FF2B5EF4-FFF2-40B4-BE49-F238E27FC236}">
                <a16:creationId xmlns:a16="http://schemas.microsoft.com/office/drawing/2014/main" xmlns="" id="{FBA85243-410A-45B8-92FD-07F1D18B8F65}"/>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 xmlns:p14="http://schemas.microsoft.com/office/powerpoint/2010/main" val="129457157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32656"/>
            <a:ext cx="8519864" cy="602369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US" sz="2200" b="1" dirty="0">
                <a:solidFill>
                  <a:schemeClr val="tx1">
                    <a:lumMod val="75000"/>
                    <a:lumOff val="25000"/>
                  </a:schemeClr>
                </a:solidFill>
                <a:latin typeface="Times New Roman" pitchFamily="18" charset="0"/>
                <a:cs typeface="Times New Roman" pitchFamily="18" charset="0"/>
              </a:rPr>
              <a:t>[</a:t>
            </a:r>
            <a:r>
              <a:rPr lang="en-US" sz="1800" b="1" dirty="0">
                <a:solidFill>
                  <a:schemeClr val="tx1">
                    <a:lumMod val="75000"/>
                    <a:lumOff val="25000"/>
                  </a:schemeClr>
                </a:solidFill>
                <a:latin typeface="Times New Roman" pitchFamily="18" charset="0"/>
                <a:cs typeface="Times New Roman" pitchFamily="18" charset="0"/>
              </a:rPr>
              <a:t>1</a:t>
            </a:r>
            <a:r>
              <a:rPr lang="en-US" sz="2000" b="1" dirty="0">
                <a:solidFill>
                  <a:schemeClr val="tx1">
                    <a:lumMod val="75000"/>
                    <a:lumOff val="25000"/>
                  </a:schemeClr>
                </a:solidFill>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2"/>
              </a:rPr>
              <a:t>https://www.freecodecamp.org</a:t>
            </a:r>
            <a:endParaRPr lang="en-US" sz="2000" dirty="0" smtClean="0">
              <a:latin typeface="Times New Roman" pitchFamily="18" charset="0"/>
              <a:cs typeface="Times New Roman" pitchFamily="18" charset="0"/>
            </a:endParaRPr>
          </a:p>
          <a:p>
            <a:pPr marL="0" indent="0">
              <a:buNone/>
            </a:pPr>
            <a:r>
              <a:rPr lang="en-US" sz="2000" b="1" dirty="0" smtClean="0">
                <a:solidFill>
                  <a:schemeClr val="tx1">
                    <a:lumMod val="75000"/>
                    <a:lumOff val="25000"/>
                  </a:schemeClr>
                </a:solidFill>
                <a:latin typeface="Times New Roman" pitchFamily="18" charset="0"/>
                <a:cs typeface="Times New Roman" pitchFamily="18" charset="0"/>
              </a:rPr>
              <a:t>[</a:t>
            </a:r>
            <a:r>
              <a:rPr lang="en-US" sz="2000" b="1" dirty="0">
                <a:solidFill>
                  <a:schemeClr val="tx1">
                    <a:lumMod val="75000"/>
                    <a:lumOff val="25000"/>
                  </a:schemeClr>
                </a:solidFill>
                <a:latin typeface="Times New Roman" pitchFamily="18" charset="0"/>
                <a:cs typeface="Times New Roman" pitchFamily="18" charset="0"/>
              </a:rPr>
              <a:t>2</a:t>
            </a:r>
            <a:r>
              <a:rPr lang="en-US" sz="2000" b="1" dirty="0" smtClean="0">
                <a:solidFill>
                  <a:schemeClr val="tx1">
                    <a:lumMod val="75000"/>
                    <a:lumOff val="25000"/>
                  </a:schemeClr>
                </a:solidFill>
                <a:latin typeface="Times New Roman" pitchFamily="18" charset="0"/>
                <a:cs typeface="Times New Roman" pitchFamily="18" charset="0"/>
              </a:rPr>
              <a:t>]        </a:t>
            </a:r>
            <a:r>
              <a:rPr lang="en-US" sz="2000" b="1" dirty="0" smtClean="0">
                <a:solidFill>
                  <a:schemeClr val="tx1">
                    <a:lumMod val="75000"/>
                    <a:lumOff val="25000"/>
                  </a:schemeClr>
                </a:solidFill>
                <a:latin typeface="Times New Roman" pitchFamily="18" charset="0"/>
                <a:cs typeface="Times New Roman" pitchFamily="18" charset="0"/>
                <a:hlinkClick r:id="rId3"/>
              </a:rPr>
              <a:t>https://www.w3schools.com</a:t>
            </a:r>
            <a:endParaRPr lang="en-US" sz="2000" b="1" dirty="0" smtClean="0">
              <a:solidFill>
                <a:schemeClr val="tx1">
                  <a:lumMod val="75000"/>
                  <a:lumOff val="25000"/>
                </a:schemeClr>
              </a:solidFill>
              <a:latin typeface="Times New Roman" pitchFamily="18" charset="0"/>
              <a:cs typeface="Times New Roman" pitchFamily="18" charset="0"/>
            </a:endParaRPr>
          </a:p>
          <a:p>
            <a:pPr marL="0" indent="0">
              <a:buNone/>
            </a:pPr>
            <a:r>
              <a:rPr lang="en-US" sz="2000" b="1" dirty="0" smtClean="0">
                <a:solidFill>
                  <a:schemeClr val="tx1">
                    <a:lumMod val="75000"/>
                    <a:lumOff val="25000"/>
                  </a:schemeClr>
                </a:solidFill>
                <a:latin typeface="Times New Roman" pitchFamily="18" charset="0"/>
                <a:cs typeface="Times New Roman" pitchFamily="18" charset="0"/>
              </a:rPr>
              <a:t>[</a:t>
            </a:r>
            <a:r>
              <a:rPr lang="en-US" sz="2000" b="1" dirty="0">
                <a:solidFill>
                  <a:schemeClr val="tx1">
                    <a:lumMod val="75000"/>
                    <a:lumOff val="25000"/>
                  </a:schemeClr>
                </a:solidFill>
                <a:latin typeface="Times New Roman" pitchFamily="18" charset="0"/>
                <a:cs typeface="Times New Roman" pitchFamily="18" charset="0"/>
              </a:rPr>
              <a:t>3</a:t>
            </a:r>
            <a:r>
              <a:rPr lang="en-US" sz="2000" b="1" dirty="0" smtClean="0">
                <a:solidFill>
                  <a:schemeClr val="tx1">
                    <a:lumMod val="75000"/>
                    <a:lumOff val="25000"/>
                  </a:schemeClr>
                </a:solidFill>
                <a:latin typeface="Times New Roman" pitchFamily="18" charset="0"/>
                <a:cs typeface="Times New Roman" pitchFamily="18" charset="0"/>
              </a:rPr>
              <a:t>] </a:t>
            </a:r>
            <a:r>
              <a:rPr lang="en-US" sz="2000" b="1" dirty="0" smtClean="0">
                <a:solidFill>
                  <a:schemeClr val="tx1">
                    <a:lumMod val="75000"/>
                    <a:lumOff val="25000"/>
                  </a:schemeClr>
                </a:solidFill>
                <a:latin typeface="Times New Roman" pitchFamily="18" charset="0"/>
                <a:cs typeface="Times New Roman" pitchFamily="18" charset="0"/>
              </a:rPr>
              <a:t>       </a:t>
            </a:r>
            <a:r>
              <a:rPr lang="en-US" sz="2000" b="1" dirty="0" smtClean="0">
                <a:solidFill>
                  <a:schemeClr val="tx1">
                    <a:lumMod val="75000"/>
                    <a:lumOff val="25000"/>
                  </a:schemeClr>
                </a:solidFill>
                <a:latin typeface="Times New Roman" pitchFamily="18" charset="0"/>
                <a:cs typeface="Times New Roman" pitchFamily="18" charset="0"/>
                <a:hlinkClick r:id="rId4"/>
              </a:rPr>
              <a:t>https://www.stackoverflow.com</a:t>
            </a:r>
            <a:endParaRPr lang="en-US" sz="2000" b="1" dirty="0" smtClean="0">
              <a:solidFill>
                <a:schemeClr val="tx1">
                  <a:lumMod val="75000"/>
                  <a:lumOff val="25000"/>
                </a:schemeClr>
              </a:solidFill>
              <a:latin typeface="Times New Roman" pitchFamily="18" charset="0"/>
              <a:cs typeface="Times New Roman" pitchFamily="18" charset="0"/>
            </a:endParaRPr>
          </a:p>
          <a:p>
            <a:pPr marL="0" indent="0">
              <a:buNone/>
            </a:pPr>
            <a:r>
              <a:rPr lang="en-US" sz="2000" b="1" dirty="0" smtClean="0">
                <a:solidFill>
                  <a:schemeClr val="tx1">
                    <a:lumMod val="75000"/>
                    <a:lumOff val="25000"/>
                  </a:schemeClr>
                </a:solidFill>
                <a:latin typeface="Times New Roman" pitchFamily="18" charset="0"/>
                <a:cs typeface="Times New Roman" pitchFamily="18" charset="0"/>
              </a:rPr>
              <a:t>[4</a:t>
            </a:r>
            <a:r>
              <a:rPr lang="en-US" sz="2000" b="1" dirty="0" smtClean="0">
                <a:solidFill>
                  <a:schemeClr val="tx1">
                    <a:lumMod val="75000"/>
                    <a:lumOff val="25000"/>
                  </a:schemeClr>
                </a:solidFill>
                <a:latin typeface="Times New Roman" pitchFamily="18" charset="0"/>
                <a:cs typeface="Times New Roman" pitchFamily="18" charset="0"/>
              </a:rPr>
              <a:t>]        </a:t>
            </a:r>
            <a:r>
              <a:rPr lang="en-US" sz="2000" b="1" dirty="0" smtClean="0">
                <a:solidFill>
                  <a:schemeClr val="tx1">
                    <a:lumMod val="75000"/>
                    <a:lumOff val="25000"/>
                  </a:schemeClr>
                </a:solidFill>
                <a:latin typeface="Times New Roman" pitchFamily="18" charset="0"/>
                <a:cs typeface="Times New Roman" pitchFamily="18" charset="0"/>
              </a:rPr>
              <a:t>Fundamentals of web development by Randy </a:t>
            </a:r>
            <a:r>
              <a:rPr lang="en-US" sz="2000" b="1" dirty="0" err="1" smtClean="0">
                <a:solidFill>
                  <a:schemeClr val="tx1">
                    <a:lumMod val="75000"/>
                    <a:lumOff val="25000"/>
                  </a:schemeClr>
                </a:solidFill>
                <a:latin typeface="Times New Roman" pitchFamily="18" charset="0"/>
                <a:cs typeface="Times New Roman" pitchFamily="18" charset="0"/>
              </a:rPr>
              <a:t>cannolly</a:t>
            </a:r>
            <a:r>
              <a:rPr lang="en-US" sz="2000" b="1" dirty="0" smtClean="0">
                <a:solidFill>
                  <a:schemeClr val="tx1">
                    <a:lumMod val="75000"/>
                    <a:lumOff val="25000"/>
                  </a:schemeClr>
                </a:solidFill>
                <a:latin typeface="Times New Roman" pitchFamily="18" charset="0"/>
                <a:cs typeface="Times New Roman" pitchFamily="18" charset="0"/>
              </a:rPr>
              <a:t>, Ricardo Hoar.</a:t>
            </a: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C2A149-87F3-4546-B37B-612BD139184B}"/>
              </a:ext>
            </a:extLst>
          </p:cNvPr>
          <p:cNvSpPr>
            <a:spLocks noGrp="1"/>
          </p:cNvSpPr>
          <p:nvPr>
            <p:ph type="dt" sz="half" idx="10"/>
          </p:nvPr>
        </p:nvSpPr>
        <p:spPr/>
        <p:txBody>
          <a:bodyPr/>
          <a:lstStyle/>
          <a:p>
            <a:fld id="{AB73D58A-1103-433F-9A17-34B01C575134}" type="datetime5">
              <a:rPr lang="en-US" smtClean="0"/>
              <a:pPr/>
              <a:t>16-Sep-19</a:t>
            </a:fld>
            <a:endParaRPr lang="en-US" dirty="0"/>
          </a:p>
        </p:txBody>
      </p:sp>
      <p:sp>
        <p:nvSpPr>
          <p:cNvPr id="2" name="Footer Placeholder 1">
            <a:extLst>
              <a:ext uri="{FF2B5EF4-FFF2-40B4-BE49-F238E27FC236}">
                <a16:creationId xmlns:a16="http://schemas.microsoft.com/office/drawing/2014/main" xmlns="" id="{DFA78DEB-6914-4A76-B9B4-66FB89B00F93}"/>
              </a:ext>
            </a:extLst>
          </p:cNvPr>
          <p:cNvSpPr>
            <a:spLocks noGrp="1"/>
          </p:cNvSpPr>
          <p:nvPr>
            <p:ph type="ftr" sz="quarter" idx="11"/>
          </p:nvPr>
        </p:nvSpPr>
        <p:spPr/>
        <p:txBody>
          <a:bodyPr/>
          <a:lstStyle/>
          <a:p>
            <a:r>
              <a:rPr lang="en-US"/>
              <a:t>Department of ISE, RNSIT</a:t>
            </a:r>
            <a:endParaRPr lang="en-US" dirty="0"/>
          </a:p>
        </p:txBody>
      </p:sp>
      <p:sp>
        <p:nvSpPr>
          <p:cNvPr id="5" name="Slide Number Placeholder 4">
            <a:extLst>
              <a:ext uri="{FF2B5EF4-FFF2-40B4-BE49-F238E27FC236}">
                <a16:creationId xmlns:a16="http://schemas.microsoft.com/office/drawing/2014/main" xmlns="" id="{3EF62E3B-8428-458E-97AD-18E1C6A235B5}"/>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143000"/>
            <a:ext cx="8024842" cy="4591982"/>
          </a:xfrm>
        </p:spPr>
        <p:txBody>
          <a:bodyPr>
            <a:noAutofit/>
          </a:bodyPr>
          <a:lstStyle/>
          <a:p>
            <a:pPr marL="355600" indent="-355600" algn="just">
              <a:lnSpc>
                <a:spcPct val="170000"/>
              </a:lnSpc>
            </a:pPr>
            <a:r>
              <a:rPr lang="en-US" sz="2000" b="1" dirty="0" smtClean="0">
                <a:solidFill>
                  <a:schemeClr val="tx1">
                    <a:lumMod val="75000"/>
                    <a:lumOff val="25000"/>
                  </a:schemeClr>
                </a:solidFill>
                <a:latin typeface="Times New Roman" pitchFamily="18" charset="0"/>
                <a:cs typeface="Times New Roman" pitchFamily="18" charset="0"/>
              </a:rPr>
              <a:t> The Food listing web application is built using </a:t>
            </a:r>
            <a:r>
              <a:rPr lang="en-US" sz="2000" b="1" dirty="0" err="1" smtClean="0">
                <a:solidFill>
                  <a:schemeClr val="tx1">
                    <a:lumMod val="75000"/>
                    <a:lumOff val="25000"/>
                  </a:schemeClr>
                </a:solidFill>
                <a:latin typeface="Times New Roman" pitchFamily="18" charset="0"/>
                <a:cs typeface="Times New Roman" pitchFamily="18" charset="0"/>
              </a:rPr>
              <a:t>reactjs</a:t>
            </a:r>
            <a:r>
              <a:rPr lang="en-US" sz="2000" b="1" dirty="0" smtClean="0">
                <a:solidFill>
                  <a:schemeClr val="tx1">
                    <a:lumMod val="75000"/>
                    <a:lumOff val="25000"/>
                  </a:schemeClr>
                </a:solidFill>
                <a:latin typeface="Times New Roman" pitchFamily="18" charset="0"/>
                <a:cs typeface="Times New Roman" pitchFamily="18" charset="0"/>
              </a:rPr>
              <a:t>, which is an open source </a:t>
            </a:r>
            <a:r>
              <a:rPr lang="en-US" sz="2000" b="1" dirty="0" smtClean="0">
                <a:solidFill>
                  <a:schemeClr val="tx1">
                    <a:lumMod val="75000"/>
                    <a:lumOff val="25000"/>
                  </a:schemeClr>
                </a:solidFill>
                <a:latin typeface="Times New Roman" pitchFamily="18" charset="0"/>
                <a:cs typeface="Times New Roman" pitchFamily="18" charset="0"/>
              </a:rPr>
              <a:t>J</a:t>
            </a:r>
            <a:r>
              <a:rPr lang="en-US" sz="2000" b="1" dirty="0" smtClean="0">
                <a:solidFill>
                  <a:schemeClr val="tx1">
                    <a:lumMod val="75000"/>
                    <a:lumOff val="25000"/>
                  </a:schemeClr>
                </a:solidFill>
                <a:latin typeface="Times New Roman" pitchFamily="18" charset="0"/>
                <a:cs typeface="Times New Roman" pitchFamily="18" charset="0"/>
              </a:rPr>
              <a:t>avaScript </a:t>
            </a:r>
            <a:r>
              <a:rPr lang="en-US" sz="2000" b="1" dirty="0" smtClean="0">
                <a:solidFill>
                  <a:schemeClr val="tx1">
                    <a:lumMod val="75000"/>
                    <a:lumOff val="25000"/>
                  </a:schemeClr>
                </a:solidFill>
                <a:latin typeface="Times New Roman" pitchFamily="18" charset="0"/>
                <a:cs typeface="Times New Roman" pitchFamily="18" charset="0"/>
              </a:rPr>
              <a:t>library used to build user interfaces.</a:t>
            </a:r>
          </a:p>
          <a:p>
            <a:pPr marL="355600" indent="-355600" algn="just">
              <a:lnSpc>
                <a:spcPct val="170000"/>
              </a:lnSpc>
            </a:pPr>
            <a:r>
              <a:rPr lang="en-US" sz="2000" b="1" dirty="0" smtClean="0">
                <a:solidFill>
                  <a:schemeClr val="tx1">
                    <a:lumMod val="75000"/>
                    <a:lumOff val="25000"/>
                  </a:schemeClr>
                </a:solidFill>
                <a:latin typeface="Times New Roman" pitchFamily="18" charset="0"/>
                <a:cs typeface="Times New Roman" pitchFamily="18" charset="0"/>
              </a:rPr>
              <a:t>It displays the list of food recipes on the web page , as requested by the user. For this it makes use of an API which will fetch all the data from a database.</a:t>
            </a:r>
          </a:p>
          <a:p>
            <a:pPr marL="355600" indent="-355600" algn="just">
              <a:lnSpc>
                <a:spcPct val="170000"/>
              </a:lnSpc>
            </a:pPr>
            <a:r>
              <a:rPr lang="en-US" sz="2000" b="1" dirty="0" smtClean="0">
                <a:solidFill>
                  <a:schemeClr val="tx1">
                    <a:lumMod val="75000"/>
                    <a:lumOff val="25000"/>
                  </a:schemeClr>
                </a:solidFill>
                <a:latin typeface="Times New Roman" pitchFamily="18" charset="0"/>
                <a:cs typeface="Times New Roman" pitchFamily="18" charset="0"/>
              </a:rPr>
              <a:t>The API used in this application is the food2fork API.</a:t>
            </a:r>
          </a:p>
          <a:p>
            <a:pPr marL="355600" indent="-355600" algn="just">
              <a:lnSpc>
                <a:spcPct val="170000"/>
              </a:lnSpc>
            </a:pPr>
            <a:r>
              <a:rPr lang="en-US" sz="2000" b="1" dirty="0" smtClean="0">
                <a:solidFill>
                  <a:schemeClr val="tx1">
                    <a:lumMod val="75000"/>
                    <a:lumOff val="25000"/>
                  </a:schemeClr>
                </a:solidFill>
                <a:latin typeface="Times New Roman" pitchFamily="18" charset="0"/>
                <a:cs typeface="Times New Roman" pitchFamily="18" charset="0"/>
              </a:rPr>
              <a:t>Components in React are useful piece of code that is used in building web apps.</a:t>
            </a:r>
          </a:p>
          <a:p>
            <a:pPr marL="355600" indent="-355600" algn="just">
              <a:lnSpc>
                <a:spcPct val="170000"/>
              </a:lnSpc>
            </a:pPr>
            <a:r>
              <a:rPr lang="en-US" sz="2000" b="1" dirty="0" smtClean="0">
                <a:solidFill>
                  <a:schemeClr val="tx1">
                    <a:lumMod val="75000"/>
                    <a:lumOff val="25000"/>
                  </a:schemeClr>
                </a:solidFill>
                <a:latin typeface="Times New Roman" pitchFamily="18" charset="0"/>
                <a:cs typeface="Times New Roman" pitchFamily="18" charset="0"/>
              </a:rPr>
              <a:t>Node </a:t>
            </a:r>
            <a:r>
              <a:rPr lang="en-US" sz="2000" b="1" dirty="0" err="1" smtClean="0">
                <a:solidFill>
                  <a:schemeClr val="tx1">
                    <a:lumMod val="75000"/>
                    <a:lumOff val="25000"/>
                  </a:schemeClr>
                </a:solidFill>
                <a:latin typeface="Times New Roman" pitchFamily="18" charset="0"/>
                <a:cs typeface="Times New Roman" pitchFamily="18" charset="0"/>
              </a:rPr>
              <a:t>js</a:t>
            </a:r>
            <a:r>
              <a:rPr lang="en-US" sz="2000" b="1" dirty="0" smtClean="0">
                <a:solidFill>
                  <a:schemeClr val="tx1">
                    <a:lumMod val="75000"/>
                    <a:lumOff val="25000"/>
                  </a:schemeClr>
                </a:solidFill>
                <a:latin typeface="Times New Roman" pitchFamily="18" charset="0"/>
                <a:cs typeface="Times New Roman" pitchFamily="18" charset="0"/>
              </a:rPr>
              <a:t> is an open source , cross platform runtime environment for developing server-side and networking applications.</a:t>
            </a:r>
          </a:p>
          <a:p>
            <a:pPr marL="355600" indent="-355600" algn="just">
              <a:lnSpc>
                <a:spcPct val="170000"/>
              </a:lnSpc>
              <a:buFont typeface="Wingdings" pitchFamily="2" charset="2"/>
              <a:buChar char="Ø"/>
            </a:pPr>
            <a:endParaRPr lang="en-US" sz="2000" b="1" dirty="0" smtClean="0">
              <a:solidFill>
                <a:schemeClr val="tx1">
                  <a:lumMod val="75000"/>
                  <a:lumOff val="25000"/>
                </a:schemeClr>
              </a:solidFill>
              <a:latin typeface="Times New Roman" pitchFamily="18" charset="0"/>
              <a:cs typeface="Times New Roman" pitchFamily="18" charset="0"/>
            </a:endParaRPr>
          </a:p>
          <a:p>
            <a:pPr marL="355600" indent="-355600" algn="just">
              <a:lnSpc>
                <a:spcPct val="170000"/>
              </a:lnSpc>
              <a:buFont typeface="Wingdings" pitchFamily="2" charset="2"/>
              <a:buChar char="Ø"/>
            </a:pPr>
            <a:endParaRPr lang="en-US" sz="2000" b="1" dirty="0" smtClean="0">
              <a:solidFill>
                <a:schemeClr val="tx1">
                  <a:lumMod val="75000"/>
                  <a:lumOff val="25000"/>
                </a:schemeClr>
              </a:solidFill>
              <a:latin typeface="Times New Roman" pitchFamily="18" charset="0"/>
              <a:cs typeface="Times New Roman" pitchFamily="18" charset="0"/>
            </a:endParaRPr>
          </a:p>
          <a:p>
            <a:pPr marL="355600" indent="-355600" algn="just">
              <a:lnSpc>
                <a:spcPct val="170000"/>
              </a:lnSpc>
              <a:buFont typeface="Wingdings" pitchFamily="2" charset="2"/>
              <a:buChar char="Ø"/>
            </a:pPr>
            <a:endParaRPr lang="en-US" sz="20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2000" b="1" dirty="0"/>
          </a:p>
          <a:p>
            <a:pPr algn="just"/>
            <a:endParaRPr lang="en-US" sz="2000" b="1" dirty="0"/>
          </a:p>
          <a:p>
            <a:pPr algn="just"/>
            <a:endParaRPr lang="en-US" sz="2000" dirty="0"/>
          </a:p>
          <a:p>
            <a:pPr algn="just"/>
            <a:endParaRPr lang="en-US" sz="2000" dirty="0"/>
          </a:p>
          <a:p>
            <a:pPr algn="just"/>
            <a:endParaRPr lang="en-US" sz="2000" dirty="0"/>
          </a:p>
        </p:txBody>
      </p:sp>
      <p:sp>
        <p:nvSpPr>
          <p:cNvPr id="5" name="Date Placeholder 4">
            <a:extLst>
              <a:ext uri="{FF2B5EF4-FFF2-40B4-BE49-F238E27FC236}">
                <a16:creationId xmlns:a16="http://schemas.microsoft.com/office/drawing/2014/main" xmlns="" id="{9218EC12-73AA-4416-AB80-CFE95158E424}"/>
              </a:ext>
            </a:extLst>
          </p:cNvPr>
          <p:cNvSpPr>
            <a:spLocks noGrp="1"/>
          </p:cNvSpPr>
          <p:nvPr>
            <p:ph type="dt" sz="half" idx="10"/>
          </p:nvPr>
        </p:nvSpPr>
        <p:spPr/>
        <p:txBody>
          <a:bodyPr/>
          <a:lstStyle/>
          <a:p>
            <a:fld id="{20C32F70-95FC-4608-BB35-49E335C3F9E3}" type="datetime5">
              <a:rPr lang="en-US" smtClean="0"/>
              <a:pPr/>
              <a:t>16-Sep-19</a:t>
            </a:fld>
            <a:endParaRPr lang="en-US" dirty="0"/>
          </a:p>
        </p:txBody>
      </p:sp>
      <p:sp>
        <p:nvSpPr>
          <p:cNvPr id="4" name="Footer Placeholder 3">
            <a:extLst>
              <a:ext uri="{FF2B5EF4-FFF2-40B4-BE49-F238E27FC236}">
                <a16:creationId xmlns:a16="http://schemas.microsoft.com/office/drawing/2014/main" xmlns="" id="{5CD64878-040F-43D3-8C50-5126F2C2CDC1}"/>
              </a:ext>
            </a:extLst>
          </p:cNvPr>
          <p:cNvSpPr>
            <a:spLocks noGrp="1"/>
          </p:cNvSpPr>
          <p:nvPr>
            <p:ph type="ftr" sz="quarter" idx="11"/>
          </p:nvPr>
        </p:nvSpPr>
        <p:spPr/>
        <p:txBody>
          <a:bodyPr/>
          <a:lstStyle/>
          <a:p>
            <a:r>
              <a:rPr lang="en-US" dirty="0"/>
              <a:t>Department of ISE, RNSIT</a:t>
            </a:r>
          </a:p>
        </p:txBody>
      </p:sp>
      <p:sp>
        <p:nvSpPr>
          <p:cNvPr id="6" name="Slide Number Placeholder 5">
            <a:extLst>
              <a:ext uri="{FF2B5EF4-FFF2-40B4-BE49-F238E27FC236}">
                <a16:creationId xmlns:a16="http://schemas.microsoft.com/office/drawing/2014/main" xmlns="" id="{EE181803-5FDC-4A35-8943-D43C5E2A29CE}"/>
              </a:ext>
            </a:extLst>
          </p:cNvPr>
          <p:cNvSpPr>
            <a:spLocks noGrp="1"/>
          </p:cNvSpPr>
          <p:nvPr>
            <p:ph type="sldNum" sz="quarter" idx="12"/>
          </p:nvPr>
        </p:nvSpPr>
        <p:spPr/>
        <p:txBody>
          <a:bodyPr>
            <a:normAutofit/>
          </a:bodyPr>
          <a:lstStyle/>
          <a:p>
            <a:fld id="{5B4F5413-E548-45A8-B9DD-11B71454D5CA}" type="slidenum">
              <a:rPr lang="en-US" smtClean="0"/>
              <a:pPr/>
              <a:t>2</a:t>
            </a:fld>
            <a:endParaRPr lang="en-US"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download.jpg"/>
          <p:cNvPicPr>
            <a:picLocks noGrp="1" noChangeAspect="1"/>
          </p:cNvPicPr>
          <p:nvPr>
            <p:ph idx="1"/>
          </p:nvPr>
        </p:nvPicPr>
        <p:blipFill>
          <a:blip r:embed="rId2"/>
          <a:stretch>
            <a:fillRect/>
          </a:stretch>
        </p:blipFill>
        <p:spPr>
          <a:xfrm>
            <a:off x="2362200" y="838200"/>
            <a:ext cx="5257800" cy="4724399"/>
          </a:xfrm>
        </p:spPr>
      </p:pic>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14600"/>
            <a:ext cx="6553200" cy="990600"/>
          </a:xfrm>
        </p:spPr>
        <p:txBody>
          <a:bodyPr>
            <a:normAutofit/>
          </a:bodyPr>
          <a:lstStyle/>
          <a:p>
            <a:pPr algn="ctr"/>
            <a:endParaRPr lang="en-US" sz="4800" b="1" cap="none" dirty="0">
              <a:ln w="10541" cmpd="sng">
                <a:solidFill>
                  <a:schemeClr val="accent1">
                    <a:shade val="88000"/>
                    <a:satMod val="110000"/>
                  </a:schemeClr>
                </a:solidFill>
                <a:prstDash val="solid"/>
              </a:ln>
              <a:solidFill>
                <a:srgbClr val="000066"/>
              </a:solidFill>
            </a:endParaRPr>
          </a:p>
        </p:txBody>
      </p:sp>
      <p:sp>
        <p:nvSpPr>
          <p:cNvPr id="4" name="Date Placeholder 3">
            <a:extLst>
              <a:ext uri="{FF2B5EF4-FFF2-40B4-BE49-F238E27FC236}">
                <a16:creationId xmlns:a16="http://schemas.microsoft.com/office/drawing/2014/main" xmlns="" id="{4F225990-F38C-4DDC-86BA-7F06ABDAFCC0}"/>
              </a:ext>
            </a:extLst>
          </p:cNvPr>
          <p:cNvSpPr>
            <a:spLocks noGrp="1"/>
          </p:cNvSpPr>
          <p:nvPr>
            <p:ph type="dt" sz="half" idx="10"/>
          </p:nvPr>
        </p:nvSpPr>
        <p:spPr/>
        <p:txBody>
          <a:bodyPr/>
          <a:lstStyle/>
          <a:p>
            <a:fld id="{2B3159BC-6A78-4544-A58A-8AFCDB884074}" type="datetime5">
              <a:rPr lang="en-US" smtClean="0"/>
              <a:pPr/>
              <a:t>16-Sep-19</a:t>
            </a:fld>
            <a:endParaRPr lang="en-US" dirty="0"/>
          </a:p>
        </p:txBody>
      </p:sp>
      <p:sp>
        <p:nvSpPr>
          <p:cNvPr id="3" name="Footer Placeholder 2">
            <a:extLst>
              <a:ext uri="{FF2B5EF4-FFF2-40B4-BE49-F238E27FC236}">
                <a16:creationId xmlns:a16="http://schemas.microsoft.com/office/drawing/2014/main" xmlns="" id="{6E55FA4F-0ACB-4158-BB75-7AD52B710C35}"/>
              </a:ext>
            </a:extLst>
          </p:cNvPr>
          <p:cNvSpPr>
            <a:spLocks noGrp="1"/>
          </p:cNvSpPr>
          <p:nvPr>
            <p:ph type="ftr" sz="quarter" idx="11"/>
          </p:nvPr>
        </p:nvSpPr>
        <p:spPr/>
        <p:txBody>
          <a:bodyPr/>
          <a:lstStyle/>
          <a:p>
            <a:r>
              <a:rPr lang="en-US"/>
              <a:t>Department of ISE, RNSIT</a:t>
            </a:r>
            <a:endParaRPr lang="en-US" dirty="0"/>
          </a:p>
        </p:txBody>
      </p:sp>
      <p:sp>
        <p:nvSpPr>
          <p:cNvPr id="5" name="Slide Number Placeholder 4">
            <a:extLst>
              <a:ext uri="{FF2B5EF4-FFF2-40B4-BE49-F238E27FC236}">
                <a16:creationId xmlns:a16="http://schemas.microsoft.com/office/drawing/2014/main" xmlns="" id="{01A60FCF-73DC-49CD-AE73-C243D9CC1009}"/>
              </a:ext>
            </a:extLst>
          </p:cNvPr>
          <p:cNvSpPr>
            <a:spLocks noGrp="1"/>
          </p:cNvSpPr>
          <p:nvPr>
            <p:ph type="sldNum" sz="quarter" idx="12"/>
          </p:nvPr>
        </p:nvSpPr>
        <p:spPr/>
        <p:txBody>
          <a:bodyPr/>
          <a:lstStyle/>
          <a:p>
            <a:fld id="{5B4F5413-E548-45A8-B9DD-11B71454D5CA}" type="slidenum">
              <a:rPr lang="en-US" smtClean="0"/>
              <a:pPr/>
              <a:t>21</a:t>
            </a:fld>
            <a:endParaRPr lang="en-US" dirty="0"/>
          </a:p>
        </p:txBody>
      </p:sp>
      <p:pic>
        <p:nvPicPr>
          <p:cNvPr id="6" name="Picture 5" descr="Capture.PNGa.PNG"/>
          <p:cNvPicPr>
            <a:picLocks noChangeAspect="1"/>
          </p:cNvPicPr>
          <p:nvPr/>
        </p:nvPicPr>
        <p:blipFill>
          <a:blip r:embed="rId2"/>
          <a:stretch>
            <a:fillRect/>
          </a:stretch>
        </p:blipFill>
        <p:spPr>
          <a:xfrm>
            <a:off x="990600" y="838200"/>
            <a:ext cx="7162801" cy="4876800"/>
          </a:xfrm>
          <a:prstGeom prst="rect">
            <a:avLst/>
          </a:prstGeom>
        </p:spPr>
      </p:pic>
    </p:spTree>
    <p:extLst>
      <p:ext uri="{BB962C8B-B14F-4D97-AF65-F5344CB8AC3E}">
        <p14:creationId xmlns="" xmlns:p14="http://schemas.microsoft.com/office/powerpoint/2010/main" val="127039976"/>
      </p:ext>
    </p:extLst>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1008112"/>
          </a:xfrm>
        </p:spPr>
        <p:txBody>
          <a:bodyPr>
            <a:normAutofit/>
          </a:bodyPr>
          <a:lstStyle/>
          <a:p>
            <a:pPr algn="ctr"/>
            <a:endParaRPr lang="en-US" sz="32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457200"/>
            <a:ext cx="8077200" cy="6172200"/>
          </a:xfrm>
        </p:spPr>
        <p:txBody>
          <a:bodyPr>
            <a:normAutofit/>
          </a:bodyPr>
          <a:lstStyle/>
          <a:p>
            <a:pPr algn="just">
              <a:lnSpc>
                <a:spcPct val="120000"/>
              </a:lnSpc>
              <a:buFont typeface="Wingdings" pitchFamily="2" charset="2"/>
              <a:buChar char="Ø"/>
            </a:pPr>
            <a:endParaRPr lang="en-US" b="1" dirty="0">
              <a:latin typeface="Times New Roman" pitchFamily="18" charset="0"/>
              <a:cs typeface="Times New Roman" pitchFamily="18" charset="0"/>
            </a:endParaRPr>
          </a:p>
          <a:p>
            <a:pPr algn="just">
              <a:lnSpc>
                <a:spcPct val="120000"/>
              </a:lnSpc>
              <a:buNone/>
            </a:pPr>
            <a:endParaRPr lang="en-US" b="1" dirty="0" smtClean="0">
              <a:latin typeface="Times New Roman" pitchFamily="18" charset="0"/>
              <a:cs typeface="Times New Roman" pitchFamily="18" charset="0"/>
            </a:endParaRPr>
          </a:p>
          <a:p>
            <a:pPr algn="just">
              <a:lnSpc>
                <a:spcPct val="160000"/>
              </a:lnSpc>
            </a:pPr>
            <a:r>
              <a:rPr lang="en-US" sz="1800" b="1" dirty="0" smtClean="0">
                <a:latin typeface="Times New Roman" pitchFamily="18" charset="0"/>
                <a:cs typeface="Times New Roman" pitchFamily="18" charset="0"/>
              </a:rPr>
              <a:t>Web </a:t>
            </a:r>
            <a:r>
              <a:rPr lang="en-US" sz="1800" b="1" dirty="0" smtClean="0">
                <a:latin typeface="Times New Roman" pitchFamily="18" charset="0"/>
                <a:cs typeface="Times New Roman" pitchFamily="18" charset="0"/>
              </a:rPr>
              <a:t>development is a broad term for the work involved in developing a web site for the Internet or an intranet. Web development can range from developing the simplest static single page of plain text to the most complex web apps, electronic businesses, and social network services. </a:t>
            </a:r>
            <a:endParaRPr lang="en-US" sz="1800" b="1" dirty="0" smtClean="0">
              <a:solidFill>
                <a:schemeClr val="tx1">
                  <a:lumMod val="75000"/>
                  <a:lumOff val="25000"/>
                </a:schemeClr>
              </a:solidFill>
              <a:latin typeface="Times New Roman" pitchFamily="18" charset="0"/>
              <a:cs typeface="Times New Roman" pitchFamily="18" charset="0"/>
            </a:endParaRPr>
          </a:p>
          <a:p>
            <a:pPr algn="just">
              <a:lnSpc>
                <a:spcPct val="150000"/>
              </a:lnSpc>
            </a:pPr>
            <a:r>
              <a:rPr lang="en-US" sz="1800" b="1" dirty="0" smtClean="0">
                <a:latin typeface="Times New Roman" pitchFamily="18" charset="0"/>
                <a:cs typeface="Times New Roman" pitchFamily="18" charset="0"/>
              </a:rPr>
              <a:t>The Full Stack Web Development is aimed at the technologies that are used to build powerful, multi-user web applications. We have used React JS on the front-end and </a:t>
            </a:r>
            <a:r>
              <a:rPr lang="en-US" sz="1800" b="1" dirty="0" err="1" smtClean="0">
                <a:latin typeface="Times New Roman" pitchFamily="18" charset="0"/>
                <a:cs typeface="Times New Roman" pitchFamily="18" charset="0"/>
              </a:rPr>
              <a:t>NodeJS</a:t>
            </a: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MongoDB</a:t>
            </a:r>
            <a:r>
              <a:rPr lang="en-US" sz="1800" b="1" dirty="0" smtClean="0">
                <a:latin typeface="Times New Roman" pitchFamily="18" charset="0"/>
                <a:cs typeface="Times New Roman" pitchFamily="18" charset="0"/>
              </a:rPr>
              <a:t> on the backend. Also demonstrated how a rest </a:t>
            </a:r>
            <a:r>
              <a:rPr lang="en-US" sz="1800" b="1" dirty="0" err="1" smtClean="0">
                <a:latin typeface="Times New Roman" pitchFamily="18" charset="0"/>
                <a:cs typeface="Times New Roman" pitchFamily="18" charset="0"/>
              </a:rPr>
              <a:t>api</a:t>
            </a:r>
            <a:r>
              <a:rPr lang="en-US" sz="1800" b="1" dirty="0" smtClean="0">
                <a:latin typeface="Times New Roman" pitchFamily="18" charset="0"/>
                <a:cs typeface="Times New Roman" pitchFamily="18" charset="0"/>
              </a:rPr>
              <a:t> works, how APIs are used all over the web today to power multi-platform applications and build a few along the way.</a:t>
            </a:r>
            <a:r>
              <a:rPr lang="en-US" sz="1800" b="1" dirty="0" smtClean="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fld id="{B6BBC569-26E0-4868-B476-FE0C3F121864}" type="datetime5">
              <a:rPr lang="en-US" smtClean="0"/>
              <a:pPr/>
              <a:t>16-Sep-19</a:t>
            </a:fld>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Department of ISE, RNSIT</a:t>
            </a:r>
          </a:p>
        </p:txBody>
      </p:sp>
      <p:sp>
        <p:nvSpPr>
          <p:cNvPr id="6" name="Slide Number Placeholder 5">
            <a:extLst>
              <a:ext uri="{FF2B5EF4-FFF2-40B4-BE49-F238E27FC236}">
                <a16:creationId xmlns:a16="http://schemas.microsoft.com/office/drawing/2014/main" xmlns="" id="{4671F645-E20C-4A32-A754-6FCA30F1E4E1}"/>
              </a:ext>
            </a:extLst>
          </p:cNvPr>
          <p:cNvSpPr>
            <a:spLocks noGrp="1"/>
          </p:cNvSpPr>
          <p:nvPr>
            <p:ph type="sldNum" sz="quarter" idx="12"/>
          </p:nvPr>
        </p:nvSpPr>
        <p:spPr/>
        <p:txBody>
          <a:bodyPr>
            <a:normAutofit/>
          </a:bodyPr>
          <a:lstStyle/>
          <a:p>
            <a:fld id="{5B4F5413-E548-45A8-B9DD-11B71454D5CA}" type="slidenum">
              <a:rPr lang="en-US" smtClean="0"/>
              <a:pPr/>
              <a:t>3</a:t>
            </a:fld>
            <a:endParaRPr lang="en-US" dirty="0"/>
          </a:p>
        </p:txBody>
      </p:sp>
      <p:pic>
        <p:nvPicPr>
          <p:cNvPr id="8" name="Picture 7" descr="Capture.PNG"/>
          <p:cNvPicPr>
            <a:picLocks noChangeAspect="1"/>
          </p:cNvPicPr>
          <p:nvPr/>
        </p:nvPicPr>
        <p:blipFill>
          <a:blip r:embed="rId2"/>
          <a:stretch>
            <a:fillRect/>
          </a:stretch>
        </p:blipFill>
        <p:spPr>
          <a:xfrm>
            <a:off x="2667000" y="-304799"/>
            <a:ext cx="3276600" cy="2209800"/>
          </a:xfrm>
          <a:prstGeom prst="rect">
            <a:avLst/>
          </a:prstGeom>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914400"/>
            <a:ext cx="8077200" cy="5715000"/>
          </a:xfrm>
        </p:spPr>
        <p:txBody>
          <a:bodyPr>
            <a:normAutofit/>
          </a:bodyPr>
          <a:lstStyle/>
          <a:p>
            <a:pPr algn="just">
              <a:lnSpc>
                <a:spcPct val="150000"/>
              </a:lnSpc>
            </a:pPr>
            <a:r>
              <a:rPr lang="en-US" sz="1800" b="1" dirty="0" smtClean="0">
                <a:latin typeface="Times New Roman" pitchFamily="18" charset="0"/>
                <a:cs typeface="Times New Roman" pitchFamily="18" charset="0"/>
              </a:rPr>
              <a:t>Food listing application displays the list of food recipes on the web page, as requested by the user. To display a list of recipes, we require an Application Program Interface (API) which will fetch all the data from a database which is hosted somewhere else. A programmer writing an application program can make a request to the Operating System using API (using graphical user interface or command interface). It is a set of routines, protocols and tools for building software and applications.</a:t>
            </a:r>
          </a:p>
          <a:p>
            <a:pPr algn="just">
              <a:lnSpc>
                <a:spcPct val="150000"/>
              </a:lnSpc>
            </a:pPr>
            <a:r>
              <a:rPr lang="en-US" sz="1800" b="1" dirty="0" smtClean="0">
                <a:latin typeface="Times New Roman" pitchFamily="18" charset="0"/>
                <a:cs typeface="Times New Roman" pitchFamily="18" charset="0"/>
              </a:rPr>
              <a:t>The API used in this application is the Food2Fork’s recipe API. Food2Fork offers an API which exposes its powerful recipe discovery functions for the application to use. The API gives access to their ever expanding recipe database, powerful ingredient search function, and social-media based ranking algorithm. Any request will return a maximum of 30 results.</a:t>
            </a:r>
            <a:endParaRPr lang="en-US" sz="18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fld id="{B6BBC569-26E0-4868-B476-FE0C3F121864}" type="datetime5">
              <a:rPr lang="en-US" smtClean="0"/>
              <a:pPr/>
              <a:t>16-Sep-19</a:t>
            </a:fld>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a:t>Department of ISE, RNSIT</a:t>
            </a:r>
            <a:endParaRPr lang="en-US" dirty="0"/>
          </a:p>
        </p:txBody>
      </p:sp>
      <p:sp>
        <p:nvSpPr>
          <p:cNvPr id="6" name="Slide Number Placeholder 5">
            <a:extLst>
              <a:ext uri="{FF2B5EF4-FFF2-40B4-BE49-F238E27FC236}">
                <a16:creationId xmlns:a16="http://schemas.microsoft.com/office/drawing/2014/main" xmlns="" id="{4671F645-E20C-4A32-A754-6FCA30F1E4E1}"/>
              </a:ext>
            </a:extLst>
          </p:cNvPr>
          <p:cNvSpPr>
            <a:spLocks noGrp="1"/>
          </p:cNvSpPr>
          <p:nvPr>
            <p:ph type="sldNum" sz="quarter" idx="12"/>
          </p:nvPr>
        </p:nvSpPr>
        <p:spPr/>
        <p:txBody>
          <a:bodyPr>
            <a:normAutofit/>
          </a:bodyPr>
          <a:lstStyle/>
          <a:p>
            <a:fld id="{5B4F5413-E548-45A8-B9DD-11B71454D5CA}" type="slidenum">
              <a:rPr lang="en-US" smtClean="0"/>
              <a:pPr/>
              <a:t>4</a:t>
            </a:fld>
            <a:endParaRPr lang="en-US" dirty="0"/>
          </a:p>
        </p:txBody>
      </p:sp>
    </p:spTree>
    <p:extLst>
      <p:ext uri="{BB962C8B-B14F-4D97-AF65-F5344CB8AC3E}">
        <p14:creationId xmlns="" xmlns:p14="http://schemas.microsoft.com/office/powerpoint/2010/main" val="269066345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7239000" cy="5943600"/>
          </a:xfrm>
        </p:spPr>
        <p:txBody>
          <a:bodyPr>
            <a:noAutofit/>
          </a:bodyPr>
          <a:lstStyle/>
          <a:p>
            <a:pPr>
              <a:lnSpc>
                <a:spcPct val="150000"/>
              </a:lnSpc>
            </a:pPr>
            <a:r>
              <a:rPr lang="en-US" sz="1700" b="1" dirty="0" smtClean="0">
                <a:latin typeface="Times New Roman" pitchFamily="18" charset="0"/>
                <a:cs typeface="Times New Roman" pitchFamily="18" charset="0"/>
              </a:rPr>
              <a:t>Express-</a:t>
            </a:r>
            <a:r>
              <a:rPr lang="en-US" sz="1700" b="1" dirty="0" smtClean="0">
                <a:latin typeface="Times New Roman" pitchFamily="18" charset="0"/>
                <a:cs typeface="Times New Roman" pitchFamily="18" charset="0"/>
              </a:rPr>
              <a:t>Express is a minimal and flexible Node.js web application framework that provides a robust set of features for web and mobile applications. It is an open source framework developed and maintained by the Node.js foundation.</a:t>
            </a:r>
          </a:p>
          <a:p>
            <a:pPr>
              <a:lnSpc>
                <a:spcPct val="150000"/>
              </a:lnSpc>
            </a:pPr>
            <a:r>
              <a:rPr lang="en-US" sz="1700" b="1" dirty="0" smtClean="0">
                <a:latin typeface="Times New Roman" pitchFamily="18" charset="0"/>
                <a:cs typeface="Times New Roman" pitchFamily="18" charset="0"/>
              </a:rPr>
              <a:t>React-</a:t>
            </a:r>
            <a:r>
              <a:rPr lang="en-IN" sz="1700" b="1" dirty="0" smtClean="0">
                <a:latin typeface="Times New Roman" pitchFamily="18" charset="0"/>
                <a:cs typeface="Times New Roman" pitchFamily="18" charset="0"/>
              </a:rPr>
              <a:t>React was originally created by a software engineer at </a:t>
            </a:r>
            <a:r>
              <a:rPr lang="en-IN" sz="1700" b="1" dirty="0" err="1" smtClean="0">
                <a:latin typeface="Times New Roman" pitchFamily="18" charset="0"/>
                <a:cs typeface="Times New Roman" pitchFamily="18" charset="0"/>
              </a:rPr>
              <a:t>Facebook</a:t>
            </a:r>
            <a:r>
              <a:rPr lang="en-IN" sz="1700" b="1" dirty="0" smtClean="0">
                <a:latin typeface="Times New Roman" pitchFamily="18" charset="0"/>
                <a:cs typeface="Times New Roman" pitchFamily="18" charset="0"/>
              </a:rPr>
              <a:t>, and was later open-sourced. It is maintained by </a:t>
            </a:r>
            <a:r>
              <a:rPr lang="en-IN" sz="1700" b="1" dirty="0" err="1" smtClean="0">
                <a:latin typeface="Times New Roman" pitchFamily="18" charset="0"/>
                <a:cs typeface="Times New Roman" pitchFamily="18" charset="0"/>
              </a:rPr>
              <a:t>Facebook</a:t>
            </a:r>
            <a:r>
              <a:rPr lang="en-IN" sz="1700" b="1" dirty="0" smtClean="0">
                <a:latin typeface="Times New Roman" pitchFamily="18" charset="0"/>
                <a:cs typeface="Times New Roman" pitchFamily="18" charset="0"/>
              </a:rPr>
              <a:t>, as well as a community of development companies and individual developers.</a:t>
            </a:r>
            <a:endParaRPr lang="en-US" sz="1700" b="1" dirty="0" smtClean="0">
              <a:latin typeface="Times New Roman" pitchFamily="18" charset="0"/>
              <a:cs typeface="Times New Roman" pitchFamily="18" charset="0"/>
            </a:endParaRPr>
          </a:p>
          <a:p>
            <a:pPr>
              <a:lnSpc>
                <a:spcPct val="160000"/>
              </a:lnSpc>
            </a:pPr>
            <a:r>
              <a:rPr lang="en-US" sz="1700" b="1" dirty="0" smtClean="0">
                <a:latin typeface="Times New Roman" pitchFamily="18" charset="0"/>
                <a:cs typeface="Times New Roman" pitchFamily="18" charset="0"/>
              </a:rPr>
              <a:t>Node </a:t>
            </a:r>
            <a:r>
              <a:rPr lang="en-US" sz="1700" b="1" dirty="0" err="1" smtClean="0">
                <a:latin typeface="Times New Roman" pitchFamily="18" charset="0"/>
                <a:cs typeface="Times New Roman" pitchFamily="18" charset="0"/>
              </a:rPr>
              <a:t>js</a:t>
            </a:r>
            <a:r>
              <a:rPr lang="en-US" sz="1700" b="1" dirty="0" smtClean="0">
                <a:latin typeface="Times New Roman" pitchFamily="18" charset="0"/>
                <a:cs typeface="Times New Roman" pitchFamily="18" charset="0"/>
              </a:rPr>
              <a:t>-</a:t>
            </a:r>
            <a:r>
              <a:rPr lang="en-IN" sz="1700" b="1" u="sng" dirty="0" smtClean="0">
                <a:latin typeface="Times New Roman" pitchFamily="18" charset="0"/>
                <a:cs typeface="Times New Roman" pitchFamily="18" charset="0"/>
              </a:rPr>
              <a:t>Node.js</a:t>
            </a:r>
            <a:r>
              <a:rPr lang="en-IN" sz="1700" b="1" dirty="0" smtClean="0">
                <a:latin typeface="Times New Roman" pitchFamily="18" charset="0"/>
                <a:cs typeface="Times New Roman" pitchFamily="18" charset="0"/>
              </a:rPr>
              <a:t> was initially built for Google Chrome, and later open-sourced by Google in 2008. It is built on Chrome’s V8 JavaScript engine. It’s designed to build scalable network applications, and can execute JavaScript code outside of a browser.</a:t>
            </a:r>
          </a:p>
          <a:p>
            <a:pPr>
              <a:lnSpc>
                <a:spcPct val="160000"/>
              </a:lnSpc>
            </a:pPr>
            <a:r>
              <a:rPr lang="en-US" sz="1700" b="1" dirty="0" smtClean="0">
                <a:latin typeface="Times New Roman" pitchFamily="18" charset="0"/>
                <a:cs typeface="Times New Roman" pitchFamily="18" charset="0"/>
              </a:rPr>
              <a:t>Postman- Postman is a powerful tool for performing integration testing with your API. </a:t>
            </a:r>
            <a:endParaRPr lang="en-US" sz="1700" b="1"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xmlns="" id="{33D9D5CE-D501-437E-94FB-5429EB2117D0}"/>
              </a:ext>
            </a:extLst>
          </p:cNvPr>
          <p:cNvSpPr>
            <a:spLocks noGrp="1"/>
          </p:cNvSpPr>
          <p:nvPr>
            <p:ph type="dt" sz="half" idx="10"/>
          </p:nvPr>
        </p:nvSpPr>
        <p:spPr/>
        <p:txBody>
          <a:bodyPr/>
          <a:lstStyle/>
          <a:p>
            <a:fld id="{6FE8A498-785C-40C1-9AAD-3CE11F0C34B5}" type="datetime5">
              <a:rPr lang="en-US" smtClean="0"/>
              <a:pPr/>
              <a:t>16-Sep-19</a:t>
            </a:fld>
            <a:endParaRPr lang="en-US" dirty="0"/>
          </a:p>
        </p:txBody>
      </p:sp>
      <p:sp>
        <p:nvSpPr>
          <p:cNvPr id="7" name="Footer Placeholder 6">
            <a:extLst>
              <a:ext uri="{FF2B5EF4-FFF2-40B4-BE49-F238E27FC236}">
                <a16:creationId xmlns:a16="http://schemas.microsoft.com/office/drawing/2014/main" xmlns="" id="{1B6A0277-3ABD-406C-9A7E-9C6FB5EA279B}"/>
              </a:ext>
            </a:extLst>
          </p:cNvPr>
          <p:cNvSpPr>
            <a:spLocks noGrp="1"/>
          </p:cNvSpPr>
          <p:nvPr>
            <p:ph type="ftr" sz="quarter" idx="11"/>
          </p:nvPr>
        </p:nvSpPr>
        <p:spPr/>
        <p:txBody>
          <a:bodyPr/>
          <a:lstStyle/>
          <a:p>
            <a:r>
              <a:rPr lang="en-US"/>
              <a:t>Department of ISE, RNSIT</a:t>
            </a:r>
            <a:endParaRPr lang="en-US" dirty="0"/>
          </a:p>
        </p:txBody>
      </p:sp>
      <p:sp>
        <p:nvSpPr>
          <p:cNvPr id="9" name="Slide Number Placeholder 8">
            <a:extLst>
              <a:ext uri="{FF2B5EF4-FFF2-40B4-BE49-F238E27FC236}">
                <a16:creationId xmlns:a16="http://schemas.microsoft.com/office/drawing/2014/main" xmlns="" id="{0A874664-9D08-4153-A81C-CCC20C20A298}"/>
              </a:ext>
            </a:extLst>
          </p:cNvPr>
          <p:cNvSpPr>
            <a:spLocks noGrp="1"/>
          </p:cNvSpPr>
          <p:nvPr>
            <p:ph type="sldNum" sz="quarter" idx="12"/>
          </p:nvPr>
        </p:nvSpPr>
        <p:spPr/>
        <p:txBody>
          <a:bodyPr>
            <a:normAutofit/>
          </a:bodyPr>
          <a:lstStyle/>
          <a:p>
            <a:fld id="{5B4F5413-E548-45A8-B9DD-11B71454D5CA}" type="slidenum">
              <a:rPr lang="en-US" smtClean="0"/>
              <a:pPr/>
              <a:t>5</a:t>
            </a:fld>
            <a:endParaRPr lang="en-US" dirty="0"/>
          </a:p>
        </p:txBody>
      </p:sp>
      <p:sp>
        <p:nvSpPr>
          <p:cNvPr id="4" name="Title 3"/>
          <p:cNvSpPr txBox="1">
            <a:spLocks/>
          </p:cNvSpPr>
          <p:nvPr/>
        </p:nvSpPr>
        <p:spPr>
          <a:xfrm>
            <a:off x="457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LITERATURE</a:t>
            </a:r>
            <a:r>
              <a:rPr lang="en-IN"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SURVEY</a:t>
            </a:r>
          </a:p>
        </p:txBody>
      </p:sp>
      <p:pic>
        <p:nvPicPr>
          <p:cNvPr id="10" name="Picture 9" descr="download.png"/>
          <p:cNvPicPr>
            <a:picLocks noChangeAspect="1"/>
          </p:cNvPicPr>
          <p:nvPr/>
        </p:nvPicPr>
        <p:blipFill>
          <a:blip r:embed="rId2"/>
          <a:stretch>
            <a:fillRect/>
          </a:stretch>
        </p:blipFill>
        <p:spPr>
          <a:xfrm>
            <a:off x="7467600" y="1066800"/>
            <a:ext cx="1676400" cy="1282212"/>
          </a:xfrm>
          <a:prstGeom prst="rect">
            <a:avLst/>
          </a:prstGeom>
        </p:spPr>
      </p:pic>
      <p:pic>
        <p:nvPicPr>
          <p:cNvPr id="11" name="Picture 10" descr="download (1).jpg"/>
          <p:cNvPicPr>
            <a:picLocks noChangeAspect="1"/>
          </p:cNvPicPr>
          <p:nvPr/>
        </p:nvPicPr>
        <p:blipFill>
          <a:blip r:embed="rId3"/>
          <a:stretch>
            <a:fillRect/>
          </a:stretch>
        </p:blipFill>
        <p:spPr>
          <a:xfrm>
            <a:off x="7467600" y="3733800"/>
            <a:ext cx="1676400" cy="1447800"/>
          </a:xfrm>
          <a:prstGeom prst="rect">
            <a:avLst/>
          </a:prstGeom>
        </p:spPr>
      </p:pic>
      <p:pic>
        <p:nvPicPr>
          <p:cNvPr id="12" name="Picture 11" descr="download (1).png"/>
          <p:cNvPicPr>
            <a:picLocks noChangeAspect="1"/>
          </p:cNvPicPr>
          <p:nvPr/>
        </p:nvPicPr>
        <p:blipFill>
          <a:blip r:embed="rId4"/>
          <a:stretch>
            <a:fillRect/>
          </a:stretch>
        </p:blipFill>
        <p:spPr>
          <a:xfrm>
            <a:off x="7543800" y="2438400"/>
            <a:ext cx="1323497" cy="1147763"/>
          </a:xfrm>
          <a:prstGeom prst="rect">
            <a:avLst/>
          </a:prstGeom>
        </p:spPr>
      </p:pic>
      <p:pic>
        <p:nvPicPr>
          <p:cNvPr id="13" name="Picture 12" descr="logo-glyph.png"/>
          <p:cNvPicPr>
            <a:picLocks noChangeAspect="1"/>
          </p:cNvPicPr>
          <p:nvPr/>
        </p:nvPicPr>
        <p:blipFill>
          <a:blip r:embed="rId5"/>
          <a:stretch>
            <a:fillRect/>
          </a:stretch>
        </p:blipFill>
        <p:spPr>
          <a:xfrm>
            <a:off x="7620000" y="5334000"/>
            <a:ext cx="1206566" cy="1206566"/>
          </a:xfrm>
          <a:prstGeom prst="rect">
            <a:avLst/>
          </a:prstGeom>
        </p:spPr>
      </p:pic>
    </p:spTree>
    <p:extLst>
      <p:ext uri="{BB962C8B-B14F-4D97-AF65-F5344CB8AC3E}">
        <p14:creationId xmlns="" xmlns:p14="http://schemas.microsoft.com/office/powerpoint/2010/main" val="159045669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200"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LITERATURE</a:t>
            </a:r>
            <a:r>
              <a:rPr lang="en-IN" b="1" dirty="0" smtClean="0">
                <a:solidFill>
                  <a:schemeClr val="accent1"/>
                </a:solidFill>
                <a:effectLst>
                  <a:outerShdw blurRad="38100" dist="38100" dir="2700000" algn="tl" rotWithShape="0">
                    <a:srgbClr val="000000">
                      <a:alpha val="43137"/>
                    </a:srgbClr>
                  </a:outerShdw>
                </a:effectLst>
                <a:latin typeface="Times New Roman" pitchFamily="18" charset="0"/>
                <a:cs typeface="Times New Roman" pitchFamily="18" charset="0"/>
              </a:rPr>
              <a:t> </a:t>
            </a:r>
            <a:r>
              <a:rPr lang="en-IN" sz="3200" b="1"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SURVEY</a:t>
            </a:r>
            <a:r>
              <a:rPr lang="en-IN" b="1" dirty="0" smtClean="0">
                <a:solidFill>
                  <a:schemeClr val="accent1">
                    <a:lumMod val="75000"/>
                  </a:schemeClr>
                </a:solidFill>
                <a:effectLst>
                  <a:outerShdw blurRad="38100" dist="38100" dir="2700000" algn="tl" rotWithShape="0">
                    <a:srgbClr val="000000">
                      <a:alpha val="43137"/>
                    </a:srgbClr>
                  </a:outerShdw>
                </a:effectLst>
                <a:latin typeface="Times New Roman" pitchFamily="18" charset="0"/>
                <a:cs typeface="Times New Roman" pitchFamily="18" charset="0"/>
              </a:rPr>
              <a:t/>
            </a:r>
            <a:br>
              <a:rPr lang="en-IN" b="1" dirty="0" smtClean="0">
                <a:solidFill>
                  <a:schemeClr val="accent1">
                    <a:lumMod val="75000"/>
                  </a:schemeClr>
                </a:solidFill>
                <a:effectLst>
                  <a:outerShdw blurRad="38100" dist="38100" dir="2700000" algn="tl" rotWithShape="0">
                    <a:srgbClr val="000000">
                      <a:alpha val="43137"/>
                    </a:srgbClr>
                  </a:outerShdw>
                </a:effectLst>
                <a:latin typeface="Times New Roman" pitchFamily="18" charset="0"/>
                <a:cs typeface="Times New Roman" pitchFamily="18" charset="0"/>
              </a:rPr>
            </a:br>
            <a:endParaRPr lang="en-US" dirty="0">
              <a:effectLst>
                <a:outerShdw blurRad="38100" dist="38100" dir="2700000" algn="tl" rotWithShape="0">
                  <a:srgbClr val="000000">
                    <a:alpha val="43137"/>
                  </a:srgbClr>
                </a:outerShdw>
              </a:effectLst>
            </a:endParaRPr>
          </a:p>
        </p:txBody>
      </p:sp>
      <p:sp>
        <p:nvSpPr>
          <p:cNvPr id="3" name="Content Placeholder 2"/>
          <p:cNvSpPr>
            <a:spLocks noGrp="1"/>
          </p:cNvSpPr>
          <p:nvPr>
            <p:ph idx="1"/>
          </p:nvPr>
        </p:nvSpPr>
        <p:spPr>
          <a:xfrm>
            <a:off x="685800" y="1219200"/>
            <a:ext cx="8183880" cy="4800600"/>
          </a:xfrm>
        </p:spPr>
        <p:txBody>
          <a:bodyPr>
            <a:noAutofit/>
          </a:bodyPr>
          <a:lstStyle/>
          <a:p>
            <a:pPr>
              <a:lnSpc>
                <a:spcPct val="150000"/>
              </a:lnSpc>
            </a:pPr>
            <a:r>
              <a:rPr lang="en-US" sz="2000" b="1" dirty="0" smtClean="0">
                <a:latin typeface="Times New Roman" pitchFamily="18" charset="0"/>
                <a:cs typeface="Times New Roman" pitchFamily="18" charset="0"/>
              </a:rPr>
              <a:t>International Journal for Research in Applied Science &amp; Engineering Technology (IJRASET) ©IJRASET 2013</a:t>
            </a:r>
          </a:p>
          <a:p>
            <a:pPr>
              <a:lnSpc>
                <a:spcPct val="150000"/>
              </a:lnSpc>
            </a:pPr>
            <a:r>
              <a:rPr lang="en-US" sz="2000" b="1" dirty="0" smtClean="0">
                <a:latin typeface="Times New Roman" pitchFamily="18" charset="0"/>
                <a:cs typeface="Times New Roman" pitchFamily="18" charset="0"/>
              </a:rPr>
              <a:t>FOODIE: An Android Application </a:t>
            </a:r>
            <a:r>
              <a:rPr lang="en-US" sz="2000" b="1" dirty="0" err="1" smtClean="0">
                <a:latin typeface="Times New Roman" pitchFamily="18" charset="0"/>
                <a:cs typeface="Times New Roman" pitchFamily="18" charset="0"/>
              </a:rPr>
              <a:t>Rahul</a:t>
            </a:r>
            <a:r>
              <a:rPr lang="en-US" sz="2000" b="1" dirty="0" smtClean="0">
                <a:latin typeface="Times New Roman" pitchFamily="18" charset="0"/>
                <a:cs typeface="Times New Roman" pitchFamily="18" charset="0"/>
              </a:rPr>
              <a:t> Dandekar1 ,</a:t>
            </a:r>
            <a:r>
              <a:rPr lang="en-US" sz="2000" b="1" dirty="0" err="1" smtClean="0">
                <a:latin typeface="Times New Roman" pitchFamily="18" charset="0"/>
                <a:cs typeface="Times New Roman" pitchFamily="18" charset="0"/>
              </a:rPr>
              <a:t>SanketGadkari</a:t>
            </a:r>
            <a:r>
              <a:rPr lang="en-US" sz="2000" b="1" dirty="0" smtClean="0">
                <a:latin typeface="Times New Roman" pitchFamily="18" charset="0"/>
                <a:cs typeface="Times New Roman" pitchFamily="18" charset="0"/>
              </a:rPr>
              <a:t> 2 , </a:t>
            </a:r>
            <a:r>
              <a:rPr lang="en-US" sz="2000" b="1" dirty="0" err="1" smtClean="0">
                <a:latin typeface="Times New Roman" pitchFamily="18" charset="0"/>
                <a:cs typeface="Times New Roman" pitchFamily="18" charset="0"/>
              </a:rPr>
              <a:t>Mayuri</a:t>
            </a:r>
            <a:r>
              <a:rPr lang="en-US" sz="2000" b="1" dirty="0" smtClean="0">
                <a:latin typeface="Times New Roman" pitchFamily="18" charset="0"/>
                <a:cs typeface="Times New Roman" pitchFamily="18" charset="0"/>
              </a:rPr>
              <a:t> Sadudia3 , </a:t>
            </a:r>
            <a:r>
              <a:rPr lang="en-US" sz="2000" b="1" dirty="0" err="1" smtClean="0">
                <a:latin typeface="Times New Roman" pitchFamily="18" charset="0"/>
                <a:cs typeface="Times New Roman" pitchFamily="18" charset="0"/>
              </a:rPr>
              <a:t>Sayali</a:t>
            </a:r>
            <a:r>
              <a:rPr lang="en-US" sz="2000" b="1" dirty="0" smtClean="0">
                <a:latin typeface="Times New Roman" pitchFamily="18" charset="0"/>
                <a:cs typeface="Times New Roman" pitchFamily="18" charset="0"/>
              </a:rPr>
              <a:t> Kamble4 1,2,3,4</a:t>
            </a:r>
          </a:p>
          <a:p>
            <a:pPr>
              <a:lnSpc>
                <a:spcPct val="150000"/>
              </a:lnSpc>
            </a:pPr>
            <a:r>
              <a:rPr lang="en-US" sz="2000" b="1" dirty="0" smtClean="0">
                <a:latin typeface="Times New Roman" pitchFamily="18" charset="0"/>
                <a:cs typeface="Times New Roman" pitchFamily="18" charset="0"/>
              </a:rPr>
              <a:t>Under the Guidance of Prof. </a:t>
            </a:r>
            <a:r>
              <a:rPr lang="en-US" sz="2000" b="1" dirty="0" err="1" smtClean="0">
                <a:latin typeface="Times New Roman" pitchFamily="18" charset="0"/>
                <a:cs typeface="Times New Roman" pitchFamily="18" charset="0"/>
              </a:rPr>
              <a:t>ShrikantSanas</a:t>
            </a:r>
            <a:r>
              <a:rPr lang="en-US" sz="2000" b="1" dirty="0" smtClean="0">
                <a:latin typeface="Times New Roman" pitchFamily="18" charset="0"/>
                <a:cs typeface="Times New Roman" pitchFamily="18" charset="0"/>
              </a:rPr>
              <a:t>, Department of Information Technology </a:t>
            </a:r>
            <a:r>
              <a:rPr lang="en-US" sz="2000" b="1" dirty="0" err="1" smtClean="0">
                <a:latin typeface="Times New Roman" pitchFamily="18" charset="0"/>
                <a:cs typeface="Times New Roman" pitchFamily="18" charset="0"/>
              </a:rPr>
              <a:t>PadmabhushanVasantdadaPatilPratishthan’s</a:t>
            </a:r>
            <a:r>
              <a:rPr lang="en-US" sz="2000" b="1" dirty="0" smtClean="0">
                <a:latin typeface="Times New Roman" pitchFamily="18" charset="0"/>
                <a:cs typeface="Times New Roman" pitchFamily="18" charset="0"/>
              </a:rPr>
              <a:t> College of Engineering, Mumbai Colby K. M., 1975</a:t>
            </a:r>
          </a:p>
          <a:p>
            <a:pPr>
              <a:lnSpc>
                <a:spcPct val="150000"/>
              </a:lnSpc>
            </a:pPr>
            <a:r>
              <a:rPr lang="en-US" sz="2000" b="1" dirty="0" smtClean="0">
                <a:latin typeface="Times New Roman" pitchFamily="18" charset="0"/>
                <a:cs typeface="Times New Roman" pitchFamily="18" charset="0"/>
              </a:rPr>
              <a:t>Artificial Paranoia: A computer program for the study of natural language communication between man and machine, Communications of the ACM, vol. 9, pp. 36-45.</a:t>
            </a:r>
          </a:p>
          <a:p>
            <a:pPr>
              <a:lnSpc>
                <a:spcPct val="150000"/>
              </a:lnSpc>
            </a:pPr>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6</a:t>
            </a:fld>
            <a:endParaRPr lang="en-US"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latin typeface="Times New Roman" pitchFamily="18" charset="0"/>
                <a:cs typeface="Times New Roman" pitchFamily="18" charset="0"/>
              </a:rPr>
              <a:t>Requirements</a:t>
            </a:r>
            <a:endParaRPr lang="en-US" dirty="0"/>
          </a:p>
        </p:txBody>
      </p:sp>
      <p:sp>
        <p:nvSpPr>
          <p:cNvPr id="3" name="Content Placeholder 2"/>
          <p:cNvSpPr>
            <a:spLocks noGrp="1"/>
          </p:cNvSpPr>
          <p:nvPr>
            <p:ph idx="1"/>
          </p:nvPr>
        </p:nvSpPr>
        <p:spPr>
          <a:xfrm>
            <a:off x="685800" y="1447800"/>
            <a:ext cx="8247888" cy="4800600"/>
          </a:xfrm>
        </p:spPr>
        <p:txBody>
          <a:bodyPr>
            <a:normAutofit/>
          </a:bodyPr>
          <a:lstStyle/>
          <a:p>
            <a:pPr lvl="0"/>
            <a:r>
              <a:rPr lang="en-US" sz="2000" b="1" dirty="0" smtClean="0">
                <a:latin typeface="Times New Roman" pitchFamily="18" charset="0"/>
                <a:cs typeface="Times New Roman" pitchFamily="18" charset="0"/>
              </a:rPr>
              <a:t>Hardware requirements - 64-bit processor </a:t>
            </a: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Internet </a:t>
            </a:r>
            <a:r>
              <a:rPr lang="en-US" sz="2000" b="1" dirty="0" smtClean="0">
                <a:latin typeface="Times New Roman" pitchFamily="18" charset="0"/>
                <a:cs typeface="Times New Roman" pitchFamily="18" charset="0"/>
              </a:rPr>
              <a:t>Connectivity 100 Mbps</a:t>
            </a: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8 </a:t>
            </a:r>
            <a:r>
              <a:rPr lang="en-US" sz="2000" b="1" dirty="0" smtClean="0">
                <a:latin typeface="Times New Roman" pitchFamily="18" charset="0"/>
                <a:cs typeface="Times New Roman" pitchFamily="18" charset="0"/>
              </a:rPr>
              <a:t>GB memory</a:t>
            </a:r>
          </a:p>
          <a:p>
            <a:pPr lvl="0"/>
            <a:r>
              <a:rPr lang="en-US" sz="2000" b="1" dirty="0" smtClean="0">
                <a:latin typeface="Times New Roman" pitchFamily="18" charset="0"/>
                <a:cs typeface="Times New Roman" pitchFamily="18" charset="0"/>
              </a:rPr>
              <a:t> Software requirements - Download </a:t>
            </a:r>
            <a:r>
              <a:rPr lang="en-US" sz="2000" b="1" dirty="0" err="1" smtClean="0">
                <a:latin typeface="Times New Roman" pitchFamily="18" charset="0"/>
                <a:cs typeface="Times New Roman" pitchFamily="18" charset="0"/>
                <a:hlinkClick r:id="rId2"/>
              </a:rPr>
              <a:t>npm</a:t>
            </a: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Install</a:t>
            </a:r>
            <a:r>
              <a:rPr lang="en-US" sz="2000" b="1" dirty="0" smtClean="0">
                <a:latin typeface="Times New Roman" pitchFamily="18" charset="0"/>
                <a:cs typeface="Times New Roman" pitchFamily="18" charset="0"/>
              </a:rPr>
              <a:t> React </a:t>
            </a: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Download </a:t>
            </a:r>
            <a:r>
              <a:rPr lang="en-US" sz="2000" b="1" dirty="0" smtClean="0">
                <a:latin typeface="Times New Roman" pitchFamily="18" charset="0"/>
                <a:cs typeface="Times New Roman" pitchFamily="18" charset="0"/>
              </a:rPr>
              <a:t>and install node.js</a:t>
            </a: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Install </a:t>
            </a:r>
            <a:r>
              <a:rPr lang="en-US" sz="2000" b="1" dirty="0" smtClean="0">
                <a:latin typeface="Times New Roman" pitchFamily="18" charset="0"/>
                <a:cs typeface="Times New Roman" pitchFamily="18" charset="0"/>
              </a:rPr>
              <a:t>React CLI</a:t>
            </a: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Install</a:t>
            </a:r>
            <a:r>
              <a:rPr lang="en-US" sz="2000" b="1" dirty="0" smtClean="0">
                <a:latin typeface="Times New Roman" pitchFamily="18" charset="0"/>
                <a:cs typeface="Times New Roman" pitchFamily="18" charset="0"/>
              </a:rPr>
              <a:t> yarn</a:t>
            </a: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Install</a:t>
            </a:r>
            <a:r>
              <a:rPr lang="en-US" sz="2000" b="1" dirty="0" smtClean="0">
                <a:latin typeface="Times New Roman" pitchFamily="18" charset="0"/>
                <a:cs typeface="Times New Roman" pitchFamily="18" charset="0"/>
              </a:rPr>
              <a:t> SASS</a:t>
            </a: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Operating </a:t>
            </a:r>
            <a:r>
              <a:rPr lang="en-US" sz="2000" b="1" dirty="0" smtClean="0">
                <a:latin typeface="Times New Roman" pitchFamily="18" charset="0"/>
                <a:cs typeface="Times New Roman" pitchFamily="18" charset="0"/>
              </a:rPr>
              <a:t>System: </a:t>
            </a:r>
            <a:r>
              <a:rPr lang="en-US" sz="2000" b="1" dirty="0" smtClean="0">
                <a:latin typeface="Times New Roman" pitchFamily="18" charset="0"/>
                <a:cs typeface="Times New Roman" pitchFamily="18" charset="0"/>
              </a:rPr>
              <a:t>Windows 10</a:t>
            </a: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VS </a:t>
            </a:r>
            <a:r>
              <a:rPr lang="en-US" sz="2000" b="1" dirty="0" smtClean="0">
                <a:latin typeface="Times New Roman" pitchFamily="18" charset="0"/>
                <a:cs typeface="Times New Roman" pitchFamily="18" charset="0"/>
              </a:rPr>
              <a:t>Code editor</a:t>
            </a:r>
          </a:p>
          <a:p>
            <a:endParaRPr lang="en-US"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7</a:t>
            </a:fld>
            <a:endParaRPr lang="en-US"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solidFill>
                  <a:schemeClr val="accent1">
                    <a:lumMod val="75000"/>
                  </a:schemeClr>
                </a:solidFill>
                <a:latin typeface="Times New Roman" pitchFamily="18" charset="0"/>
                <a:cs typeface="Times New Roman" pitchFamily="18" charset="0"/>
              </a:rPr>
              <a:t>Detailed design - The project Architecture</a:t>
            </a:r>
            <a:endParaRPr lang="en-US" dirty="0"/>
          </a:p>
        </p:txBody>
      </p:sp>
      <p:sp>
        <p:nvSpPr>
          <p:cNvPr id="3" name="Content Placeholder 2"/>
          <p:cNvSpPr>
            <a:spLocks noGrp="1"/>
          </p:cNvSpPr>
          <p:nvPr>
            <p:ph idx="1"/>
          </p:nvPr>
        </p:nvSpPr>
        <p:spPr>
          <a:xfrm>
            <a:off x="1447800" y="1905000"/>
            <a:ext cx="7498080" cy="4800600"/>
          </a:xfrm>
        </p:spPr>
        <p:txBody>
          <a:bodyPr>
            <a:normAutofit/>
          </a:bodyPr>
          <a:lstStyle/>
          <a:p>
            <a:pPr marL="457200" indent="-457200">
              <a:lnSpc>
                <a:spcPct val="150000"/>
              </a:lnSpc>
              <a:buAutoNum type="arabicPeriod"/>
            </a:pPr>
            <a:r>
              <a:rPr lang="en-US" sz="1800" b="1" dirty="0" smtClean="0">
                <a:latin typeface="Times New Roman" pitchFamily="18" charset="0"/>
                <a:cs typeface="Times New Roman" pitchFamily="18" charset="0"/>
              </a:rPr>
              <a:t>Clone the repository into your PC, using </a:t>
            </a:r>
            <a:r>
              <a:rPr lang="en-IN" sz="1800" b="1" dirty="0" err="1" smtClean="0">
                <a:latin typeface="Times New Roman" pitchFamily="18" charset="0"/>
                <a:cs typeface="Times New Roman" pitchFamily="18" charset="0"/>
              </a:rPr>
              <a:t>cd</a:t>
            </a:r>
            <a:r>
              <a:rPr lang="en-IN" sz="1800" b="1" dirty="0" smtClean="0">
                <a:latin typeface="Times New Roman" pitchFamily="18" charset="0"/>
                <a:cs typeface="Times New Roman" pitchFamily="18" charset="0"/>
              </a:rPr>
              <a:t> Desktop/react-recipes</a:t>
            </a:r>
          </a:p>
          <a:p>
            <a:pPr marL="457200" indent="-457200">
              <a:lnSpc>
                <a:spcPct val="150000"/>
              </a:lnSpc>
              <a:buAutoNum type="arabicPeriod"/>
            </a:pPr>
            <a:r>
              <a:rPr lang="en-IN" sz="1800" b="1" dirty="0" smtClean="0">
                <a:latin typeface="Times New Roman" pitchFamily="18" charset="0"/>
                <a:cs typeface="Times New Roman" pitchFamily="18" charset="0"/>
              </a:rPr>
              <a:t>Inside the project directory, run the command- create-react-app</a:t>
            </a:r>
          </a:p>
          <a:p>
            <a:pPr marL="457200" indent="-457200">
              <a:lnSpc>
                <a:spcPct val="150000"/>
              </a:lnSpc>
              <a:buAutoNum type="arabicPeriod"/>
            </a:pPr>
            <a:r>
              <a:rPr lang="en-IN" sz="1800" b="1" dirty="0" smtClean="0">
                <a:latin typeface="Times New Roman" pitchFamily="18" charset="0"/>
                <a:cs typeface="Times New Roman" pitchFamily="18" charset="0"/>
              </a:rPr>
              <a:t>Once create-react-app has finished, install the dependencies </a:t>
            </a:r>
            <a:r>
              <a:rPr lang="en-IN" sz="1800" b="1" dirty="0" err="1" smtClean="0">
                <a:latin typeface="Times New Roman" pitchFamily="18" charset="0"/>
                <a:cs typeface="Times New Roman" pitchFamily="18" charset="0"/>
              </a:rPr>
              <a:t>with:yarn</a:t>
            </a:r>
            <a:endParaRPr lang="en-IN" sz="1800" b="1" dirty="0" smtClean="0">
              <a:latin typeface="Times New Roman" pitchFamily="18" charset="0"/>
              <a:cs typeface="Times New Roman" pitchFamily="18" charset="0"/>
            </a:endParaRPr>
          </a:p>
          <a:p>
            <a:pPr marL="457200" indent="-457200">
              <a:lnSpc>
                <a:spcPct val="150000"/>
              </a:lnSpc>
              <a:buAutoNum type="arabicPeriod"/>
            </a:pPr>
            <a:r>
              <a:rPr lang="en-IN" sz="1800" b="1" dirty="0" smtClean="0">
                <a:latin typeface="Times New Roman" pitchFamily="18" charset="0"/>
                <a:cs typeface="Times New Roman" pitchFamily="18" charset="0"/>
              </a:rPr>
              <a:t>Open the IDE and start the application.</a:t>
            </a:r>
          </a:p>
          <a:p>
            <a:pPr marL="457200" indent="-457200">
              <a:lnSpc>
                <a:spcPct val="150000"/>
              </a:lnSpc>
              <a:buFont typeface="Arial" panose="020B0604020202020204" pitchFamily="34" charset="0"/>
              <a:buAutoNum type="arabicPeriod"/>
            </a:pPr>
            <a:r>
              <a:rPr lang="en-IN" sz="1800" b="1" dirty="0" smtClean="0">
                <a:latin typeface="Times New Roman" pitchFamily="18" charset="0"/>
                <a:cs typeface="Times New Roman" pitchFamily="18" charset="0"/>
              </a:rPr>
              <a:t>Update index.js to point to the new path of App.js and remove old imports for files we just deleted.</a:t>
            </a:r>
            <a:endParaRPr lang="en-US" sz="1800" b="1" dirty="0" smtClean="0">
              <a:latin typeface="Times New Roman" pitchFamily="18" charset="0"/>
              <a:cs typeface="Times New Roman" pitchFamily="18" charset="0"/>
            </a:endParaRPr>
          </a:p>
          <a:p>
            <a:pPr marL="457200" indent="-457200">
              <a:lnSpc>
                <a:spcPct val="150000"/>
              </a:lnSpc>
              <a:buAutoNum type="arabicPeriod"/>
            </a:pPr>
            <a:endParaRPr lang="en-US" sz="1800" b="1" dirty="0" smtClean="0">
              <a:latin typeface="Times New Roman" pitchFamily="18" charset="0"/>
              <a:cs typeface="Times New Roman" pitchFamily="18" charset="0"/>
            </a:endParaRPr>
          </a:p>
          <a:p>
            <a:pPr marL="457200" indent="-457200">
              <a:lnSpc>
                <a:spcPct val="150000"/>
              </a:lnSpc>
              <a:buAutoNum type="arabicPeriod"/>
            </a:pP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D99702-2427-4ADB-9338-F0DF4D591637}" type="datetime5">
              <a:rPr lang="en-US" smtClean="0"/>
              <a:pPr/>
              <a:t>16-Sep-19</a:t>
            </a:fld>
            <a:endParaRPr lang="en-US" dirty="0"/>
          </a:p>
        </p:txBody>
      </p:sp>
      <p:sp>
        <p:nvSpPr>
          <p:cNvPr id="5" name="Footer Placeholder 4"/>
          <p:cNvSpPr>
            <a:spLocks noGrp="1"/>
          </p:cNvSpPr>
          <p:nvPr>
            <p:ph type="ftr" sz="quarter" idx="11"/>
          </p:nvPr>
        </p:nvSpPr>
        <p:spPr/>
        <p:txBody>
          <a:bodyPr/>
          <a:lstStyle/>
          <a:p>
            <a:r>
              <a:rPr lang="en-US" smtClean="0"/>
              <a:t>Department of ISE, RNSIT</a:t>
            </a:r>
            <a:endParaRPr lang="en-US" dirty="0"/>
          </a:p>
        </p:txBody>
      </p:sp>
      <p:sp>
        <p:nvSpPr>
          <p:cNvPr id="6" name="Slide Number Placeholder 5"/>
          <p:cNvSpPr>
            <a:spLocks noGrp="1"/>
          </p:cNvSpPr>
          <p:nvPr>
            <p:ph type="sldNum" sz="quarter" idx="12"/>
          </p:nvPr>
        </p:nvSpPr>
        <p:spPr/>
        <p:txBody>
          <a:bodyPr>
            <a:normAutofit/>
          </a:bodyPr>
          <a:lstStyle/>
          <a:p>
            <a:fld id="{5B4F5413-E548-45A8-B9DD-11B71454D5CA}" type="slidenum">
              <a:rPr lang="en-US" smtClean="0"/>
              <a:pPr/>
              <a:t>8</a:t>
            </a:fld>
            <a:endParaRPr lang="en-US"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Implementation- Header</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fld id="{6CB176F8-E158-4877-A9AA-D8FE4A1DD936}" type="datetime5">
              <a:rPr lang="en-US" smtClean="0"/>
              <a:pPr/>
              <a:t>16-Sep-19</a:t>
            </a:fld>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Department of ISE, RNSIT</a:t>
            </a:r>
            <a:endParaRPr lang="en-US" dirty="0"/>
          </a:p>
        </p:txBody>
      </p:sp>
      <p:sp>
        <p:nvSpPr>
          <p:cNvPr id="7" name="Slide Number Placeholder 6">
            <a:extLst>
              <a:ext uri="{FF2B5EF4-FFF2-40B4-BE49-F238E27FC236}">
                <a16:creationId xmlns:a16="http://schemas.microsoft.com/office/drawing/2014/main" xmlns="" id="{2C0DAF2E-12A2-4FE0-826D-431AC168A5FA}"/>
              </a:ext>
            </a:extLst>
          </p:cNvPr>
          <p:cNvSpPr>
            <a:spLocks noGrp="1"/>
          </p:cNvSpPr>
          <p:nvPr>
            <p:ph type="sldNum" sz="quarter" idx="12"/>
          </p:nvPr>
        </p:nvSpPr>
        <p:spPr/>
        <p:txBody>
          <a:bodyPr>
            <a:normAutofit/>
          </a:bodyPr>
          <a:lstStyle/>
          <a:p>
            <a:fld id="{5B4F5413-E548-45A8-B9DD-11B71454D5CA}" type="slidenum">
              <a:rPr lang="en-US" smtClean="0"/>
              <a:pPr/>
              <a:t>9</a:t>
            </a:fld>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642910" y="1628800"/>
            <a:ext cx="7817522" cy="487375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1" name="Picture 10" descr="qwe.PNG"/>
          <p:cNvPicPr>
            <a:picLocks noChangeAspect="1"/>
          </p:cNvPicPr>
          <p:nvPr/>
        </p:nvPicPr>
        <p:blipFill>
          <a:blip r:embed="rId3"/>
          <a:stretch>
            <a:fillRect/>
          </a:stretch>
        </p:blipFill>
        <p:spPr>
          <a:xfrm>
            <a:off x="1371600" y="2971800"/>
            <a:ext cx="6172199" cy="2819399"/>
          </a:xfrm>
          <a:prstGeom prst="rect">
            <a:avLst/>
          </a:prstGeom>
        </p:spPr>
      </p:pic>
      <p:sp>
        <p:nvSpPr>
          <p:cNvPr id="4" name="TextBox 3"/>
          <p:cNvSpPr txBox="1"/>
          <p:nvPr/>
        </p:nvSpPr>
        <p:spPr>
          <a:xfrm>
            <a:off x="838200" y="1628800"/>
            <a:ext cx="7391400" cy="923330"/>
          </a:xfrm>
          <a:prstGeom prst="rect">
            <a:avLst/>
          </a:prstGeom>
          <a:noFill/>
        </p:spPr>
        <p:txBody>
          <a:bodyPr wrap="square" rtlCol="0">
            <a:spAutoFit/>
          </a:bodyPr>
          <a:lstStyle/>
          <a:p>
            <a:pPr marL="285750" indent="-285750">
              <a:lnSpc>
                <a:spcPct val="150000"/>
              </a:lnSpc>
              <a:buFont typeface="Arial" pitchFamily="34" charset="0"/>
              <a:buChar char="•"/>
            </a:pPr>
            <a:r>
              <a:rPr lang="en-US" b="1" dirty="0" smtClean="0">
                <a:latin typeface="Times New Roman" pitchFamily="18" charset="0"/>
                <a:cs typeface="Times New Roman" pitchFamily="18" charset="0"/>
              </a:rPr>
              <a:t>The below figure represents the code for the search </a:t>
            </a:r>
            <a:r>
              <a:rPr lang="en-US" b="1" dirty="0" smtClean="0">
                <a:latin typeface="Times New Roman" pitchFamily="18" charset="0"/>
                <a:cs typeface="Times New Roman" pitchFamily="18" charset="0"/>
              </a:rPr>
              <a:t>bar used </a:t>
            </a:r>
            <a:r>
              <a:rPr lang="en-US" b="1" dirty="0" smtClean="0">
                <a:latin typeface="Times New Roman" pitchFamily="18" charset="0"/>
                <a:cs typeface="Times New Roman" pitchFamily="18" charset="0"/>
              </a:rPr>
              <a:t>to type in the </a:t>
            </a:r>
            <a:r>
              <a:rPr lang="en-US" b="1" dirty="0" smtClean="0">
                <a:latin typeface="Times New Roman" pitchFamily="18" charset="0"/>
                <a:cs typeface="Times New Roman" pitchFamily="18" charset="0"/>
              </a:rPr>
              <a:t>food item</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names.</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69238271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3203</TotalTime>
  <Words>1112</Words>
  <Application>Microsoft Office PowerPoint</Application>
  <PresentationFormat>On-screen Show (4:3)</PresentationFormat>
  <Paragraphs>156</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Recipe Lists   </vt:lpstr>
      <vt:lpstr>ABSTRACT </vt:lpstr>
      <vt:lpstr>Slide 3</vt:lpstr>
      <vt:lpstr>INTRODUCTION </vt:lpstr>
      <vt:lpstr>Slide 5</vt:lpstr>
      <vt:lpstr>LITERATURE SURVEY </vt:lpstr>
      <vt:lpstr>Requirements</vt:lpstr>
      <vt:lpstr>Detailed design - The project Architecture</vt:lpstr>
      <vt:lpstr>Implementation- Header</vt:lpstr>
      <vt:lpstr>Implementation-searching  </vt:lpstr>
      <vt:lpstr>Implementation-Display</vt:lpstr>
      <vt:lpstr>Implementation-Rendering </vt:lpstr>
      <vt:lpstr>Discussion of results- Menu</vt:lpstr>
      <vt:lpstr>Suggestion for search</vt:lpstr>
      <vt:lpstr>Search</vt:lpstr>
      <vt:lpstr>Result of a search</vt:lpstr>
      <vt:lpstr>Particular recipe details</vt:lpstr>
      <vt:lpstr>Conclusion and Future Enhancements</vt:lpstr>
      <vt:lpstr>Slide 19</vt:lpstr>
      <vt:lpstr>Slide 20</vt:lpstr>
      <vt:lpstr>Slide 21</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user</cp:lastModifiedBy>
  <cp:revision>333</cp:revision>
  <dcterms:created xsi:type="dcterms:W3CDTF">2015-10-29T14:36:38Z</dcterms:created>
  <dcterms:modified xsi:type="dcterms:W3CDTF">2019-09-16T14:36:24Z</dcterms:modified>
</cp:coreProperties>
</file>