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imes New Roman" charset="1" panose="02030502070405020303"/>
      <p:regular r:id="rId23"/>
    </p:embeddedFont>
    <p:embeddedFont>
      <p:font typeface="Canva Sans Bold" charset="1" panose="020B0803030501040103"/>
      <p:regular r:id="rId24"/>
    </p:embeddedFont>
    <p:embeddedFont>
      <p:font typeface="Trebuchet MS Bold" charset="1" panose="020B0703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3472040" y="8151019"/>
            <a:ext cx="1812534" cy="1550194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-49242"/>
            <a:ext cx="11444288" cy="1543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40045" y="4486275"/>
            <a:ext cx="15606420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4"/>
              </a:lnSpc>
            </a:pPr>
            <a:r>
              <a:rPr lang="en-US" sz="4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</a:p>
          <a:p>
            <a:pPr algn="l">
              <a:lnSpc>
                <a:spcPts val="5294"/>
              </a:lnSpc>
            </a:pPr>
            <a:r>
              <a:rPr lang="en-US" sz="4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AND NMID: </a:t>
            </a:r>
          </a:p>
          <a:p>
            <a:pPr algn="l">
              <a:lnSpc>
                <a:spcPts val="5294"/>
              </a:lnSpc>
            </a:pPr>
            <a:r>
              <a:rPr lang="en-US" sz="4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</a:p>
          <a:p>
            <a:pPr algn="l">
              <a:lnSpc>
                <a:spcPts val="5294"/>
              </a:lnSpc>
            </a:pPr>
            <a:r>
              <a:rPr lang="en-US" sz="4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</a:p>
          <a:p>
            <a:pPr algn="l">
              <a:lnSpc>
                <a:spcPts val="5294"/>
              </a:lnSpc>
            </a:pPr>
            <a:r>
              <a:rPr lang="en-US" sz="4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017707" y="4400550"/>
            <a:ext cx="3126293" cy="84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M. SAN</a:t>
            </a:r>
            <a:r>
              <a:rPr lang="en-US" sz="4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JAY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75217" y="5007833"/>
            <a:ext cx="8448327" cy="87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24UCDA045 &amp; asbrubl2428b0060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84574" y="5784838"/>
            <a:ext cx="12789959" cy="7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B.Sc COMPUTER SCIENCE WITH DATA ANALYTICS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929061" y="6445262"/>
            <a:ext cx="9736186" cy="73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UNITED COLLEGE OF ARTS &amp;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115925" y="4579843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840891" y="9428542"/>
            <a:ext cx="550069" cy="550069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69403" y="54292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4006895" y="-237353"/>
            <a:ext cx="4510778" cy="6252391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95288" y="524408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33229" y="2464900"/>
            <a:ext cx="14346834" cy="629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3"/>
              </a:lnSpc>
            </a:pPr>
            <a:r>
              <a:rPr lang="en-US" b="true" sz="391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Top-N Recommendations: List of movies/products per user.</a:t>
            </a:r>
          </a:p>
          <a:p>
            <a:pPr algn="just">
              <a:lnSpc>
                <a:spcPts val="5483"/>
              </a:lnSpc>
            </a:pPr>
          </a:p>
          <a:p>
            <a:pPr algn="just">
              <a:lnSpc>
                <a:spcPts val="5483"/>
              </a:lnSpc>
            </a:pPr>
            <a:r>
              <a:rPr lang="en-US" b="true" sz="391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Accuracy Metrics: RMSE, Precision, Recall comparison.</a:t>
            </a:r>
          </a:p>
          <a:p>
            <a:pPr algn="just">
              <a:lnSpc>
                <a:spcPts val="5483"/>
              </a:lnSpc>
            </a:pPr>
          </a:p>
          <a:p>
            <a:pPr algn="just">
              <a:lnSpc>
                <a:spcPts val="5483"/>
              </a:lnSpc>
            </a:pPr>
            <a:r>
              <a:rPr lang="en-US" b="true" sz="391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Heatmap: User-item interactions.</a:t>
            </a:r>
          </a:p>
          <a:p>
            <a:pPr algn="just">
              <a:lnSpc>
                <a:spcPts val="5483"/>
              </a:lnSpc>
            </a:pPr>
          </a:p>
          <a:p>
            <a:pPr algn="just">
              <a:lnSpc>
                <a:spcPts val="5483"/>
              </a:lnSpc>
            </a:pPr>
            <a:r>
              <a:rPr lang="en-US" b="true" sz="391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Graph: Content-based vs Collaborative vs Hybrid model performance.</a:t>
            </a:r>
          </a:p>
          <a:p>
            <a:pPr algn="just">
              <a:lnSpc>
                <a:spcPts val="5483"/>
              </a:lnSpc>
            </a:pPr>
          </a:p>
          <a:p>
            <a:pPr algn="just">
              <a:lnSpc>
                <a:spcPts val="5483"/>
              </a:lnSpc>
            </a:pPr>
            <a:r>
              <a:rPr lang="en-US" b="true" sz="391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Visualization: Popular items and trends.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5216188" y="9115425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937206" y="785812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35756" y="137679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3" y="1515005"/>
            <a:ext cx="20728419" cy="8452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Findings:</a:t>
            </a:r>
          </a:p>
          <a:p>
            <a:pPr algn="just">
              <a:lnSpc>
                <a:spcPts val="5167"/>
              </a:lnSpc>
            </a:pP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Collaborative Filtering works well when sufficient user data is available.</a:t>
            </a: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Content-Based is effective for new users/items.</a:t>
            </a: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Hybrid Systems combine both strengths → best accuracy.</a:t>
            </a: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Businesses can use insights for increasing sales and customer loyalty.</a:t>
            </a:r>
          </a:p>
          <a:p>
            <a:pPr algn="just">
              <a:lnSpc>
                <a:spcPts val="5167"/>
              </a:lnSpc>
            </a:pP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Work:</a:t>
            </a:r>
          </a:p>
          <a:p>
            <a:pPr algn="just">
              <a:lnSpc>
                <a:spcPts val="5167"/>
              </a:lnSpc>
            </a:pP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 Deep Learning based recommendation (Neural CF, Autoencoders).</a:t>
            </a: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Deploy as a real-time web application.</a:t>
            </a:r>
          </a:p>
          <a:p>
            <a:pPr algn="just">
              <a:lnSpc>
                <a:spcPts val="5167"/>
              </a:lnSpc>
            </a:pPr>
            <a:r>
              <a:rPr lang="en-US" b="true" sz="36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Expand dataset for multi-domain recommendations.</a:t>
            </a:r>
          </a:p>
          <a:p>
            <a:pPr algn="just">
              <a:lnSpc>
                <a:spcPts val="5167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803961" y="1396045"/>
            <a:ext cx="361813" cy="372777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047613" y="527060"/>
            <a:ext cx="10191613" cy="156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5756" y="4446588"/>
            <a:ext cx="1538696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https://github.com/ssanjuma0-bot/Recommendation-System-Portfolio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803961" y="1396045"/>
            <a:ext cx="361813" cy="372777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512" y="4400861"/>
            <a:ext cx="5044762" cy="1342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SUBTITLE: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6163069"/>
            <a:ext cx="16261306" cy="188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0"/>
              </a:lnSpc>
            </a:pPr>
            <a:r>
              <a:rPr lang="en-US" sz="5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Suggestions using Collaborative and Content-Based Filtering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5756" y="350844"/>
            <a:ext cx="8774125" cy="14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TITTLE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765113"/>
            <a:ext cx="11508655" cy="115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803961" y="1396045"/>
            <a:ext cx="361813" cy="372777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512" y="302584"/>
            <a:ext cx="4169352" cy="1309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5986" y="2028279"/>
            <a:ext cx="16223364" cy="7783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Problem Statement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Project Overview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En</a:t>
            </a: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Users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Tools and Techniques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Portfolio Design and Layout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Features and Functionality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Results and Screenshots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Conclusion</a:t>
            </a:r>
          </a:p>
          <a:p>
            <a:pPr algn="l">
              <a:lnSpc>
                <a:spcPts val="6764"/>
              </a:lnSpc>
            </a:pPr>
            <a:r>
              <a:rPr lang="en-US" sz="48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958888" y="457200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277669" y="1028700"/>
            <a:ext cx="361813" cy="372777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688658" y="518795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644" y="1950181"/>
            <a:ext cx="15781193" cy="863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sz="401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With the rapid growth of e-commerce, OTT platforms, and online services, users are overwhelmed by the huge amount of choices available.</a:t>
            </a:r>
          </a:p>
          <a:p>
            <a:pPr algn="ctr">
              <a:lnSpc>
                <a:spcPts val="5625"/>
              </a:lnSpc>
            </a:pPr>
          </a:p>
          <a:p>
            <a:pPr algn="l" marL="867508" indent="-433754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Customers struggle to find what suits their interests.</a:t>
            </a:r>
          </a:p>
          <a:p>
            <a:pPr algn="ctr">
              <a:lnSpc>
                <a:spcPts val="5625"/>
              </a:lnSpc>
            </a:pPr>
            <a:r>
              <a:rPr lang="en-US" sz="401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Businesses face challenges in engaging customers effectively.</a:t>
            </a:r>
          </a:p>
          <a:p>
            <a:pPr algn="ctr">
              <a:lnSpc>
                <a:spcPts val="5625"/>
              </a:lnSpc>
            </a:pPr>
          </a:p>
          <a:p>
            <a:pPr algn="ctr">
              <a:lnSpc>
                <a:spcPts val="5625"/>
              </a:lnSpc>
            </a:pPr>
            <a:r>
              <a:rPr lang="en-US" sz="401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Goal:</a:t>
            </a:r>
          </a:p>
          <a:p>
            <a:pPr algn="l" marL="867508" indent="-433754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design a Recommendation System that:</a:t>
            </a:r>
          </a:p>
          <a:p>
            <a:pPr algn="l" marL="867508" indent="-433754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Provides personalized product/content suggestions.</a:t>
            </a:r>
          </a:p>
          <a:p>
            <a:pPr algn="l" marL="867508" indent="-433754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Improves user satisfaction &amp; retention.</a:t>
            </a:r>
          </a:p>
          <a:p>
            <a:pPr algn="l" marL="867508" indent="-433754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Helps businesses increase sales &amp; engagement.</a:t>
            </a:r>
          </a:p>
          <a:p>
            <a:pPr algn="ctr">
              <a:lnSpc>
                <a:spcPts val="5625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415332" y="5664041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273212" y="4579843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415332" y="785812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671512" y="51879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275972" y="1974576"/>
            <a:ext cx="20409144" cy="503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307" indent="-433154" lvl="1">
              <a:lnSpc>
                <a:spcPts val="5617"/>
              </a:lnSpc>
              <a:buFont typeface="Arial"/>
              <a:buChar char="•"/>
            </a:pPr>
            <a:r>
              <a:rPr lang="en-US" b="true" sz="40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Build models using Collaborative Filtering, Content-Based Filtering, and Hybrid Approaches.</a:t>
            </a:r>
          </a:p>
          <a:p>
            <a:pPr algn="l" marL="866307" indent="-433154" lvl="1">
              <a:lnSpc>
                <a:spcPts val="5617"/>
              </a:lnSpc>
              <a:buFont typeface="Arial"/>
              <a:buChar char="•"/>
            </a:pPr>
            <a:r>
              <a:rPr lang="en-US" b="true" sz="40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user–item interaction data to recommend relevant items.</a:t>
            </a:r>
          </a:p>
          <a:p>
            <a:pPr algn="l" marL="866307" indent="-433154" lvl="1">
              <a:lnSpc>
                <a:spcPts val="5617"/>
              </a:lnSpc>
              <a:buFont typeface="Arial"/>
              <a:buChar char="•"/>
            </a:pPr>
            <a:r>
              <a:rPr lang="en-US" b="true" sz="40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data visualization to show recommendation accuracy &amp; trends.</a:t>
            </a:r>
          </a:p>
          <a:p>
            <a:pPr algn="l" marL="866307" indent="-433154" lvl="1">
              <a:lnSpc>
                <a:spcPts val="5617"/>
              </a:lnSpc>
              <a:buFont typeface="Arial"/>
              <a:buChar char="•"/>
            </a:pPr>
            <a:r>
              <a:rPr lang="en-US" b="true" sz="40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Deploy results in a simple, user-friendly format (dashboard or report).</a:t>
            </a:r>
          </a:p>
          <a:p>
            <a:pPr algn="l" marL="866307" indent="-433154" lvl="1">
              <a:lnSpc>
                <a:spcPts val="5617"/>
              </a:lnSpc>
              <a:buFont typeface="Arial"/>
              <a:buChar char="•"/>
            </a:pPr>
            <a:r>
              <a:rPr lang="en-US" b="true" sz="40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Datasets Used:</a:t>
            </a:r>
          </a:p>
          <a:p>
            <a:pPr algn="l" marL="866307" indent="-433154" lvl="1">
              <a:lnSpc>
                <a:spcPts val="5617"/>
              </a:lnSpc>
              <a:buFont typeface="Arial"/>
              <a:buChar char="•"/>
            </a:pPr>
            <a:r>
              <a:rPr lang="en-US" b="true" sz="40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MovieLens Dataset / Amazon Product Dataset / Custom Dataset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5216188" y="8772525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930030" y="1491676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708600" y="9351169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750663" y="721423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7131" y="2428690"/>
            <a:ext cx="15567707" cy="647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  <a:r>
              <a:rPr lang="en-US" b="true" sz="40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E-commerce Platforms: Provide product suggestions to customers.</a:t>
            </a: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  <a:r>
              <a:rPr lang="en-US" b="true" sz="40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OTT/Streaming Platforms: Recommend movies, TV shows, or music.</a:t>
            </a: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  <a:r>
              <a:rPr lang="en-US" b="true" sz="40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Online Learning Platforms: Suggest personalized courses.</a:t>
            </a: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  <a:r>
              <a:rPr lang="en-US" b="true" sz="40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Businesses/Marketers: Increase customer retention &amp; revenue.</a:t>
            </a: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</a:p>
          <a:p>
            <a:pPr algn="l" marL="871513" indent="-435757" lvl="1">
              <a:lnSpc>
                <a:spcPts val="5651"/>
              </a:lnSpc>
              <a:buFont typeface="Arial"/>
              <a:buChar char="•"/>
            </a:pPr>
            <a:r>
              <a:rPr lang="en-US" b="true" sz="40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General Users: Save time by finding relevant items quickly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3600831" cy="4338812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139035" y="7836694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165774" y="1028700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5003304" y="8986838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58616" y="594360"/>
            <a:ext cx="14644688" cy="82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35084" y="1623932"/>
            <a:ext cx="12224004" cy="862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Python → Core programming</a:t>
            </a: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Pandas &amp; NumPy → Data cleaning &amp; manipulation</a:t>
            </a: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Scikit-learn → ML algorithms</a:t>
            </a: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Surprise/LightFM → Recommendation libraries</a:t>
            </a: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Matplotlib &amp; Seaborn → Visualization</a:t>
            </a: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Jupyter Notebook → Interactive development</a:t>
            </a: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</a:p>
          <a:p>
            <a:pPr algn="ctr" marL="806657" indent="-403329" lvl="1">
              <a:lnSpc>
                <a:spcPts val="5230"/>
              </a:lnSpc>
              <a:buFont typeface="Arial"/>
              <a:buChar char="•"/>
            </a:pPr>
            <a:r>
              <a:rPr lang="en-US" b="true" sz="37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GitHub → Version control &amp; collaboration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5756" y="313091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671512" y="2206714"/>
            <a:ext cx="17953548" cy="808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1.Data Collection: Gather user ratings, product details, and interaction data.</a:t>
            </a:r>
          </a:p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Data Cleaning: Handle missing values, normalize ratings model</a:t>
            </a:r>
          </a:p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Model Building: Implement content-based, collaborative, and hybrid systems.</a:t>
            </a:r>
          </a:p>
          <a:p>
            <a:pPr algn="just">
              <a:lnSpc>
                <a:spcPts val="5277"/>
              </a:lnSpc>
            </a:pPr>
            <a:r>
              <a:rPr lang="en-US" sz="376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Visualization: Show similarity matrices, performance metrics, and sample</a:t>
            </a:r>
          </a:p>
          <a:p>
            <a:pPr algn="just">
              <a:lnSpc>
                <a:spcPts val="5277"/>
              </a:lnSpc>
            </a:pPr>
            <a:r>
              <a:rPr lang="en-US" sz="376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recommendations.</a:t>
            </a:r>
          </a:p>
          <a:p>
            <a:pPr algn="just">
              <a:lnSpc>
                <a:spcPts val="5277"/>
              </a:lnSpc>
            </a:pPr>
          </a:p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 Layout:</a:t>
            </a:r>
          </a:p>
          <a:p>
            <a:pPr algn="just">
              <a:lnSpc>
                <a:spcPts val="5277"/>
              </a:lnSpc>
            </a:pPr>
          </a:p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 showing Top 5 Recommendations per User.</a:t>
            </a:r>
          </a:p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Bar/Heatmap for most popular items.</a:t>
            </a:r>
          </a:p>
          <a:p>
            <a:pPr algn="just">
              <a:lnSpc>
                <a:spcPts val="5277"/>
              </a:lnSpc>
            </a:pPr>
            <a:r>
              <a:rPr lang="en-US" b="true" sz="376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Comparison chart for accuracy of different models.</a:t>
            </a:r>
          </a:p>
          <a:p>
            <a:pPr algn="just">
              <a:lnSpc>
                <a:spcPts val="5277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71512" y="441008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1512" y="1923865"/>
            <a:ext cx="14912519" cy="80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 Recommendations (based on history &amp; preferences).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Top-N Suggestions for each user.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Search-based Recommendations (similar items).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Trending Items Display (popular across users).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Hybrid Model for better accuracy.</a:t>
            </a: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</a:p>
          <a:p>
            <a:pPr algn="just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Updates (if live dataset/API used).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DAGzILu_Rq4</dc:identifier>
  <dcterms:modified xsi:type="dcterms:W3CDTF">2011-08-01T06:04:30Z</dcterms:modified>
  <cp:revision>1</cp:revision>
  <dc:title>PPT FWD TNSDC 2025.pptx</dc:title>
</cp:coreProperties>
</file>