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8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95309167542384"/>
          <c:y val="6.3680297397769522E-2"/>
          <c:w val="0.74356454326900223"/>
          <c:h val="0.8489219330855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LigthGBM</c:v>
                </c:pt>
                <c:pt idx="1">
                  <c:v>XGBoost</c:v>
                </c:pt>
                <c:pt idx="2">
                  <c:v>CatBoost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438</c:v>
                </c:pt>
                <c:pt idx="1">
                  <c:v>881</c:v>
                </c:pt>
                <c:pt idx="2">
                  <c:v>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3A-4267-9F59-AA636D910E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Epsilon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LigthGBM</c:v>
                </c:pt>
                <c:pt idx="1">
                  <c:v>XGBoost</c:v>
                </c:pt>
                <c:pt idx="2">
                  <c:v>CatBoost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1146</c:v>
                </c:pt>
                <c:pt idx="1">
                  <c:v>4339</c:v>
                </c:pt>
                <c:pt idx="2">
                  <c:v>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3A-4267-9F59-AA636D910E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67407775"/>
        <c:axId val="326285263"/>
      </c:barChart>
      <c:catAx>
        <c:axId val="1967407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285263"/>
        <c:crosses val="autoZero"/>
        <c:auto val="1"/>
        <c:lblAlgn val="ctr"/>
        <c:lblOffset val="100"/>
        <c:noMultiLvlLbl val="0"/>
      </c:catAx>
      <c:valAx>
        <c:axId val="32628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Learning</a:t>
                </a:r>
                <a:r>
                  <a:rPr lang="en-US" b="1" baseline="0" dirty="0"/>
                  <a:t> time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407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95309167542384"/>
          <c:y val="6.3680297397769522E-2"/>
          <c:w val="0.74356454326900223"/>
          <c:h val="0.8489219330855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LigthGBM</c:v>
                </c:pt>
                <c:pt idx="1">
                  <c:v>XGBoost</c:v>
                </c:pt>
                <c:pt idx="2">
                  <c:v>CatBoost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94</c:v>
                </c:pt>
                <c:pt idx="1">
                  <c:v>91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3A-4267-9F59-AA636D910E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Epsilon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LigthGBM</c:v>
                </c:pt>
                <c:pt idx="1">
                  <c:v>XGBoost</c:v>
                </c:pt>
                <c:pt idx="2">
                  <c:v>CatBoost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110</c:v>
                </c:pt>
                <c:pt idx="1">
                  <c:v>890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3A-4267-9F59-AA636D910E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67407775"/>
        <c:axId val="326285263"/>
      </c:barChart>
      <c:catAx>
        <c:axId val="1967407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285263"/>
        <c:crosses val="autoZero"/>
        <c:auto val="1"/>
        <c:lblAlgn val="ctr"/>
        <c:lblOffset val="100"/>
        <c:noMultiLvlLbl val="0"/>
      </c:catAx>
      <c:valAx>
        <c:axId val="32628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Learning</a:t>
                </a:r>
                <a:r>
                  <a:rPr lang="en-US" b="1" baseline="0" dirty="0"/>
                  <a:t> time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407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0326696705112E-2"/>
          <c:y val="7.4832713754646854E-2"/>
          <c:w val="0.93033268429955063"/>
          <c:h val="0.75183122091151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CPU</c:v>
                </c:pt>
                <c:pt idx="1">
                  <c:v>GPU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1-4EC3-A03D-058E69D0C4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CPU</c:v>
                </c:pt>
                <c:pt idx="1">
                  <c:v>GPU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122</c:v>
                </c:pt>
                <c:pt idx="1">
                  <c:v>17.100000000000001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91-4EC3-A03D-058E69D0C4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catboost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CPU</c:v>
                </c:pt>
                <c:pt idx="1">
                  <c:v>GPU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2.5</c:v>
                </c:pt>
                <c:pt idx="1">
                  <c:v>0.23100000000000001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91-4EC3-A03D-058E69D0C4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7109951"/>
        <c:axId val="493137759"/>
      </c:barChart>
      <c:catAx>
        <c:axId val="52710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137759"/>
        <c:crosses val="autoZero"/>
        <c:auto val="1"/>
        <c:lblAlgn val="ctr"/>
        <c:lblOffset val="100"/>
        <c:noMultiLvlLbl val="0"/>
      </c:catAx>
      <c:valAx>
        <c:axId val="49313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10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07-May-19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474C-0653-4DB5-92F3-B4E1A8D8C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1466A-75B0-4717-A46A-E846C5CC1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New generation of gradient boosting</a:t>
            </a:r>
          </a:p>
          <a:p>
            <a:r>
              <a:rPr lang="en-US" sz="1400" dirty="0" err="1"/>
              <a:t>Srđan</a:t>
            </a:r>
            <a:r>
              <a:rPr lang="en-US" sz="1400" dirty="0"/>
              <a:t> </a:t>
            </a:r>
            <a:r>
              <a:rPr lang="en-US" sz="1400" dirty="0" err="1"/>
              <a:t>šantić</a:t>
            </a:r>
            <a:r>
              <a:rPr lang="en-US" sz="1400" dirty="0"/>
              <a:t>, PRINCIPAL DATA SCIENTIST, </a:t>
            </a:r>
            <a:r>
              <a:rPr lang="en-US" sz="1400" dirty="0" err="1"/>
              <a:t>logikka</a:t>
            </a:r>
            <a:endParaRPr lang="en-US" sz="1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27F229-29CB-438B-A7C5-4E6EE397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3089269" y="514351"/>
            <a:ext cx="623412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6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1328-CF17-4E52-BD10-1581CA2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catboost</a:t>
            </a:r>
            <a:r>
              <a:rPr lang="en-US" sz="3200" dirty="0"/>
              <a:t>: Categorical Features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267A-42E1-4204-94D6-5E38CF60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based on category</a:t>
            </a:r>
            <a:br>
              <a:rPr lang="en-US" dirty="0"/>
            </a:br>
            <a:r>
              <a:rPr lang="en-US" dirty="0"/>
              <a:t>and category plus label value</a:t>
            </a:r>
          </a:p>
          <a:p>
            <a:r>
              <a:rPr lang="en-US" dirty="0"/>
              <a:t>Usage of several permutation</a:t>
            </a:r>
          </a:p>
          <a:p>
            <a:r>
              <a:rPr lang="en-US" dirty="0"/>
              <a:t>Greedy constructed</a:t>
            </a:r>
            <a:br>
              <a:rPr lang="en-US" dirty="0"/>
            </a:br>
            <a:r>
              <a:rPr lang="en-US" dirty="0"/>
              <a:t>feature combinations</a:t>
            </a:r>
          </a:p>
          <a:p>
            <a:r>
              <a:rPr lang="en-US" dirty="0"/>
              <a:t>One-hot encoding not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BBE9C-C1A1-4D2B-8D09-D921B7F4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0" y="2444118"/>
            <a:ext cx="5468737" cy="43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8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A9F8-E8B2-4696-86AE-6B997BAC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vs. Ordered Boosting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21CCF-B065-4CCB-A947-7F2C64630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943" y="2298744"/>
            <a:ext cx="8025423" cy="4341754"/>
          </a:xfrm>
        </p:spPr>
      </p:pic>
    </p:spTree>
    <p:extLst>
      <p:ext uri="{BB962C8B-B14F-4D97-AF65-F5344CB8AC3E}">
        <p14:creationId xmlns:p14="http://schemas.microsoft.com/office/powerpoint/2010/main" val="170926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F648-B449-46B1-8EA4-1A2D3E4B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Training Time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19D9B7-FA2E-43A1-923A-E53571589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911743"/>
              </p:ext>
            </p:extLst>
          </p:nvPr>
        </p:nvGraphicFramePr>
        <p:xfrm>
          <a:off x="4610099" y="2343150"/>
          <a:ext cx="7210425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C03C11-381E-48B6-B982-63C80273C3FB}"/>
              </a:ext>
            </a:extLst>
          </p:cNvPr>
          <p:cNvSpPr txBox="1"/>
          <p:nvPr/>
        </p:nvSpPr>
        <p:spPr>
          <a:xfrm>
            <a:off x="542925" y="2895600"/>
            <a:ext cx="5305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Parameters:</a:t>
            </a:r>
          </a:p>
          <a:p>
            <a:r>
              <a:rPr lang="en-US" dirty="0"/>
              <a:t>128 bins, 64 leaves, 400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Higgs:</a:t>
            </a:r>
          </a:p>
          <a:p>
            <a:r>
              <a:rPr lang="en-US" dirty="0"/>
              <a:t>800 features, 4M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Epsilon</a:t>
            </a:r>
          </a:p>
          <a:p>
            <a:r>
              <a:rPr lang="en-US" dirty="0"/>
              <a:t>2000 features, 4000 Samples</a:t>
            </a:r>
          </a:p>
        </p:txBody>
      </p:sp>
    </p:spTree>
    <p:extLst>
      <p:ext uri="{BB962C8B-B14F-4D97-AF65-F5344CB8AC3E}">
        <p14:creationId xmlns:p14="http://schemas.microsoft.com/office/powerpoint/2010/main" val="250347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F648-B449-46B1-8EA4-1A2D3E4B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Training Time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19D9B7-FA2E-43A1-923A-E53571589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36229"/>
              </p:ext>
            </p:extLst>
          </p:nvPr>
        </p:nvGraphicFramePr>
        <p:xfrm>
          <a:off x="4610099" y="2343150"/>
          <a:ext cx="7210425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C03C11-381E-48B6-B982-63C80273C3FB}"/>
              </a:ext>
            </a:extLst>
          </p:cNvPr>
          <p:cNvSpPr txBox="1"/>
          <p:nvPr/>
        </p:nvSpPr>
        <p:spPr>
          <a:xfrm>
            <a:off x="542925" y="2895600"/>
            <a:ext cx="5305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Parameters:</a:t>
            </a:r>
          </a:p>
          <a:p>
            <a:r>
              <a:rPr lang="en-US" dirty="0"/>
              <a:t>128 bins, 64 leaves, 400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Higgs:</a:t>
            </a:r>
          </a:p>
          <a:p>
            <a:r>
              <a:rPr lang="en-US" dirty="0"/>
              <a:t>800 features, 4M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Epsilon</a:t>
            </a:r>
          </a:p>
          <a:p>
            <a:r>
              <a:rPr lang="en-US" dirty="0"/>
              <a:t>2000 features, 4000 Samples</a:t>
            </a:r>
          </a:p>
        </p:txBody>
      </p:sp>
    </p:spTree>
    <p:extLst>
      <p:ext uri="{BB962C8B-B14F-4D97-AF65-F5344CB8AC3E}">
        <p14:creationId xmlns:p14="http://schemas.microsoft.com/office/powerpoint/2010/main" val="37921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1955-2FE0-42B7-9D3C-8D0B03B1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time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4C62E8-ADB0-4376-8830-FF683E67D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500473"/>
              </p:ext>
            </p:extLst>
          </p:nvPr>
        </p:nvGraphicFramePr>
        <p:xfrm>
          <a:off x="1155700" y="2295525"/>
          <a:ext cx="10664825" cy="425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620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B07F-4035-49CC-AA0C-1699AEB2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explore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B112-9A7A-4C6B-9B72-D5898488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  <a:p>
            <a:r>
              <a:rPr lang="en-US" dirty="0"/>
              <a:t>Feature interaction</a:t>
            </a:r>
          </a:p>
          <a:p>
            <a:r>
              <a:rPr lang="en-US" dirty="0"/>
              <a:t>Per Object Feature Importance (SHAP)</a:t>
            </a:r>
          </a:p>
          <a:p>
            <a:r>
              <a:rPr lang="en-US" dirty="0"/>
              <a:t>Influential Documents</a:t>
            </a:r>
          </a:p>
          <a:p>
            <a:r>
              <a:rPr lang="en-US" dirty="0"/>
              <a:t>New feature evaluation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4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B37F-6476-432C-AABE-E0E93744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: 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EAFFB-B695-413F-89D8-E6CEE18D5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2299418"/>
            <a:ext cx="9267825" cy="4494896"/>
          </a:xfrm>
        </p:spPr>
      </p:pic>
    </p:spTree>
    <p:extLst>
      <p:ext uri="{BB962C8B-B14F-4D97-AF65-F5344CB8AC3E}">
        <p14:creationId xmlns:p14="http://schemas.microsoft.com/office/powerpoint/2010/main" val="68878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B07F-4035-49CC-AA0C-1699AEB2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explore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B112-9A7A-4C6B-9B72-D5898488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  <a:p>
            <a:r>
              <a:rPr lang="en-US" dirty="0"/>
              <a:t>Feature interaction</a:t>
            </a:r>
          </a:p>
          <a:p>
            <a:r>
              <a:rPr lang="en-US" dirty="0"/>
              <a:t>Per Object Feature Importance (SHAP)</a:t>
            </a:r>
          </a:p>
          <a:p>
            <a:r>
              <a:rPr lang="en-US" dirty="0"/>
              <a:t>Influential Documents</a:t>
            </a:r>
          </a:p>
          <a:p>
            <a:r>
              <a:rPr lang="en-US" dirty="0"/>
              <a:t>New feature evaluation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9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5FB4-5FFE-40B5-806A-3A34C429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: Feature Interaction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AFC216-41B1-4310-8B98-9FFC604F4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168" y="2466975"/>
            <a:ext cx="9703682" cy="4182287"/>
          </a:xfrm>
        </p:spPr>
      </p:pic>
    </p:spTree>
    <p:extLst>
      <p:ext uri="{BB962C8B-B14F-4D97-AF65-F5344CB8AC3E}">
        <p14:creationId xmlns:p14="http://schemas.microsoft.com/office/powerpoint/2010/main" val="4161706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B07F-4035-49CC-AA0C-1699AEB2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explore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B112-9A7A-4C6B-9B72-D5898488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  <a:p>
            <a:r>
              <a:rPr lang="en-US" dirty="0"/>
              <a:t>Feature interaction</a:t>
            </a:r>
          </a:p>
          <a:p>
            <a:r>
              <a:rPr lang="en-US" dirty="0"/>
              <a:t>Per Object Feature Importance (SHAP)</a:t>
            </a:r>
          </a:p>
          <a:p>
            <a:r>
              <a:rPr lang="en-US" dirty="0"/>
              <a:t>Influential Documents</a:t>
            </a:r>
          </a:p>
          <a:p>
            <a:r>
              <a:rPr lang="en-US" dirty="0"/>
              <a:t>New feature evaluation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7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7C8B-4242-4462-B0B7-D852B6D4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07CC41-05FF-470E-B351-557F978E9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437" y="2857500"/>
            <a:ext cx="7206313" cy="3029488"/>
          </a:xfrm>
        </p:spPr>
      </p:pic>
    </p:spTree>
    <p:extLst>
      <p:ext uri="{BB962C8B-B14F-4D97-AF65-F5344CB8AC3E}">
        <p14:creationId xmlns:p14="http://schemas.microsoft.com/office/powerpoint/2010/main" val="329371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E60F-DCFB-45FD-9BE3-D11380B8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A71DF-B8E6-46B3-877F-22EB7436D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30" y="3019425"/>
            <a:ext cx="11235108" cy="2864907"/>
          </a:xfrm>
        </p:spPr>
      </p:pic>
    </p:spTree>
    <p:extLst>
      <p:ext uri="{BB962C8B-B14F-4D97-AF65-F5344CB8AC3E}">
        <p14:creationId xmlns:p14="http://schemas.microsoft.com/office/powerpoint/2010/main" val="1083434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AE4D-8F08-40F3-BCDA-34B327D4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BDB03-0A75-4FE5-8E86-2D658F093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14" y="3295649"/>
            <a:ext cx="11948819" cy="2238375"/>
          </a:xfrm>
        </p:spPr>
      </p:pic>
    </p:spTree>
    <p:extLst>
      <p:ext uri="{BB962C8B-B14F-4D97-AF65-F5344CB8AC3E}">
        <p14:creationId xmlns:p14="http://schemas.microsoft.com/office/powerpoint/2010/main" val="244146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BEDD-66B8-48B9-B862-052137D9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 Values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AA642F-DEC0-4B7F-98D2-898B0B1CF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03" y="2291625"/>
            <a:ext cx="4993933" cy="41568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5C99D9-46A0-4159-A008-3DFB66BA4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886" y="2438400"/>
            <a:ext cx="6382114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5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B07F-4035-49CC-AA0C-1699AEB2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explore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B112-9A7A-4C6B-9B72-D5898488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  <a:p>
            <a:r>
              <a:rPr lang="en-US" dirty="0"/>
              <a:t>Feature interaction</a:t>
            </a:r>
          </a:p>
          <a:p>
            <a:r>
              <a:rPr lang="en-US" dirty="0"/>
              <a:t>Per Object Feature Importance (SHAP)</a:t>
            </a:r>
          </a:p>
          <a:p>
            <a:r>
              <a:rPr lang="en-US" dirty="0"/>
              <a:t>Influential Documents</a:t>
            </a:r>
          </a:p>
          <a:p>
            <a:r>
              <a:rPr lang="en-US" dirty="0"/>
              <a:t>New feature evaluation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7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FA85-00AF-438F-9308-00A6AB19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catboost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C3CC-605A-417C-96AA-C5ECAE9F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detector</a:t>
            </a:r>
          </a:p>
          <a:p>
            <a:r>
              <a:rPr lang="en-US" dirty="0"/>
              <a:t>Metric evaluation during training</a:t>
            </a:r>
          </a:p>
          <a:p>
            <a:r>
              <a:rPr lang="en-US" dirty="0"/>
              <a:t>Missing values support</a:t>
            </a:r>
          </a:p>
          <a:p>
            <a:r>
              <a:rPr lang="en-US" dirty="0"/>
              <a:t>Cross Validation</a:t>
            </a:r>
          </a:p>
          <a:p>
            <a:r>
              <a:rPr lang="en-US" dirty="0" err="1"/>
              <a:t>staged_predict</a:t>
            </a:r>
            <a:r>
              <a:rPr lang="en-US" dirty="0"/>
              <a:t> + metric evaluation on dataset</a:t>
            </a:r>
          </a:p>
        </p:txBody>
      </p:sp>
    </p:spTree>
    <p:extLst>
      <p:ext uri="{BB962C8B-B14F-4D97-AF65-F5344CB8AC3E}">
        <p14:creationId xmlns:p14="http://schemas.microsoft.com/office/powerpoint/2010/main" val="2368470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4808-FEE2-4D21-82AD-38AA991B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 Viewer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E0E51-03BC-4372-9F87-CDF21447A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472" y="2317749"/>
            <a:ext cx="8290127" cy="4360607"/>
          </a:xfrm>
        </p:spPr>
      </p:pic>
    </p:spTree>
    <p:extLst>
      <p:ext uri="{BB962C8B-B14F-4D97-AF65-F5344CB8AC3E}">
        <p14:creationId xmlns:p14="http://schemas.microsoft.com/office/powerpoint/2010/main" val="2442254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FA85-00AF-438F-9308-00A6AB19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catboost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C3CC-605A-417C-96AA-C5ECAE9F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detector</a:t>
            </a:r>
          </a:p>
          <a:p>
            <a:r>
              <a:rPr lang="en-US" dirty="0"/>
              <a:t>Metric evaluation during training</a:t>
            </a:r>
          </a:p>
          <a:p>
            <a:r>
              <a:rPr lang="en-US" dirty="0"/>
              <a:t>Missing values support</a:t>
            </a:r>
          </a:p>
          <a:p>
            <a:r>
              <a:rPr lang="en-US" dirty="0"/>
              <a:t>Cross-Validation</a:t>
            </a:r>
          </a:p>
          <a:p>
            <a:r>
              <a:rPr lang="en-US" dirty="0" err="1"/>
              <a:t>staged_predict</a:t>
            </a:r>
            <a:r>
              <a:rPr lang="en-US" dirty="0"/>
              <a:t> + metric evaluation on dataset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76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E84F-9090-452B-9855-75082A9F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: Algorithm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6278-FA06-4493-B1C6-2A918FAE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learning_rate</a:t>
            </a:r>
            <a:r>
              <a:rPr lang="en-US" dirty="0"/>
              <a:t> + iterations</a:t>
            </a:r>
          </a:p>
          <a:p>
            <a:r>
              <a:rPr lang="en-US" dirty="0"/>
              <a:t>depth (default = 6)</a:t>
            </a:r>
          </a:p>
          <a:p>
            <a:r>
              <a:rPr lang="en-US" dirty="0"/>
              <a:t>L2_regularization</a:t>
            </a:r>
          </a:p>
          <a:p>
            <a:r>
              <a:rPr lang="en-US" dirty="0" err="1"/>
              <a:t>bagging_temperature</a:t>
            </a:r>
            <a:endParaRPr lang="en-US" dirty="0"/>
          </a:p>
          <a:p>
            <a:r>
              <a:rPr lang="en-US" dirty="0" err="1"/>
              <a:t>random_strength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12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334B-2EBE-428F-9097-5AAA1C26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9563-CB71-4A24-B4CE-3A00D2E0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http://learningsys.org/nips17/assets/papers/paper_11.pdf</a:t>
            </a:r>
          </a:p>
          <a:p>
            <a:r>
              <a:rPr lang="en-US" dirty="0"/>
              <a:t>https://arxiv.org/abs/1706.09516</a:t>
            </a:r>
          </a:p>
          <a:p>
            <a:r>
              <a:rPr lang="en-US" dirty="0"/>
              <a:t>https://arxiv.org/abs/1705.07874 (SHAP)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21BD-E254-47C0-9BD8-630A1839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FDE194-302A-4C03-B258-95C617D2B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06" y="2762250"/>
            <a:ext cx="10216235" cy="3122081"/>
          </a:xfrm>
        </p:spPr>
      </p:pic>
    </p:spTree>
    <p:extLst>
      <p:ext uri="{BB962C8B-B14F-4D97-AF65-F5344CB8AC3E}">
        <p14:creationId xmlns:p14="http://schemas.microsoft.com/office/powerpoint/2010/main" val="414829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9203-9A13-4EA0-8BF8-435A28ED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1D57-6629-40D5-96C2-8F6FB4D0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solution for heterogenous data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Works well for small datasets as well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Medicine</a:t>
            </a:r>
          </a:p>
          <a:p>
            <a:pPr lvl="1"/>
            <a:r>
              <a:rPr lang="en-US" dirty="0"/>
              <a:t>Industry</a:t>
            </a:r>
          </a:p>
          <a:p>
            <a:pPr lvl="1"/>
            <a:r>
              <a:rPr lang="en-US" dirty="0"/>
              <a:t>Finance</a:t>
            </a:r>
          </a:p>
          <a:p>
            <a:pPr lvl="1"/>
            <a:r>
              <a:rPr lang="en-US" dirty="0"/>
              <a:t>Recommendation Systems</a:t>
            </a:r>
          </a:p>
          <a:p>
            <a:pPr lvl="1"/>
            <a:r>
              <a:rPr lang="en-US" dirty="0"/>
              <a:t>Sales prediction</a:t>
            </a:r>
          </a:p>
        </p:txBody>
      </p:sp>
    </p:spTree>
    <p:extLst>
      <p:ext uri="{BB962C8B-B14F-4D97-AF65-F5344CB8AC3E}">
        <p14:creationId xmlns:p14="http://schemas.microsoft.com/office/powerpoint/2010/main" val="176414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233-328C-421B-86D6-D4128730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9B857-A3CF-4732-905B-607C9E96F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787924"/>
            <a:ext cx="10282331" cy="3550732"/>
          </a:xfrm>
        </p:spPr>
      </p:pic>
    </p:spTree>
    <p:extLst>
      <p:ext uri="{BB962C8B-B14F-4D97-AF65-F5344CB8AC3E}">
        <p14:creationId xmlns:p14="http://schemas.microsoft.com/office/powerpoint/2010/main" val="102199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464-AFB3-40F3-B976-80AF812B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: Algorithm Comparison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712BD-BEA5-4354-AA1F-2024EE6A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129" y="2603499"/>
            <a:ext cx="8355356" cy="3985505"/>
          </a:xfrm>
        </p:spPr>
      </p:pic>
    </p:spTree>
    <p:extLst>
      <p:ext uri="{BB962C8B-B14F-4D97-AF65-F5344CB8AC3E}">
        <p14:creationId xmlns:p14="http://schemas.microsoft.com/office/powerpoint/2010/main" val="150198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B126-69DF-4972-BA1A-DBA3EBDC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: Algorithm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5000D-4D4E-4127-9545-BE1188360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542" y="2432482"/>
            <a:ext cx="4896101" cy="4396700"/>
          </a:xfrm>
        </p:spPr>
      </p:pic>
    </p:spTree>
    <p:extLst>
      <p:ext uri="{BB962C8B-B14F-4D97-AF65-F5344CB8AC3E}">
        <p14:creationId xmlns:p14="http://schemas.microsoft.com/office/powerpoint/2010/main" val="329447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F661-14A1-4C6C-9C24-12C2A9DD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 is easy to work with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69338-F70E-4D41-84EC-320DCBC4B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142" y="2187027"/>
            <a:ext cx="5722714" cy="4670973"/>
          </a:xfrm>
        </p:spPr>
      </p:pic>
    </p:spTree>
    <p:extLst>
      <p:ext uri="{BB962C8B-B14F-4D97-AF65-F5344CB8AC3E}">
        <p14:creationId xmlns:p14="http://schemas.microsoft.com/office/powerpoint/2010/main" val="187521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41D6-E532-4745-B8CB-56283986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73695-7FD5-42EC-A91E-8AB0B6F5C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179" y="2282806"/>
            <a:ext cx="6436310" cy="4509106"/>
          </a:xfrm>
        </p:spPr>
      </p:pic>
    </p:spTree>
    <p:extLst>
      <p:ext uri="{BB962C8B-B14F-4D97-AF65-F5344CB8AC3E}">
        <p14:creationId xmlns:p14="http://schemas.microsoft.com/office/powerpoint/2010/main" val="1310329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</TotalTime>
  <Words>339</Words>
  <Application>Microsoft Office PowerPoint</Application>
  <PresentationFormat>Widescreen</PresentationFormat>
  <Paragraphs>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 Boardroom</vt:lpstr>
      <vt:lpstr>catboost </vt:lpstr>
      <vt:lpstr>catboost</vt:lpstr>
      <vt:lpstr>catboost</vt:lpstr>
      <vt:lpstr>Gradient Boosting</vt:lpstr>
      <vt:lpstr>Gradient Boosting</vt:lpstr>
      <vt:lpstr>catboost: Algorithm Comparison </vt:lpstr>
      <vt:lpstr>catboost: Algorithm Comparison</vt:lpstr>
      <vt:lpstr>Numerical data is easy to work with</vt:lpstr>
      <vt:lpstr>Categorical Features</vt:lpstr>
      <vt:lpstr>catboost: Categorical Features Support</vt:lpstr>
      <vt:lpstr>Classical vs. Ordered Boosting</vt:lpstr>
      <vt:lpstr>CPU Training Time</vt:lpstr>
      <vt:lpstr>CPU Training Time</vt:lpstr>
      <vt:lpstr>Prediction time</vt:lpstr>
      <vt:lpstr>Ways to explore your data</vt:lpstr>
      <vt:lpstr>catboost: Feature Importance</vt:lpstr>
      <vt:lpstr>Ways to explore your data</vt:lpstr>
      <vt:lpstr>catboost: Feature Interaction</vt:lpstr>
      <vt:lpstr>Ways to explore your data</vt:lpstr>
      <vt:lpstr>SHAP</vt:lpstr>
      <vt:lpstr>SHAP Values</vt:lpstr>
      <vt:lpstr>SHAP Values</vt:lpstr>
      <vt:lpstr>Ways to explore your data</vt:lpstr>
      <vt:lpstr>Useful catboost features</vt:lpstr>
      <vt:lpstr>Catboost Viewer</vt:lpstr>
      <vt:lpstr>Useful catboost features</vt:lpstr>
      <vt:lpstr>catboost: Algorithm Parameters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catboost </dc:title>
  <dc:creator>Srdjan</dc:creator>
  <cp:lastModifiedBy>Srdjan</cp:lastModifiedBy>
  <cp:revision>20</cp:revision>
  <dcterms:created xsi:type="dcterms:W3CDTF">2019-05-07T09:28:40Z</dcterms:created>
  <dcterms:modified xsi:type="dcterms:W3CDTF">2019-05-07T13:45:41Z</dcterms:modified>
</cp:coreProperties>
</file>