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0" r:id="rId4"/>
    <p:sldId id="257" r:id="rId5"/>
    <p:sldId id="265" r:id="rId6"/>
    <p:sldId id="258" r:id="rId7"/>
    <p:sldId id="259" r:id="rId8"/>
    <p:sldId id="268" r:id="rId9"/>
    <p:sldId id="262" r:id="rId10"/>
    <p:sldId id="267"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6686" autoAdjust="0"/>
  </p:normalViewPr>
  <p:slideViewPr>
    <p:cSldViewPr>
      <p:cViewPr varScale="1">
        <p:scale>
          <a:sx n="82" d="100"/>
          <a:sy n="82" d="100"/>
        </p:scale>
        <p:origin x="1459"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C31F7-9A49-48EE-AD18-2562176EC116}" type="datetimeFigureOut">
              <a:rPr lang="en-US" smtClean="0"/>
              <a:t>11/19/2019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0C20A-9C12-4038-9E9C-B1EA67257661}" type="slidenum">
              <a:rPr lang="en-US" smtClean="0"/>
              <a:t>‹#›</a:t>
            </a:fld>
            <a:endParaRPr lang="en-US"/>
          </a:p>
        </p:txBody>
      </p:sp>
    </p:spTree>
    <p:extLst>
      <p:ext uri="{BB962C8B-B14F-4D97-AF65-F5344CB8AC3E}">
        <p14:creationId xmlns:p14="http://schemas.microsoft.com/office/powerpoint/2010/main" val="1164468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sole.aws.amazon.com/console/hom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foq.com/articles/architecture-trends-2019"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container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aws.amazon.com/ecs/" TargetMode="External"/><Relationship Id="rId4" Type="http://schemas.openxmlformats.org/officeDocument/2006/relationships/hyperlink" Target="https://aws.amazon.com/docke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5C0C20A-9C12-4038-9E9C-B1EA67257661}" type="slidenum">
              <a:rPr lang="en-US" smtClean="0"/>
              <a:t>1</a:t>
            </a:fld>
            <a:endParaRPr lang="en-US"/>
          </a:p>
        </p:txBody>
      </p:sp>
    </p:spTree>
    <p:extLst>
      <p:ext uri="{BB962C8B-B14F-4D97-AF65-F5344CB8AC3E}">
        <p14:creationId xmlns:p14="http://schemas.microsoft.com/office/powerpoint/2010/main" val="4278050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Confirm that your service is running.</a:t>
            </a:r>
          </a:p>
          <a:p>
            <a:r>
              <a:rPr lang="en-US" sz="1200" b="0" i="0" kern="1200" dirty="0">
                <a:solidFill>
                  <a:schemeClr val="tx1"/>
                </a:solidFill>
                <a:effectLst/>
                <a:latin typeface="+mn-lt"/>
                <a:ea typeface="+mn-ea"/>
                <a:cs typeface="+mn-cs"/>
              </a:rPr>
              <a:t>Log in to the </a:t>
            </a:r>
            <a:r>
              <a:rPr lang="en-US" sz="1200" b="0" i="0" u="none" strike="noStrike" kern="1200" dirty="0">
                <a:solidFill>
                  <a:schemeClr val="tx1"/>
                </a:solidFill>
                <a:effectLst/>
                <a:latin typeface="+mn-lt"/>
                <a:ea typeface="+mn-ea"/>
                <a:cs typeface="+mn-cs"/>
                <a:hlinkClick r:id="rId3"/>
              </a:rPr>
              <a:t>AWS Management Console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Under </a:t>
            </a:r>
            <a:r>
              <a:rPr lang="en-US" sz="1200" b="1" i="0" kern="1200" dirty="0">
                <a:solidFill>
                  <a:schemeClr val="tx1"/>
                </a:solidFill>
                <a:effectLst/>
                <a:latin typeface="+mn-lt"/>
                <a:ea typeface="+mn-ea"/>
                <a:cs typeface="+mn-cs"/>
              </a:rPr>
              <a:t>compute</a:t>
            </a:r>
            <a:r>
              <a:rPr lang="en-US" sz="1200" b="0" i="0" kern="1200" dirty="0">
                <a:solidFill>
                  <a:schemeClr val="tx1"/>
                </a:solidFill>
                <a:effectLst/>
                <a:latin typeface="+mn-lt"/>
                <a:ea typeface="+mn-ea"/>
                <a:cs typeface="+mn-cs"/>
              </a:rPr>
              <a:t>, choose </a:t>
            </a:r>
            <a:r>
              <a:rPr lang="en-US" sz="1200" b="1" i="0" kern="1200" dirty="0">
                <a:solidFill>
                  <a:schemeClr val="tx1"/>
                </a:solidFill>
                <a:effectLst/>
                <a:latin typeface="+mn-lt"/>
                <a:ea typeface="+mn-ea"/>
                <a:cs typeface="+mn-cs"/>
              </a:rPr>
              <a:t>EC2 Container Service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Choose the name of the cluster your created earlier, for example, getting-started.</a:t>
            </a:r>
          </a:p>
          <a:p>
            <a:r>
              <a:rPr lang="en-US" sz="1200" b="0" i="0" kern="1200" dirty="0">
                <a:solidFill>
                  <a:schemeClr val="tx1"/>
                </a:solidFill>
                <a:effectLst/>
                <a:latin typeface="+mn-lt"/>
                <a:ea typeface="+mn-ea"/>
                <a:cs typeface="+mn-cs"/>
              </a:rPr>
              <a:t>On the </a:t>
            </a:r>
            <a:r>
              <a:rPr lang="en-US" sz="1200" b="1" i="0" kern="1200" dirty="0">
                <a:solidFill>
                  <a:schemeClr val="tx1"/>
                </a:solidFill>
                <a:effectLst/>
                <a:latin typeface="+mn-lt"/>
                <a:ea typeface="+mn-ea"/>
                <a:cs typeface="+mn-cs"/>
              </a:rPr>
              <a:t>services</a:t>
            </a:r>
            <a:r>
              <a:rPr lang="en-US" sz="1200" b="0" i="0" kern="1200" dirty="0">
                <a:solidFill>
                  <a:schemeClr val="tx1"/>
                </a:solidFill>
                <a:effectLst/>
                <a:latin typeface="+mn-lt"/>
                <a:ea typeface="+mn-ea"/>
                <a:cs typeface="+mn-cs"/>
              </a:rPr>
              <a:t> tab, choose the name of the service your created, for example, hello-world-service.</a:t>
            </a:r>
          </a:p>
          <a:p>
            <a:r>
              <a:rPr lang="en-US" sz="1200" b="0" i="0" kern="1200" dirty="0">
                <a:solidFill>
                  <a:schemeClr val="tx1"/>
                </a:solidFill>
                <a:effectLst/>
                <a:latin typeface="+mn-lt"/>
                <a:ea typeface="+mn-ea"/>
                <a:cs typeface="+mn-cs"/>
              </a:rPr>
              <a:t>On the </a:t>
            </a:r>
            <a:r>
              <a:rPr lang="en-US" sz="1200" b="1" i="0" kern="1200" dirty="0">
                <a:solidFill>
                  <a:schemeClr val="tx1"/>
                </a:solidFill>
                <a:effectLst/>
                <a:latin typeface="+mn-lt"/>
                <a:ea typeface="+mn-ea"/>
                <a:cs typeface="+mn-cs"/>
              </a:rPr>
              <a:t>task</a:t>
            </a:r>
            <a:r>
              <a:rPr lang="en-US" sz="1200" b="0" i="0" kern="1200" dirty="0">
                <a:solidFill>
                  <a:schemeClr val="tx1"/>
                </a:solidFill>
                <a:effectLst/>
                <a:latin typeface="+mn-lt"/>
                <a:ea typeface="+mn-ea"/>
                <a:cs typeface="+mn-cs"/>
              </a:rPr>
              <a:t> tab, choose the </a:t>
            </a:r>
            <a:r>
              <a:rPr lang="en-US" sz="1200" b="1" i="0" kern="1200" dirty="0">
                <a:solidFill>
                  <a:schemeClr val="tx1"/>
                </a:solidFill>
                <a:effectLst/>
                <a:latin typeface="+mn-lt"/>
                <a:ea typeface="+mn-ea"/>
                <a:cs typeface="+mn-cs"/>
              </a:rPr>
              <a:t>RUNNING</a:t>
            </a:r>
            <a:r>
              <a:rPr lang="en-US" sz="1200" b="0" i="0" kern="1200" dirty="0">
                <a:solidFill>
                  <a:schemeClr val="tx1"/>
                </a:solidFill>
                <a:effectLst/>
                <a:latin typeface="+mn-lt"/>
                <a:ea typeface="+mn-ea"/>
                <a:cs typeface="+mn-cs"/>
              </a:rPr>
              <a:t> task.</a:t>
            </a:r>
          </a:p>
          <a:p>
            <a:r>
              <a:rPr lang="en-US" sz="1200" b="0" i="0" kern="1200" dirty="0">
                <a:solidFill>
                  <a:schemeClr val="tx1"/>
                </a:solidFill>
                <a:effectLst/>
                <a:latin typeface="+mn-lt"/>
                <a:ea typeface="+mn-ea"/>
                <a:cs typeface="+mn-cs"/>
              </a:rPr>
              <a:t>Under </a:t>
            </a:r>
            <a:r>
              <a:rPr lang="en-US" sz="1200" b="1" i="0"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click on the twisty next to the container name.</a:t>
            </a:r>
          </a:p>
          <a:p>
            <a:r>
              <a:rPr lang="en-US" sz="1200" b="0" i="0" kern="1200" dirty="0">
                <a:solidFill>
                  <a:schemeClr val="tx1"/>
                </a:solidFill>
                <a:effectLst/>
                <a:latin typeface="+mn-lt"/>
                <a:ea typeface="+mn-ea"/>
                <a:cs typeface="+mn-cs"/>
              </a:rPr>
              <a:t>Under the </a:t>
            </a:r>
            <a:r>
              <a:rPr lang="en-US" sz="1200" b="1" i="0" kern="1200" dirty="0">
                <a:solidFill>
                  <a:schemeClr val="tx1"/>
                </a:solidFill>
                <a:effectLst/>
                <a:latin typeface="+mn-lt"/>
                <a:ea typeface="+mn-ea"/>
                <a:cs typeface="+mn-cs"/>
              </a:rPr>
              <a:t>network bindings</a:t>
            </a:r>
            <a:r>
              <a:rPr lang="en-US" sz="1200" b="0" i="0" kern="1200" dirty="0">
                <a:solidFill>
                  <a:schemeClr val="tx1"/>
                </a:solidFill>
                <a:effectLst/>
                <a:latin typeface="+mn-lt"/>
                <a:ea typeface="+mn-ea"/>
                <a:cs typeface="+mn-cs"/>
              </a:rPr>
              <a:t>, choose the IP address in the External Link column.</a:t>
            </a:r>
          </a:p>
          <a:p>
            <a:endParaRPr lang="en-US" dirty="0"/>
          </a:p>
        </p:txBody>
      </p:sp>
      <p:sp>
        <p:nvSpPr>
          <p:cNvPr id="4" name="Slide Number Placeholder 3"/>
          <p:cNvSpPr>
            <a:spLocks noGrp="1"/>
          </p:cNvSpPr>
          <p:nvPr>
            <p:ph type="sldNum" sz="quarter" idx="10"/>
          </p:nvPr>
        </p:nvSpPr>
        <p:spPr/>
        <p:txBody>
          <a:bodyPr/>
          <a:lstStyle/>
          <a:p>
            <a:fld id="{D5C0C20A-9C12-4038-9E9C-B1EA67257661}" type="slidenum">
              <a:rPr lang="en-US" smtClean="0"/>
              <a:t>11</a:t>
            </a:fld>
            <a:endParaRPr lang="en-US"/>
          </a:p>
        </p:txBody>
      </p:sp>
    </p:spTree>
    <p:extLst>
      <p:ext uri="{BB962C8B-B14F-4D97-AF65-F5344CB8AC3E}">
        <p14:creationId xmlns:p14="http://schemas.microsoft.com/office/powerpoint/2010/main" val="33676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DevOps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According to Martin Fowler, continuous</a:t>
            </a:r>
            <a:r>
              <a:rPr lang="en-US" sz="1200" b="0" i="0" kern="1200" baseline="0" dirty="0">
                <a:solidFill>
                  <a:schemeClr val="tx1"/>
                </a:solidFill>
                <a:effectLst/>
                <a:latin typeface="+mn-lt"/>
                <a:ea typeface="+mn-ea"/>
                <a:cs typeface="+mn-cs"/>
              </a:rPr>
              <a:t> delivery is a software discipline where you build software in such a way that the software can be released to production any time.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5C0C20A-9C12-4038-9E9C-B1EA67257661}" type="slidenum">
              <a:rPr lang="en-US" smtClean="0"/>
              <a:t>2</a:t>
            </a:fld>
            <a:endParaRPr lang="en-US"/>
          </a:p>
        </p:txBody>
      </p:sp>
    </p:spTree>
    <p:extLst>
      <p:ext uri="{BB962C8B-B14F-4D97-AF65-F5344CB8AC3E}">
        <p14:creationId xmlns:p14="http://schemas.microsoft.com/office/powerpoint/2010/main" val="88968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February 2019 trends report by </a:t>
            </a:r>
            <a:r>
              <a:rPr lang="en-US" sz="1200" b="0" i="0" u="sng" kern="1200" dirty="0" err="1">
                <a:solidFill>
                  <a:schemeClr val="tx1"/>
                </a:solidFill>
                <a:effectLst/>
                <a:latin typeface="+mn-lt"/>
                <a:ea typeface="+mn-ea"/>
                <a:cs typeface="+mn-cs"/>
                <a:hlinkClick r:id="rId3"/>
              </a:rPr>
              <a:t>InfoQ</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rPr>
              <a:t>DevOps</a:t>
            </a:r>
            <a:r>
              <a:rPr lang="en-US" sz="1200" b="0" i="0" kern="1200" dirty="0">
                <a:solidFill>
                  <a:schemeClr val="tx1"/>
                </a:solidFill>
                <a:effectLst/>
                <a:latin typeface="+mn-lt"/>
                <a:ea typeface="+mn-ea"/>
                <a:cs typeface="+mn-cs"/>
              </a:rPr>
              <a:t> topics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ci/cd </a:t>
            </a:r>
          </a:p>
          <a:p>
            <a:endParaRPr lang="en-US" sz="1200" b="0" i="0" kern="1200" dirty="0">
              <a:solidFill>
                <a:schemeClr val="tx1"/>
              </a:solidFill>
              <a:effectLst/>
              <a:latin typeface="+mn-lt"/>
              <a:ea typeface="+mn-ea"/>
              <a:cs typeface="+mn-cs"/>
            </a:endParaRPr>
          </a:p>
          <a:p>
            <a:r>
              <a:rPr lang="en-US" dirty="0"/>
              <a:t>Continuous Delivery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Highly repeatable</a:t>
            </a:r>
          </a:p>
          <a:p>
            <a:r>
              <a:rPr lang="en-US" dirty="0"/>
              <a:t>Reliable</a:t>
            </a:r>
          </a:p>
          <a:p>
            <a:r>
              <a:rPr lang="en-US" dirty="0"/>
              <a:t>Agile</a:t>
            </a:r>
          </a:p>
          <a:p>
            <a:r>
              <a:rPr lang="en-US" dirty="0"/>
              <a:t>Reducing costs and complexity</a:t>
            </a:r>
          </a:p>
          <a:p>
            <a:r>
              <a:rPr lang="en-US" dirty="0"/>
              <a:t>Reduce errors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CI</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CD pipeline</a:t>
            </a:r>
            <a:r>
              <a:rPr lang="en-US" sz="1200" b="0" i="0" kern="1200" dirty="0">
                <a:solidFill>
                  <a:schemeClr val="tx1"/>
                </a:solidFill>
                <a:effectLst/>
                <a:latin typeface="+mn-lt"/>
                <a:ea typeface="+mn-ea"/>
                <a:cs typeface="+mn-cs"/>
              </a:rPr>
              <a:t> helps you automate steps in your software delivery process, such as initiating code builds, running automated tests, and deploying to a staging or production environment. Automated pipelines remove manual errors, provide standardized development feedback loops and enable fast product iterations.” - </a:t>
            </a:r>
            <a:r>
              <a:rPr lang="en-US" sz="1200" b="0" i="0" u="sng" kern="1200" dirty="0">
                <a:solidFill>
                  <a:schemeClr val="tx1"/>
                </a:solidFill>
                <a:effectLst/>
                <a:latin typeface="+mn-lt"/>
                <a:ea typeface="+mn-ea"/>
                <a:cs typeface="+mn-cs"/>
              </a:rPr>
              <a:t>https://semaphoreci.com › blog › </a:t>
            </a:r>
            <a:r>
              <a:rPr lang="en-US" sz="1200" b="0" i="0" u="sng" kern="1200" dirty="0" err="1">
                <a:solidFill>
                  <a:schemeClr val="tx1"/>
                </a:solidFill>
                <a:effectLst/>
                <a:latin typeface="+mn-lt"/>
                <a:ea typeface="+mn-ea"/>
                <a:cs typeface="+mn-cs"/>
              </a:rPr>
              <a:t>cicd</a:t>
            </a:r>
            <a:r>
              <a:rPr lang="en-US" sz="1200" b="0" i="0" u="sng" kern="1200" dirty="0">
                <a:solidFill>
                  <a:schemeClr val="tx1"/>
                </a:solidFill>
                <a:effectLst/>
                <a:latin typeface="+mn-lt"/>
                <a:ea typeface="+mn-ea"/>
                <a:cs typeface="+mn-cs"/>
              </a:rPr>
              <a:t>-pipeline</a:t>
            </a:r>
            <a:endParaRPr lang="en-US" dirty="0"/>
          </a:p>
          <a:p>
            <a:endParaRPr lang="en-US" dirty="0"/>
          </a:p>
          <a:p>
            <a:r>
              <a:rPr lang="en-US" dirty="0"/>
              <a:t>Adhering to</a:t>
            </a:r>
            <a:r>
              <a:rPr lang="en-US" baseline="0" dirty="0"/>
              <a:t> </a:t>
            </a:r>
            <a:r>
              <a:rPr lang="en-US" dirty="0"/>
              <a:t>12 factor apps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5C0C20A-9C12-4038-9E9C-B1EA67257661}" type="slidenum">
              <a:rPr lang="en-US" smtClean="0"/>
              <a:t>3</a:t>
            </a:fld>
            <a:endParaRPr lang="en-US"/>
          </a:p>
        </p:txBody>
      </p:sp>
    </p:spTree>
    <p:extLst>
      <p:ext uri="{BB962C8B-B14F-4D97-AF65-F5344CB8AC3E}">
        <p14:creationId xmlns:p14="http://schemas.microsoft.com/office/powerpoint/2010/main" val="2569611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0C20A-9C12-4038-9E9C-B1EA67257661}" type="slidenum">
              <a:rPr lang="en-US" smtClean="0"/>
              <a:t>4</a:t>
            </a:fld>
            <a:endParaRPr lang="en-US"/>
          </a:p>
        </p:txBody>
      </p:sp>
    </p:spTree>
    <p:extLst>
      <p:ext uri="{BB962C8B-B14F-4D97-AF65-F5344CB8AC3E}">
        <p14:creationId xmlns:p14="http://schemas.microsoft.com/office/powerpoint/2010/main" val="94241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0C20A-9C12-4038-9E9C-B1EA67257661}" type="slidenum">
              <a:rPr lang="en-US" smtClean="0"/>
              <a:t>5</a:t>
            </a:fld>
            <a:endParaRPr lang="en-US"/>
          </a:p>
        </p:txBody>
      </p:sp>
    </p:spTree>
    <p:extLst>
      <p:ext uri="{BB962C8B-B14F-4D97-AF65-F5344CB8AC3E}">
        <p14:creationId xmlns:p14="http://schemas.microsoft.com/office/powerpoint/2010/main" val="4187684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IAM - AWS Identity and Access Management (IAM) enables you to manage access to AWS services and resources securely. Using IAM, you can create and manage AWS users and groups, and use permissions to allow and deny their access to AWS resources.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ECS - Amazon Elastic Container Service (Amazon ECS) is a highly scalable, high-performance </a:t>
            </a:r>
            <a:r>
              <a:rPr lang="en-US" sz="1200" b="0" i="0" u="none" strike="noStrike" kern="1200" dirty="0">
                <a:solidFill>
                  <a:schemeClr val="tx1"/>
                </a:solidFill>
                <a:effectLst/>
                <a:latin typeface="+mn-lt"/>
                <a:ea typeface="+mn-ea"/>
                <a:cs typeface="+mn-cs"/>
                <a:hlinkClick r:id="rId3"/>
              </a:rPr>
              <a:t>container</a:t>
            </a:r>
            <a:r>
              <a:rPr lang="en-US" sz="1200" b="0" i="0" kern="1200" dirty="0">
                <a:solidFill>
                  <a:schemeClr val="tx1"/>
                </a:solidFill>
                <a:effectLst/>
                <a:latin typeface="+mn-lt"/>
                <a:ea typeface="+mn-ea"/>
                <a:cs typeface="+mn-cs"/>
              </a:rPr>
              <a:t> orchestration service that supports </a:t>
            </a:r>
            <a:r>
              <a:rPr lang="en-US" sz="1200" b="0" i="0" u="none" strike="noStrike" kern="1200" dirty="0" err="1">
                <a:solidFill>
                  <a:schemeClr val="tx1"/>
                </a:solidFill>
                <a:effectLst/>
                <a:latin typeface="+mn-lt"/>
                <a:ea typeface="+mn-ea"/>
                <a:cs typeface="+mn-cs"/>
                <a:hlinkClick r:id="rId4"/>
              </a:rPr>
              <a:t>Docker</a:t>
            </a:r>
            <a:r>
              <a:rPr lang="en-US" sz="1200" b="0" i="0" kern="1200" dirty="0">
                <a:solidFill>
                  <a:schemeClr val="tx1"/>
                </a:solidFill>
                <a:effectLst/>
                <a:latin typeface="+mn-lt"/>
                <a:ea typeface="+mn-ea"/>
                <a:cs typeface="+mn-cs"/>
              </a:rPr>
              <a:t> containers and allows you to easily run and scale containerized applications on AWS. Amazon ECS eliminates the need for you to install and operate your own container orchestration software, manage and scale a cluster of virtual machines, or schedule containers on those virtual machines.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ECR - Amazon Elastic Container Registry (ECR) is a fully-managed </a:t>
            </a:r>
            <a:r>
              <a:rPr lang="en-US" sz="1200" b="0" i="0" u="none" strike="noStrike" kern="1200" dirty="0" err="1">
                <a:solidFill>
                  <a:schemeClr val="tx1"/>
                </a:solidFill>
                <a:effectLst/>
                <a:latin typeface="+mn-lt"/>
                <a:ea typeface="+mn-ea"/>
                <a:cs typeface="+mn-cs"/>
                <a:hlinkClick r:id="rId4"/>
              </a:rPr>
              <a:t>Docker</a:t>
            </a:r>
            <a:r>
              <a:rPr lang="en-US" sz="1200" b="0" i="0" kern="1200" dirty="0">
                <a:solidFill>
                  <a:schemeClr val="tx1"/>
                </a:solidFill>
                <a:effectLst/>
                <a:latin typeface="+mn-lt"/>
                <a:ea typeface="+mn-ea"/>
                <a:cs typeface="+mn-cs"/>
              </a:rPr>
              <a:t> container registry that makes it easy for developers to store, manage, and deploy </a:t>
            </a:r>
            <a:r>
              <a:rPr lang="en-US" sz="1200" b="0" i="0" kern="1200" dirty="0" err="1">
                <a:solidFill>
                  <a:schemeClr val="tx1"/>
                </a:solidFill>
                <a:effectLst/>
                <a:latin typeface="+mn-lt"/>
                <a:ea typeface="+mn-ea"/>
                <a:cs typeface="+mn-cs"/>
              </a:rPr>
              <a:t>Docker</a:t>
            </a:r>
            <a:r>
              <a:rPr lang="en-US" sz="1200" b="0" i="0" kern="1200" dirty="0">
                <a:solidFill>
                  <a:schemeClr val="tx1"/>
                </a:solidFill>
                <a:effectLst/>
                <a:latin typeface="+mn-lt"/>
                <a:ea typeface="+mn-ea"/>
                <a:cs typeface="+mn-cs"/>
              </a:rPr>
              <a:t> container images. Amazon ECR is integrated with </a:t>
            </a:r>
            <a:r>
              <a:rPr lang="en-US" sz="1200" b="0" i="0" u="none" strike="noStrike" kern="1200" dirty="0">
                <a:solidFill>
                  <a:schemeClr val="tx1"/>
                </a:solidFill>
                <a:effectLst/>
                <a:latin typeface="+mn-lt"/>
                <a:ea typeface="+mn-ea"/>
                <a:cs typeface="+mn-cs"/>
                <a:hlinkClick r:id="rId5"/>
              </a:rPr>
              <a:t>Amazon Elastic Container Service (ECS)</a:t>
            </a:r>
            <a:r>
              <a:rPr lang="en-US" sz="1200" b="0" i="0" kern="1200" dirty="0">
                <a:solidFill>
                  <a:schemeClr val="tx1"/>
                </a:solidFill>
                <a:effectLst/>
                <a:latin typeface="+mn-lt"/>
                <a:ea typeface="+mn-ea"/>
                <a:cs typeface="+mn-cs"/>
              </a:rPr>
              <a:t>, simplifying your development to production workflow. Amazon ECR eliminates the need to operate your own container repositories or worry about scaling the underlying infrastructure. Amazon ECR hosts your images in a highly available and scalable architecture, allowing you to reliably deploy containers for your applications.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CloudFormation</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AWS </a:t>
            </a:r>
            <a:r>
              <a:rPr lang="en-US" sz="1200" b="0" i="0" kern="1200" dirty="0" err="1">
                <a:solidFill>
                  <a:schemeClr val="tx1"/>
                </a:solidFill>
                <a:effectLst/>
                <a:latin typeface="+mn-lt"/>
                <a:ea typeface="+mn-ea"/>
                <a:cs typeface="+mn-cs"/>
              </a:rPr>
              <a:t>CloudFormation</a:t>
            </a:r>
            <a:r>
              <a:rPr lang="en-US" sz="1200" b="0" i="0" kern="1200" dirty="0">
                <a:solidFill>
                  <a:schemeClr val="tx1"/>
                </a:solidFill>
                <a:effectLst/>
                <a:latin typeface="+mn-lt"/>
                <a:ea typeface="+mn-ea"/>
                <a:cs typeface="+mn-cs"/>
              </a:rPr>
              <a:t> provides a common language for you to describe and provision all the infrastructure resources in your cloud environment. </a:t>
            </a:r>
            <a:r>
              <a:rPr lang="en-US" sz="1200" b="0" i="0" kern="1200" dirty="0" err="1">
                <a:solidFill>
                  <a:schemeClr val="tx1"/>
                </a:solidFill>
                <a:effectLst/>
                <a:latin typeface="+mn-lt"/>
                <a:ea typeface="+mn-ea"/>
                <a:cs typeface="+mn-cs"/>
              </a:rPr>
              <a:t>CloudFormation</a:t>
            </a:r>
            <a:r>
              <a:rPr lang="en-US" sz="1200" b="0" i="0" kern="1200" dirty="0">
                <a:solidFill>
                  <a:schemeClr val="tx1"/>
                </a:solidFill>
                <a:effectLst/>
                <a:latin typeface="+mn-lt"/>
                <a:ea typeface="+mn-ea"/>
                <a:cs typeface="+mn-cs"/>
              </a:rPr>
              <a:t> allows you to use programming languages or a simple text file to model and provision, in an automated and secure manner, all the resources needed for your applications across all regions and accounts. This gives you a single source of truth for your AWS resources.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C0C20A-9C12-4038-9E9C-B1EA67257661}" type="slidenum">
              <a:rPr lang="en-US" smtClean="0"/>
              <a:t>6</a:t>
            </a:fld>
            <a:endParaRPr lang="en-US"/>
          </a:p>
        </p:txBody>
      </p:sp>
    </p:spTree>
    <p:extLst>
      <p:ext uri="{BB962C8B-B14F-4D97-AF65-F5344CB8AC3E}">
        <p14:creationId xmlns:p14="http://schemas.microsoft.com/office/powerpoint/2010/main" val="19439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kern="1200" dirty="0">
              <a:solidFill>
                <a:schemeClr val="tx1"/>
              </a:solidFill>
              <a:effectLst/>
              <a:latin typeface="+mn-lt"/>
              <a:ea typeface="+mn-ea"/>
              <a:cs typeface="+mn-cs"/>
            </a:endParaRPr>
          </a:p>
          <a:p>
            <a:pPr rtl="0"/>
            <a:r>
              <a:rPr lang="en-US" sz="1200" b="0" i="0" kern="1200" dirty="0">
                <a:solidFill>
                  <a:schemeClr val="tx1"/>
                </a:solidFill>
                <a:effectLst/>
                <a:latin typeface="+mn-lt"/>
                <a:ea typeface="+mn-ea"/>
                <a:cs typeface="+mn-cs"/>
              </a:rPr>
              <a:t>CI/CD Pipeline for Amazon ECS Using Jenkins, </a:t>
            </a:r>
            <a:r>
              <a:rPr lang="en-US" sz="1200" b="0" i="0" kern="1200" dirty="0" err="1">
                <a:solidFill>
                  <a:schemeClr val="tx1"/>
                </a:solidFill>
                <a:effectLst/>
                <a:latin typeface="+mn-lt"/>
                <a:ea typeface="+mn-ea"/>
                <a:cs typeface="+mn-cs"/>
              </a:rPr>
              <a:t>GitHub</a:t>
            </a:r>
            <a:r>
              <a:rPr lang="en-US" sz="1200" b="0" i="0" kern="1200" dirty="0">
                <a:solidFill>
                  <a:schemeClr val="tx1"/>
                </a:solidFill>
                <a:effectLst/>
                <a:latin typeface="+mn-lt"/>
                <a:ea typeface="+mn-ea"/>
                <a:cs typeface="+mn-cs"/>
              </a:rPr>
              <a:t>, and Amazon ECR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project describes</a:t>
            </a:r>
            <a:r>
              <a:rPr lang="en-US" sz="1200" b="0" i="0" kern="1200" baseline="0" dirty="0">
                <a:solidFill>
                  <a:schemeClr val="tx1"/>
                </a:solidFill>
                <a:effectLst/>
                <a:latin typeface="+mn-lt"/>
                <a:ea typeface="+mn-ea"/>
                <a:cs typeface="+mn-cs"/>
              </a:rPr>
              <a:t> a </a:t>
            </a:r>
            <a:r>
              <a:rPr lang="en-US" sz="1200" b="0" i="0" kern="1200" dirty="0">
                <a:solidFill>
                  <a:schemeClr val="tx1"/>
                </a:solidFill>
                <a:effectLst/>
                <a:latin typeface="+mn-lt"/>
                <a:ea typeface="+mn-ea"/>
                <a:cs typeface="+mn-cs"/>
              </a:rPr>
              <a:t>continuous delivery pipeline that automatically builds and deploys your </a:t>
            </a:r>
            <a:r>
              <a:rPr lang="en-US" sz="1200" b="0" i="0" kern="1200" dirty="0" err="1">
                <a:solidFill>
                  <a:schemeClr val="tx1"/>
                </a:solidFill>
                <a:effectLst/>
                <a:latin typeface="+mn-lt"/>
                <a:ea typeface="+mn-ea"/>
                <a:cs typeface="+mn-cs"/>
              </a:rPr>
              <a:t>Docker</a:t>
            </a:r>
            <a:r>
              <a:rPr lang="en-US" sz="1200" b="0" i="0" kern="1200" dirty="0">
                <a:solidFill>
                  <a:schemeClr val="tx1"/>
                </a:solidFill>
                <a:effectLst/>
                <a:latin typeface="+mn-lt"/>
                <a:ea typeface="+mn-ea"/>
                <a:cs typeface="+mn-cs"/>
              </a:rPr>
              <a:t> images from a </a:t>
            </a:r>
            <a:r>
              <a:rPr lang="en-US" sz="1200" b="0" i="0" kern="1200" dirty="0" err="1">
                <a:solidFill>
                  <a:schemeClr val="tx1"/>
                </a:solidFill>
                <a:effectLst/>
                <a:latin typeface="+mn-lt"/>
                <a:ea typeface="+mn-ea"/>
                <a:cs typeface="+mn-cs"/>
              </a:rPr>
              <a:t>GitHub</a:t>
            </a:r>
            <a:r>
              <a:rPr lang="en-US" sz="1200" b="0" i="0" kern="1200" dirty="0">
                <a:solidFill>
                  <a:schemeClr val="tx1"/>
                </a:solidFill>
                <a:effectLst/>
                <a:latin typeface="+mn-lt"/>
                <a:ea typeface="+mn-ea"/>
                <a:cs typeface="+mn-cs"/>
              </a:rPr>
              <a:t> repository</a:t>
            </a:r>
            <a:r>
              <a:rPr lang="en-US" sz="1200" b="0" i="0" kern="1200" baseline="0" dirty="0">
                <a:solidFill>
                  <a:schemeClr val="tx1"/>
                </a:solidFill>
                <a:effectLst/>
                <a:latin typeface="+mn-lt"/>
                <a:ea typeface="+mn-ea"/>
                <a:cs typeface="+mn-cs"/>
              </a:rPr>
              <a:t>, pushes to an ECR registry </a:t>
            </a:r>
            <a:r>
              <a:rPr lang="en-US" sz="1200" b="0" i="0" kern="1200" dirty="0">
                <a:solidFill>
                  <a:schemeClr val="tx1"/>
                </a:solidFill>
                <a:effectLst/>
                <a:latin typeface="+mn-lt"/>
                <a:ea typeface="+mn-ea"/>
                <a:cs typeface="+mn-cs"/>
              </a:rPr>
              <a:t>and deploys them</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onto an ECS cluster.</a:t>
            </a:r>
          </a:p>
        </p:txBody>
      </p:sp>
      <p:sp>
        <p:nvSpPr>
          <p:cNvPr id="4" name="Slide Number Placeholder 3"/>
          <p:cNvSpPr>
            <a:spLocks noGrp="1"/>
          </p:cNvSpPr>
          <p:nvPr>
            <p:ph type="sldNum" sz="quarter" idx="10"/>
          </p:nvPr>
        </p:nvSpPr>
        <p:spPr/>
        <p:txBody>
          <a:bodyPr/>
          <a:lstStyle/>
          <a:p>
            <a:fld id="{D5C0C20A-9C12-4038-9E9C-B1EA67257661}" type="slidenum">
              <a:rPr lang="en-US" smtClean="0"/>
              <a:t>7</a:t>
            </a:fld>
            <a:endParaRPr lang="en-US"/>
          </a:p>
        </p:txBody>
      </p:sp>
    </p:spTree>
    <p:extLst>
      <p:ext uri="{BB962C8B-B14F-4D97-AF65-F5344CB8AC3E}">
        <p14:creationId xmlns:p14="http://schemas.microsoft.com/office/powerpoint/2010/main" val="1988675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0C20A-9C12-4038-9E9C-B1EA67257661}" type="slidenum">
              <a:rPr lang="en-US" smtClean="0"/>
              <a:t>9</a:t>
            </a:fld>
            <a:endParaRPr lang="en-US"/>
          </a:p>
        </p:txBody>
      </p:sp>
    </p:spTree>
    <p:extLst>
      <p:ext uri="{BB962C8B-B14F-4D97-AF65-F5344CB8AC3E}">
        <p14:creationId xmlns:p14="http://schemas.microsoft.com/office/powerpoint/2010/main" val="369384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0C20A-9C12-4038-9E9C-B1EA67257661}" type="slidenum">
              <a:rPr lang="en-US" smtClean="0"/>
              <a:t>10</a:t>
            </a:fld>
            <a:endParaRPr lang="en-US"/>
          </a:p>
        </p:txBody>
      </p:sp>
    </p:spTree>
    <p:extLst>
      <p:ext uri="{BB962C8B-B14F-4D97-AF65-F5344CB8AC3E}">
        <p14:creationId xmlns:p14="http://schemas.microsoft.com/office/powerpoint/2010/main" val="148071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4E0289-1B7D-4A75-97E2-CEC72B71CF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127858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E0289-1B7D-4A75-97E2-CEC72B71CF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2643577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E0289-1B7D-4A75-97E2-CEC72B71CF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358411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E0289-1B7D-4A75-97E2-CEC72B71CF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295182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E0289-1B7D-4A75-97E2-CEC72B71CF6C}"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259889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4E0289-1B7D-4A75-97E2-CEC72B71CF6C}"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78477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4E0289-1B7D-4A75-97E2-CEC72B71CF6C}"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911159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4E0289-1B7D-4A75-97E2-CEC72B71CF6C}"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63137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E0289-1B7D-4A75-97E2-CEC72B71CF6C}"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312909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4E0289-1B7D-4A75-97E2-CEC72B71CF6C}"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26312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4E0289-1B7D-4A75-97E2-CEC72B71CF6C}"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E1DA5-2822-4420-A338-F1FFBDC0D900}" type="slidenum">
              <a:rPr lang="en-US" smtClean="0"/>
              <a:t>‹#›</a:t>
            </a:fld>
            <a:endParaRPr lang="en-US"/>
          </a:p>
        </p:txBody>
      </p:sp>
    </p:spTree>
    <p:extLst>
      <p:ext uri="{BB962C8B-B14F-4D97-AF65-F5344CB8AC3E}">
        <p14:creationId xmlns:p14="http://schemas.microsoft.com/office/powerpoint/2010/main" val="205622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E0289-1B7D-4A75-97E2-CEC72B71CF6C}" type="datetimeFigureOut">
              <a:rPr lang="en-US" smtClean="0"/>
              <a:t>11/19/2019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E1DA5-2822-4420-A338-F1FFBDC0D900}" type="slidenum">
              <a:rPr lang="en-US" smtClean="0"/>
              <a:t>‹#›</a:t>
            </a:fld>
            <a:endParaRPr lang="en-US"/>
          </a:p>
        </p:txBody>
      </p:sp>
    </p:spTree>
    <p:extLst>
      <p:ext uri="{BB962C8B-B14F-4D97-AF65-F5344CB8AC3E}">
        <p14:creationId xmlns:p14="http://schemas.microsoft.com/office/powerpoint/2010/main" val="233022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sarin/AWS_CloudWatc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ws-samples/aws-cicd-docker-container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Continuous Integration and Delivery (CI/CD) Pipeline</a:t>
            </a:r>
          </a:p>
        </p:txBody>
      </p:sp>
      <p:sp>
        <p:nvSpPr>
          <p:cNvPr id="3" name="Subtitle 2"/>
          <p:cNvSpPr>
            <a:spLocks noGrp="1"/>
          </p:cNvSpPr>
          <p:nvPr>
            <p:ph type="subTitle" idx="1"/>
          </p:nvPr>
        </p:nvSpPr>
        <p:spPr/>
        <p:txBody>
          <a:bodyPr>
            <a:noAutofit/>
          </a:bodyPr>
          <a:lstStyle/>
          <a:p>
            <a:r>
              <a:rPr lang="en-US" sz="2400" dirty="0"/>
              <a:t>Surtej Sarin, Geoffrey </a:t>
            </a:r>
            <a:r>
              <a:rPr lang="en-US" sz="2400" dirty="0" err="1"/>
              <a:t>Ellal</a:t>
            </a:r>
            <a:r>
              <a:rPr lang="en-US" sz="2400" dirty="0"/>
              <a:t>, Jeff Oh and </a:t>
            </a:r>
            <a:r>
              <a:rPr lang="en-US" sz="2400" dirty="0" err="1"/>
              <a:t>Naman</a:t>
            </a:r>
            <a:r>
              <a:rPr lang="en-US" sz="2400" dirty="0"/>
              <a:t> Rawal</a:t>
            </a:r>
          </a:p>
          <a:p>
            <a:r>
              <a:rPr lang="en-US" sz="2400" dirty="0"/>
              <a:t>Booz Allen Hamilton</a:t>
            </a:r>
          </a:p>
          <a:p>
            <a:r>
              <a:rPr lang="en-US" sz="2400" dirty="0"/>
              <a:t>11/15/2019</a:t>
            </a:r>
          </a:p>
        </p:txBody>
      </p:sp>
    </p:spTree>
    <p:extLst>
      <p:ext uri="{BB962C8B-B14F-4D97-AF65-F5344CB8AC3E}">
        <p14:creationId xmlns:p14="http://schemas.microsoft.com/office/powerpoint/2010/main" val="3979807160"/>
      </p:ext>
    </p:extLst>
  </p:cSld>
  <p:clrMapOvr>
    <a:masterClrMapping/>
  </p:clrMapOvr>
  <mc:AlternateContent xmlns:mc="http://schemas.openxmlformats.org/markup-compatibility/2006" xmlns:p14="http://schemas.microsoft.com/office/powerpoint/2010/main">
    <mc:Choice Requires="p14">
      <p:transition spd="slow" p14:dur="2000" advTm="1092"/>
    </mc:Choice>
    <mc:Fallback xmlns="">
      <p:transition spd="slow" advTm="10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err="1"/>
              <a:t>GitHub</a:t>
            </a:r>
            <a:r>
              <a:rPr lang="en-US" dirty="0"/>
              <a:t> Repository</a:t>
            </a:r>
          </a:p>
        </p:txBody>
      </p:sp>
      <p:sp>
        <p:nvSpPr>
          <p:cNvPr id="3" name="Content Placeholder 2"/>
          <p:cNvSpPr>
            <a:spLocks noGrp="1"/>
          </p:cNvSpPr>
          <p:nvPr>
            <p:ph idx="1"/>
          </p:nvPr>
        </p:nvSpPr>
        <p:spPr/>
        <p:txBody>
          <a:bodyPr/>
          <a:lstStyle/>
          <a:p>
            <a:r>
              <a:rPr lang="en-US" dirty="0">
                <a:hlinkClick r:id="rId3"/>
              </a:rPr>
              <a:t>https://github.com/ssarin/AWS_CloudWatch</a:t>
            </a:r>
            <a:endParaRPr lang="en-US" dirty="0"/>
          </a:p>
        </p:txBody>
      </p:sp>
    </p:spTree>
    <p:extLst>
      <p:ext uri="{BB962C8B-B14F-4D97-AF65-F5344CB8AC3E}">
        <p14:creationId xmlns:p14="http://schemas.microsoft.com/office/powerpoint/2010/main" val="181150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27" y="228599"/>
            <a:ext cx="8534400" cy="653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35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DevOps</a:t>
            </a:r>
            <a:r>
              <a:rPr lang="en-US" dirty="0"/>
              <a:t> Principles</a:t>
            </a:r>
          </a:p>
        </p:txBody>
      </p:sp>
      <p:sp>
        <p:nvSpPr>
          <p:cNvPr id="3" name="Content Placeholder 2"/>
          <p:cNvSpPr>
            <a:spLocks noGrp="1"/>
          </p:cNvSpPr>
          <p:nvPr>
            <p:ph idx="1"/>
          </p:nvPr>
        </p:nvSpPr>
        <p:spPr/>
        <p:txBody>
          <a:bodyPr>
            <a:normAutofit/>
          </a:bodyPr>
          <a:lstStyle/>
          <a:p>
            <a:r>
              <a:rPr lang="en-US" dirty="0"/>
              <a:t>Culture</a:t>
            </a:r>
          </a:p>
          <a:p>
            <a:r>
              <a:rPr lang="en-US" dirty="0"/>
              <a:t>Automation</a:t>
            </a:r>
          </a:p>
          <a:p>
            <a:r>
              <a:rPr lang="en-US" dirty="0"/>
              <a:t>Measuring</a:t>
            </a:r>
          </a:p>
          <a:p>
            <a:r>
              <a:rPr lang="en-US" dirty="0"/>
              <a:t>Sharing and time to market</a:t>
            </a:r>
          </a:p>
        </p:txBody>
      </p:sp>
    </p:spTree>
    <p:extLst>
      <p:ext uri="{BB962C8B-B14F-4D97-AF65-F5344CB8AC3E}">
        <p14:creationId xmlns:p14="http://schemas.microsoft.com/office/powerpoint/2010/main" val="10560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753600" cy="740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29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a:bodyPr>
          <a:lstStyle/>
          <a:p>
            <a:r>
              <a:rPr lang="en-US" sz="2800" dirty="0"/>
              <a:t>A Booz Allen engineering team needs to automate its software delivery process to allow for production readiness and increase speed of delivery for a defense client. In addition, they need to migrate and host the software and underlying infrastructure on the cloud, so that it is highly available.</a:t>
            </a:r>
          </a:p>
        </p:txBody>
      </p:sp>
    </p:spTree>
    <p:extLst>
      <p:ext uri="{BB962C8B-B14F-4D97-AF65-F5344CB8AC3E}">
        <p14:creationId xmlns:p14="http://schemas.microsoft.com/office/powerpoint/2010/main" val="1429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from a </a:t>
            </a:r>
            <a:r>
              <a:rPr lang="en-US" dirty="0" err="1"/>
              <a:t>GitHub</a:t>
            </a:r>
            <a:r>
              <a:rPr lang="en-US" dirty="0"/>
              <a:t> Repository</a:t>
            </a:r>
          </a:p>
        </p:txBody>
      </p:sp>
      <p:sp>
        <p:nvSpPr>
          <p:cNvPr id="3" name="Content Placeholder 2"/>
          <p:cNvSpPr>
            <a:spLocks noGrp="1"/>
          </p:cNvSpPr>
          <p:nvPr>
            <p:ph idx="1"/>
          </p:nvPr>
        </p:nvSpPr>
        <p:spPr/>
        <p:txBody>
          <a:bodyPr/>
          <a:lstStyle/>
          <a:p>
            <a:r>
              <a:rPr lang="en-US" dirty="0">
                <a:hlinkClick r:id="rId3"/>
              </a:rPr>
              <a:t>https://github.com/aws-samples/aws-cicd-docker-containers</a:t>
            </a:r>
            <a:endParaRPr lang="en-US" dirty="0"/>
          </a:p>
        </p:txBody>
      </p:sp>
    </p:spTree>
    <p:extLst>
      <p:ext uri="{BB962C8B-B14F-4D97-AF65-F5344CB8AC3E}">
        <p14:creationId xmlns:p14="http://schemas.microsoft.com/office/powerpoint/2010/main" val="28705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3" name="Content Placeholder 2"/>
          <p:cNvSpPr>
            <a:spLocks noGrp="1"/>
          </p:cNvSpPr>
          <p:nvPr>
            <p:ph idx="1"/>
          </p:nvPr>
        </p:nvSpPr>
        <p:spPr/>
        <p:txBody>
          <a:bodyPr/>
          <a:lstStyle/>
          <a:p>
            <a:r>
              <a:rPr lang="en-US" dirty="0"/>
              <a:t>AWS Services</a:t>
            </a:r>
          </a:p>
          <a:p>
            <a:pPr lvl="1"/>
            <a:r>
              <a:rPr lang="en-US" dirty="0"/>
              <a:t>AWS IAM</a:t>
            </a:r>
          </a:p>
          <a:p>
            <a:pPr lvl="1"/>
            <a:r>
              <a:rPr lang="en-US" dirty="0"/>
              <a:t>AWS ECS</a:t>
            </a:r>
          </a:p>
          <a:p>
            <a:pPr lvl="1"/>
            <a:r>
              <a:rPr lang="en-US" dirty="0"/>
              <a:t>AWS ECR</a:t>
            </a:r>
          </a:p>
          <a:p>
            <a:pPr lvl="1"/>
            <a:r>
              <a:rPr lang="en-US" dirty="0"/>
              <a:t>AWS </a:t>
            </a:r>
            <a:r>
              <a:rPr lang="en-US" dirty="0" err="1"/>
              <a:t>CloudFormation</a:t>
            </a:r>
            <a:endParaRPr lang="en-US" dirty="0"/>
          </a:p>
          <a:p>
            <a:r>
              <a:rPr lang="en-US" dirty="0"/>
              <a:t>Jenkins</a:t>
            </a:r>
          </a:p>
          <a:p>
            <a:r>
              <a:rPr lang="en-US" dirty="0" err="1"/>
              <a:t>GitHub</a:t>
            </a:r>
            <a:endParaRPr lang="en-US" dirty="0"/>
          </a:p>
          <a:p>
            <a:r>
              <a:rPr lang="en-US" dirty="0" err="1"/>
              <a:t>Docker</a:t>
            </a:r>
            <a:endParaRPr lang="en-US" dirty="0"/>
          </a:p>
          <a:p>
            <a:pPr marL="0" indent="0">
              <a:buNone/>
            </a:pPr>
            <a:endParaRPr lang="en-US" dirty="0"/>
          </a:p>
        </p:txBody>
      </p:sp>
    </p:spTree>
    <p:extLst>
      <p:ext uri="{BB962C8B-B14F-4D97-AF65-F5344CB8AC3E}">
        <p14:creationId xmlns:p14="http://schemas.microsoft.com/office/powerpoint/2010/main" val="322485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87" y="1066800"/>
            <a:ext cx="9120487" cy="5410200"/>
          </a:xfrm>
        </p:spPr>
      </p:pic>
    </p:spTree>
    <p:extLst>
      <p:ext uri="{BB962C8B-B14F-4D97-AF65-F5344CB8AC3E}">
        <p14:creationId xmlns:p14="http://schemas.microsoft.com/office/powerpoint/2010/main" val="353438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253" t="15172" r="29932" b="5145"/>
          <a:stretch/>
        </p:blipFill>
        <p:spPr bwMode="auto">
          <a:xfrm>
            <a:off x="381000" y="183828"/>
            <a:ext cx="8610600" cy="66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18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results</a:t>
            </a:r>
          </a:p>
        </p:txBody>
      </p:sp>
      <p:sp>
        <p:nvSpPr>
          <p:cNvPr id="3" name="Content Placeholder 2"/>
          <p:cNvSpPr>
            <a:spLocks noGrp="1"/>
          </p:cNvSpPr>
          <p:nvPr>
            <p:ph idx="1"/>
          </p:nvPr>
        </p:nvSpPr>
        <p:spPr/>
        <p:txBody>
          <a:bodyPr/>
          <a:lstStyle/>
          <a:p>
            <a:r>
              <a:rPr lang="en-US" dirty="0"/>
              <a:t>Source code control</a:t>
            </a:r>
          </a:p>
          <a:p>
            <a:r>
              <a:rPr lang="en-US" dirty="0"/>
              <a:t>Continuous Integration</a:t>
            </a:r>
          </a:p>
          <a:p>
            <a:r>
              <a:rPr lang="en-US" dirty="0"/>
              <a:t>Testing</a:t>
            </a:r>
          </a:p>
          <a:p>
            <a:r>
              <a:rPr lang="en-US" dirty="0"/>
              <a:t>Deployment</a:t>
            </a:r>
          </a:p>
        </p:txBody>
      </p:sp>
      <p:pic>
        <p:nvPicPr>
          <p:cNvPr id="4" name="Picture 2" descr="ci/cd 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669" y="3962400"/>
            <a:ext cx="7103660" cy="246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9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265</TotalTime>
  <Words>702</Words>
  <Application>Microsoft Office PowerPoint</Application>
  <PresentationFormat>On-screen Show (4:3)</PresentationFormat>
  <Paragraphs>78</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Continuous Integration and Delivery (CI/CD) Pipeline</vt:lpstr>
      <vt:lpstr>DevOps Principles</vt:lpstr>
      <vt:lpstr>PowerPoint Presentation</vt:lpstr>
      <vt:lpstr>Case study</vt:lpstr>
      <vt:lpstr>Cloning from a GitHub Repository</vt:lpstr>
      <vt:lpstr>Services</vt:lpstr>
      <vt:lpstr>Architecture Diagram</vt:lpstr>
      <vt:lpstr>PowerPoint Presentation</vt:lpstr>
      <vt:lpstr>Solution results</vt:lpstr>
      <vt:lpstr>Our GitHub Repository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Delivery Pipeline</dc:title>
  <dc:creator>Use</dc:creator>
  <cp:lastModifiedBy>Surtej Sarin</cp:lastModifiedBy>
  <cp:revision>39</cp:revision>
  <dcterms:created xsi:type="dcterms:W3CDTF">2019-11-15T13:40:47Z</dcterms:created>
  <dcterms:modified xsi:type="dcterms:W3CDTF">2019-11-19T21:53:56Z</dcterms:modified>
</cp:coreProperties>
</file>