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png&amp;ehk=70w2wnNJ3wNPKG4CREMzSQ&amp;r=0&amp;pid=OfficeInsert" ContentType="image/png"/>
  <Default Extension="wdp" ContentType="image/vnd.ms-photo"/>
  <Default Extension="jpg&amp;ehk=md"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85279" autoAdjust="0"/>
  </p:normalViewPr>
  <p:slideViewPr>
    <p:cSldViewPr snapToGrid="0">
      <p:cViewPr varScale="1">
        <p:scale>
          <a:sx n="54" d="100"/>
          <a:sy n="54" d="100"/>
        </p:scale>
        <p:origin x="117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74D7F6-264B-4DAC-ACBA-9BB57C0841CA}" type="datetimeFigureOut">
              <a:rPr lang="en-US" smtClean="0"/>
              <a:t>10/22/2017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B802C0-F501-4783-A349-400E3661B25B}" type="slidenum">
              <a:rPr lang="en-US" smtClean="0"/>
              <a:t>‹#›</a:t>
            </a:fld>
            <a:endParaRPr lang="en-US"/>
          </a:p>
        </p:txBody>
      </p:sp>
    </p:spTree>
    <p:extLst>
      <p:ext uri="{BB962C8B-B14F-4D97-AF65-F5344CB8AC3E}">
        <p14:creationId xmlns:p14="http://schemas.microsoft.com/office/powerpoint/2010/main" val="1779729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agenda for this presentation will start with the purpose and overview, followed by a description of the hardware devices, system unit components, productivity software, and a summary of recommendations of a specific computer. The following slides address </a:t>
            </a:r>
            <a:r>
              <a:rPr lang="en-US" sz="1200" kern="1200" dirty="0">
                <a:solidFill>
                  <a:schemeClr val="tx1"/>
                </a:solidFill>
                <a:effectLst/>
                <a:latin typeface="+mn-lt"/>
                <a:ea typeface="+mn-ea"/>
                <a:cs typeface="+mn-cs"/>
              </a:rPr>
              <a:t>the capabilities the Company’s Director has defined that the PCs will need to have, to ensure optimal performance.</a:t>
            </a:r>
            <a:endParaRPr lang="en-US" dirty="0"/>
          </a:p>
        </p:txBody>
      </p:sp>
      <p:sp>
        <p:nvSpPr>
          <p:cNvPr id="4" name="Slide Number Placeholder 3"/>
          <p:cNvSpPr>
            <a:spLocks noGrp="1"/>
          </p:cNvSpPr>
          <p:nvPr>
            <p:ph type="sldNum" sz="quarter" idx="10"/>
          </p:nvPr>
        </p:nvSpPr>
        <p:spPr/>
        <p:txBody>
          <a:bodyPr/>
          <a:lstStyle/>
          <a:p>
            <a:fld id="{35B802C0-F501-4783-A349-400E3661B25B}" type="slidenum">
              <a:rPr lang="en-US" smtClean="0"/>
              <a:t>2</a:t>
            </a:fld>
            <a:endParaRPr lang="en-US"/>
          </a:p>
        </p:txBody>
      </p:sp>
    </p:spTree>
    <p:extLst>
      <p:ext uri="{BB962C8B-B14F-4D97-AF65-F5344CB8AC3E}">
        <p14:creationId xmlns:p14="http://schemas.microsoft.com/office/powerpoint/2010/main" val="807018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purpose of this presentation is to provide the technical specifications of the Apple iMac All-in-one Desktop Computer </a:t>
            </a:r>
            <a:r>
              <a:rPr lang="en-US" sz="1200" dirty="0"/>
              <a:t>(Retina 5k, 27-inch, Mid 2015)</a:t>
            </a:r>
            <a:r>
              <a:rPr lang="en-US" dirty="0"/>
              <a:t>. </a:t>
            </a:r>
            <a:r>
              <a:rPr lang="en-US" sz="1200" u="none" kern="1200" dirty="0">
                <a:solidFill>
                  <a:schemeClr val="tx1"/>
                </a:solidFill>
                <a:effectLst/>
                <a:latin typeface="+mn-lt"/>
                <a:ea typeface="+mn-ea"/>
                <a:cs typeface="+mn-cs"/>
              </a:rPr>
              <a:t>The presentation will cover the hardware components, </a:t>
            </a:r>
            <a:r>
              <a:rPr lang="en-US" sz="1200" dirty="0"/>
              <a:t>system unit components, productivity software, and summary of recommendations. </a:t>
            </a:r>
            <a:r>
              <a:rPr lang="en-US" dirty="0"/>
              <a:t>This </a:t>
            </a:r>
            <a:r>
              <a:rPr lang="en-US" sz="1200" kern="1200" dirty="0">
                <a:solidFill>
                  <a:schemeClr val="tx1"/>
                </a:solidFill>
                <a:effectLst/>
                <a:latin typeface="+mn-lt"/>
                <a:ea typeface="+mn-ea"/>
                <a:cs typeface="+mn-cs"/>
              </a:rPr>
              <a:t>following PC machine specifications are</a:t>
            </a:r>
            <a:r>
              <a:rPr lang="en-US" dirty="0"/>
              <a:t> recommended to the Director of the </a:t>
            </a:r>
            <a:r>
              <a:rPr lang="en-US" sz="1200" kern="1200" dirty="0">
                <a:solidFill>
                  <a:schemeClr val="tx1"/>
                </a:solidFill>
                <a:effectLst/>
                <a:latin typeface="+mn-lt"/>
                <a:ea typeface="+mn-ea"/>
                <a:cs typeface="+mn-cs"/>
              </a:rPr>
              <a:t>[Company Name] for the assistance to its employees and overall business, with regards to the </a:t>
            </a:r>
            <a:r>
              <a:rPr lang="en-US" dirty="0"/>
              <a:t>thirteen specifications e.g. </a:t>
            </a:r>
            <a:r>
              <a:rPr lang="en-US" sz="1200" kern="1200" dirty="0">
                <a:solidFill>
                  <a:schemeClr val="tx1"/>
                </a:solidFill>
                <a:effectLst/>
                <a:latin typeface="+mn-lt"/>
                <a:ea typeface="+mn-ea"/>
                <a:cs typeface="+mn-cs"/>
              </a:rPr>
              <a:t>printing documents to include </a:t>
            </a:r>
            <a:r>
              <a:rPr lang="en-US" sz="1200" u="none" kern="1200" dirty="0">
                <a:solidFill>
                  <a:schemeClr val="tx1"/>
                </a:solidFill>
                <a:effectLst/>
                <a:latin typeface="+mn-lt"/>
                <a:ea typeface="+mn-ea"/>
                <a:cs typeface="+mn-cs"/>
              </a:rPr>
              <a:t>photo quality color printing, creating small databases </a:t>
            </a:r>
            <a:r>
              <a:rPr lang="en-US" sz="1200" kern="1200" dirty="0">
                <a:solidFill>
                  <a:schemeClr val="tx1"/>
                </a:solidFill>
                <a:effectLst/>
                <a:latin typeface="+mn-lt"/>
                <a:ea typeface="+mn-ea"/>
                <a:cs typeface="+mn-cs"/>
              </a:rPr>
              <a:t>to manage all audio, video and photo data, and so on</a:t>
            </a:r>
            <a:r>
              <a:rPr lang="en-US" sz="1200" u="none"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Apple iMac desktop computer has many features which will function exceptionally well in a business environment and it is a versatile and reliable product for the business.</a:t>
            </a:r>
          </a:p>
          <a:p>
            <a:endParaRPr lang="en-US" sz="1200" u="non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5B802C0-F501-4783-A349-400E3661B25B}" type="slidenum">
              <a:rPr lang="en-US" smtClean="0"/>
              <a:t>3</a:t>
            </a:fld>
            <a:endParaRPr lang="en-US"/>
          </a:p>
        </p:txBody>
      </p:sp>
    </p:spTree>
    <p:extLst>
      <p:ext uri="{BB962C8B-B14F-4D97-AF65-F5344CB8AC3E}">
        <p14:creationId xmlns:p14="http://schemas.microsoft.com/office/powerpoint/2010/main" val="683626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Looking at the hardware technical specifications the iMac 27’ desktop computer either includes or is compatible with the following devices. It contains a HD Camera (Built-in FaceTime HD Camera. Supports full native resolution on the built-in display and up two 4096-by-2160 external displays or one 5120-by-2880 dual-cable external display. (Retina 5k model)) to participate in online video conferences, web courses and forums. It comes with a Apple Magic wireless keyboard (Bluetooth Interface. Localization and language: English. Full-size keyboard with 78 (U.S.) or 79 (ISO) keys, 12 function keys, 4 arrow keys), mouse (Laser Technology. Bluetooth Interface. Multi-touch feature) , and an Apple iMac audio input (Dual microphones). It has </a:t>
            </a:r>
            <a:r>
              <a:rPr lang="en-US" sz="1200" dirty="0"/>
              <a:t>Apple iMac audio output </a:t>
            </a:r>
            <a:r>
              <a:rPr lang="en-US" sz="1200" kern="1200" dirty="0">
                <a:solidFill>
                  <a:schemeClr val="tx1"/>
                </a:solidFill>
                <a:effectLst/>
                <a:latin typeface="+mn-lt"/>
                <a:ea typeface="+mn-ea"/>
                <a:cs typeface="+mn-cs"/>
              </a:rPr>
              <a:t>stereo speakers (2 x right / left channel. 176.4 kHz and 192 kHz), and a LED-IPS Display Monitor. 27’’, widescreen, LED-backlit screen, with a Native Resolution of 5120 x 2880 (5K), for high quality resolution viewing. It is also compatible with the </a:t>
            </a:r>
            <a:r>
              <a:rPr lang="en-US" sz="1200" dirty="0"/>
              <a:t>HP </a:t>
            </a:r>
            <a:r>
              <a:rPr lang="en-US" sz="1200" dirty="0" err="1"/>
              <a:t>PageWide</a:t>
            </a:r>
            <a:r>
              <a:rPr lang="en-US" sz="1200" dirty="0"/>
              <a:t> Pro 477dw Multifunction Printer, </a:t>
            </a:r>
            <a:r>
              <a:rPr lang="en-US" sz="1200" kern="1200" dirty="0">
                <a:solidFill>
                  <a:schemeClr val="tx1"/>
                </a:solidFill>
                <a:effectLst/>
                <a:latin typeface="+mn-lt"/>
                <a:ea typeface="+mn-ea"/>
                <a:cs typeface="+mn-cs"/>
              </a:rPr>
              <a:t>a professional-</a:t>
            </a:r>
            <a:r>
              <a:rPr lang="en-US" sz="1200" b="0" i="0" kern="1200" dirty="0">
                <a:solidFill>
                  <a:schemeClr val="tx1"/>
                </a:solidFill>
                <a:effectLst/>
                <a:latin typeface="+mn-lt"/>
                <a:ea typeface="+mn-ea"/>
                <a:cs typeface="+mn-cs"/>
              </a:rPr>
              <a:t>quality color printer, with 2400 by 2400 color resolution dpi. In addition, the computer functions with the Apple Thunderbolt 2 Cale which</a:t>
            </a:r>
            <a:r>
              <a:rPr lang="en-US" sz="1200" kern="1200" dirty="0">
                <a:solidFill>
                  <a:schemeClr val="tx1"/>
                </a:solidFill>
                <a:effectLst/>
                <a:latin typeface="+mn-lt"/>
                <a:ea typeface="+mn-ea"/>
                <a:cs typeface="+mn-cs"/>
              </a:rPr>
              <a:t> helps connect all required peripheral devices to the system unit and the </a:t>
            </a:r>
            <a:r>
              <a:rPr lang="en-US" sz="1200" b="0" i="0" kern="1200" dirty="0" err="1">
                <a:solidFill>
                  <a:schemeClr val="tx1"/>
                </a:solidFill>
                <a:effectLst/>
                <a:latin typeface="+mn-lt"/>
                <a:ea typeface="+mn-ea"/>
                <a:cs typeface="+mn-cs"/>
              </a:rPr>
              <a:t>MagSafe</a:t>
            </a:r>
            <a:r>
              <a:rPr lang="en-US" sz="1200" b="0" i="0" kern="1200" dirty="0">
                <a:solidFill>
                  <a:schemeClr val="tx1"/>
                </a:solidFill>
                <a:effectLst/>
                <a:latin typeface="+mn-lt"/>
                <a:ea typeface="+mn-ea"/>
                <a:cs typeface="+mn-cs"/>
              </a:rPr>
              <a:t> power adapter and </a:t>
            </a:r>
            <a:r>
              <a:rPr lang="en-US" sz="1200" dirty="0"/>
              <a:t>G-Technology 500GB G-DRIVE slim SSD USB-C Portable Drive, for storage, which helps </a:t>
            </a:r>
            <a:r>
              <a:rPr lang="en-US" sz="1200" b="0" i="0" kern="1200" dirty="0">
                <a:solidFill>
                  <a:schemeClr val="tx1"/>
                </a:solidFill>
                <a:effectLst/>
                <a:latin typeface="+mn-lt"/>
                <a:ea typeface="+mn-ea"/>
                <a:cs typeface="+mn-cs"/>
              </a:rPr>
              <a:t>transfer</a:t>
            </a:r>
            <a:r>
              <a:rPr lang="en-US" sz="1200" kern="1200" dirty="0">
                <a:solidFill>
                  <a:schemeClr val="tx1"/>
                </a:solidFill>
                <a:effectLst/>
                <a:latin typeface="+mn-lt"/>
                <a:ea typeface="+mn-ea"/>
                <a:cs typeface="+mn-cs"/>
              </a:rPr>
              <a:t> information (audio, video and photos) between PC machines. The peripheral device </a:t>
            </a:r>
            <a:r>
              <a:rPr lang="en-US" sz="1200" kern="1200" dirty="0" err="1">
                <a:solidFill>
                  <a:schemeClr val="tx1"/>
                </a:solidFill>
                <a:effectLst/>
                <a:latin typeface="+mn-lt"/>
                <a:ea typeface="+mn-ea"/>
                <a:cs typeface="+mn-cs"/>
              </a:rPr>
              <a:t>CyberPower</a:t>
            </a:r>
            <a:r>
              <a:rPr lang="en-US" sz="1200" kern="1200" dirty="0">
                <a:solidFill>
                  <a:schemeClr val="tx1"/>
                </a:solidFill>
                <a:effectLst/>
                <a:latin typeface="+mn-lt"/>
                <a:ea typeface="+mn-ea"/>
                <a:cs typeface="+mn-cs"/>
              </a:rPr>
              <a:t> AVR UPS - CP685AVR. (</a:t>
            </a:r>
            <a:r>
              <a:rPr lang="en-US" sz="1200" kern="1200" dirty="0" err="1">
                <a:solidFill>
                  <a:schemeClr val="tx1"/>
                </a:solidFill>
                <a:effectLst/>
                <a:latin typeface="+mn-lt"/>
                <a:ea typeface="+mn-ea"/>
                <a:cs typeface="+mn-cs"/>
              </a:rPr>
              <a:t>PowerPanel</a:t>
            </a:r>
            <a:r>
              <a:rPr lang="en-US" sz="1200" kern="1200" dirty="0">
                <a:solidFill>
                  <a:schemeClr val="tx1"/>
                </a:solidFill>
                <a:effectLst/>
                <a:latin typeface="+mn-lt"/>
                <a:ea typeface="+mn-ea"/>
                <a:cs typeface="+mn-cs"/>
              </a:rPr>
              <a:t>® Personal Edition) protects the PC and all components from dirty electrical power including under voltage (brownout or blackout) and overvoltage (power surge or spike) and the Apple MD564ZM/A USB 2.0 SuperDrive. (External Optical Drive) supports CDs and DVDs and assists when scanning and editing photos and videos and manipulate/edit various image and video formats. These peripheral devices can be connected to the system unit.</a:t>
            </a:r>
            <a:endParaRPr lang="en-US" dirty="0"/>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B802C0-F501-4783-A349-400E3661B25B}" type="slidenum">
              <a:rPr lang="en-US" smtClean="0"/>
              <a:t>4</a:t>
            </a:fld>
            <a:endParaRPr lang="en-US"/>
          </a:p>
        </p:txBody>
      </p:sp>
    </p:spTree>
    <p:extLst>
      <p:ext uri="{BB962C8B-B14F-4D97-AF65-F5344CB8AC3E}">
        <p14:creationId xmlns:p14="http://schemas.microsoft.com/office/powerpoint/2010/main" val="1018778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computer has a 3.2 GHz quad-core, Intel Core i5/i7 CPU (Turbo Boost up to 3.6 GHz) processor which </a:t>
            </a:r>
            <a:r>
              <a:rPr lang="en-US" sz="1200" kern="1200" dirty="0">
                <a:solidFill>
                  <a:schemeClr val="tx1"/>
                </a:solidFill>
                <a:effectLst/>
                <a:latin typeface="+mn-lt"/>
                <a:ea typeface="+mn-ea"/>
                <a:cs typeface="+mn-cs"/>
              </a:rPr>
              <a:t>will facilitate in processing database files with faster speeds. Additionally, it has a r</a:t>
            </a:r>
            <a:r>
              <a:rPr lang="en-US" dirty="0"/>
              <a:t>andom access memory (RAM) of 8GB / 32 GB (max) of 1867Mhz DDR3 memory; four SO-DIMM 204-pin slots, which will </a:t>
            </a:r>
            <a:r>
              <a:rPr lang="en-US" sz="1200" kern="1200" dirty="0">
                <a:solidFill>
                  <a:schemeClr val="tx1"/>
                </a:solidFill>
                <a:effectLst/>
                <a:latin typeface="+mn-lt"/>
                <a:ea typeface="+mn-ea"/>
                <a:cs typeface="+mn-cs"/>
              </a:rPr>
              <a:t>allow for faster multi-tasking, editing, access, and manipulation of audio and video files. This PC also had a </a:t>
            </a:r>
            <a:r>
              <a:rPr lang="en-US" dirty="0"/>
              <a:t>AMD Radeon R9 M390 graphics processor with 2GB of video memory GDDR5 SDRAM. These will be used to store </a:t>
            </a:r>
            <a:r>
              <a:rPr lang="en-US" sz="1200" kern="1200" dirty="0">
                <a:solidFill>
                  <a:schemeClr val="tx1"/>
                </a:solidFill>
                <a:effectLst/>
                <a:latin typeface="+mn-lt"/>
                <a:ea typeface="+mn-ea"/>
                <a:cs typeface="+mn-cs"/>
              </a:rPr>
              <a:t>high quality, high resolution digital photos and videos. This computer also has </a:t>
            </a:r>
            <a:r>
              <a:rPr lang="en-US" dirty="0"/>
              <a:t>SD(4MB-2GB) /SDHC(4GB-32GB)/SDXC(4GB-2TB) Memory Cards to transfer and store information from devices to the PC.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Additionally, the PC has the following ports: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Audio ports: a </a:t>
            </a:r>
            <a:r>
              <a:rPr lang="en-US" sz="1200" kern="1200" dirty="0">
                <a:solidFill>
                  <a:schemeClr val="tx1"/>
                </a:solidFill>
                <a:effectLst/>
                <a:latin typeface="+mn-lt"/>
                <a:ea typeface="+mn-ea"/>
                <a:cs typeface="+mn-cs"/>
              </a:rPr>
              <a:t>3.5mm Headphone jack (1/8-inch) stereo combo and a S/PDIF optical output channel.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a:t>
            </a:r>
            <a:r>
              <a:rPr lang="en-US" dirty="0"/>
              <a:t>torage port: </a:t>
            </a:r>
            <a:r>
              <a:rPr lang="en-US" sz="1200" kern="1200" dirty="0">
                <a:solidFill>
                  <a:schemeClr val="tx1"/>
                </a:solidFill>
                <a:effectLst/>
                <a:latin typeface="+mn-lt"/>
                <a:ea typeface="+mn-ea"/>
                <a:cs typeface="+mn-cs"/>
              </a:rPr>
              <a:t>SDXC card slot (32GB capacity) and Four USB 3 ports (compatible with USB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Se</a:t>
            </a:r>
            <a:r>
              <a:rPr lang="en-US" dirty="0"/>
              <a:t>curity slot: </a:t>
            </a:r>
            <a:r>
              <a:rPr lang="en-US" sz="1200" kern="1200" dirty="0">
                <a:solidFill>
                  <a:schemeClr val="tx1"/>
                </a:solidFill>
                <a:effectLst/>
                <a:latin typeface="+mn-lt"/>
                <a:ea typeface="+mn-ea"/>
                <a:cs typeface="+mn-cs"/>
              </a:rPr>
              <a:t>Kensington lock slot (For theft/intrusion protection)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Ethernet cable port: 10/100/1000BASE-T Gigabit Ethernet (RJ-45 connector)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Display port: Mini DisplayPort output (Support for DVI, VGA, and dual-link DVI adapters)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Connector ports: Two Thunderbolt 2 ports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PC has the following hard drive: </a:t>
            </a:r>
            <a:r>
              <a:rPr lang="en-US" sz="1200" kern="1200" dirty="0">
                <a:solidFill>
                  <a:schemeClr val="tx1"/>
                </a:solidFill>
                <a:effectLst/>
                <a:latin typeface="+mn-lt"/>
                <a:ea typeface="+mn-ea"/>
                <a:cs typeface="+mn-cs"/>
              </a:rPr>
              <a:t>Hybrid Type. 1 x 1TB (7200-rpm) hard drive. SATA interface. Configurable up to 3TB Fusion Drive or 256 GB or 512Gb of flash storage (SSD). Also, it runs </a:t>
            </a:r>
            <a:r>
              <a:rPr lang="en-US" dirty="0"/>
              <a:t>Apple – Mac OS X 10.12 Sierra.</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PC also has many utility programs which </a:t>
            </a:r>
            <a:r>
              <a:rPr lang="en-US" sz="1200" u="none" kern="1200" dirty="0">
                <a:solidFill>
                  <a:schemeClr val="tx1"/>
                </a:solidFill>
                <a:effectLst/>
                <a:latin typeface="+mn-lt"/>
                <a:ea typeface="+mn-ea"/>
                <a:cs typeface="+mn-cs"/>
              </a:rPr>
              <a:t>manage and protect the system, data, and information while working on the Internet </a:t>
            </a:r>
            <a:r>
              <a:rPr lang="en-US" sz="1200" kern="1200" dirty="0">
                <a:solidFill>
                  <a:schemeClr val="tx1"/>
                </a:solidFill>
                <a:effectLst/>
                <a:latin typeface="+mn-lt"/>
                <a:ea typeface="+mn-ea"/>
                <a:cs typeface="+mn-cs"/>
              </a:rPr>
              <a:t>including scanning all incoming emails, email attachments, and files downloaded from Web-based sources; firewall, virus and spyware (security) protection; and checking websites for phishing and fraudulent activities e.g. </a:t>
            </a:r>
            <a:r>
              <a:rPr lang="en-US" dirty="0"/>
              <a:t>Gatekeeper, </a:t>
            </a:r>
            <a:r>
              <a:rPr lang="en-US" dirty="0" err="1"/>
              <a:t>FileVault</a:t>
            </a:r>
            <a:r>
              <a:rPr lang="en-US" dirty="0"/>
              <a:t> 2, Privacy, and iCloud Keychain.</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5B802C0-F501-4783-A349-400E3661B25B}" type="slidenum">
              <a:rPr lang="en-US" smtClean="0"/>
              <a:t>5</a:t>
            </a:fld>
            <a:endParaRPr lang="en-US"/>
          </a:p>
        </p:txBody>
      </p:sp>
    </p:spTree>
    <p:extLst>
      <p:ext uri="{BB962C8B-B14F-4D97-AF65-F5344CB8AC3E}">
        <p14:creationId xmlns:p14="http://schemas.microsoft.com/office/powerpoint/2010/main" val="923287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PC comes with many downloadable applications. FileMaker (</a:t>
            </a:r>
            <a:r>
              <a:rPr lang="en-US" sz="1200" kern="1200" dirty="0">
                <a:solidFill>
                  <a:schemeClr val="tx1"/>
                </a:solidFill>
                <a:effectLst/>
                <a:latin typeface="+mn-lt"/>
                <a:ea typeface="+mn-ea"/>
                <a:cs typeface="+mn-cs"/>
              </a:rPr>
              <a:t>15.0.3 by FileMaker Inc.‎, an Apple Subsidiary. Mac OS X v10.10 or newer) can benefit the director by creating small databases to manage all audio, video and photo data. Additionally, Apple Numbers (Mac OS X v10.4 or newer), Keynote (Mac OS X v10.8.5 or later)</a:t>
            </a:r>
            <a:r>
              <a:rPr lang="en-US" sz="1200" b="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Finder (Mac OS, Version 10.12.3 / December 13, 2016), and Mail (Mac OS. Version 10.2) can be used to create documents, spreadsheets, presentations, and send and receive email. Apple iMovie and Messages (Mac OS. Version 10.1.4) helps create and edit audio and video files and share video and audio files via emails, instant messaging, and in chat rooms via mobile devices. Apple Photo Booth (Mac OS. Version 8.0  / August 23, 2015) and Final Cut Pro X (Apple Mac OS X v10.11‎, ‎</a:t>
            </a:r>
            <a:r>
              <a:rPr lang="en-US" sz="1200" kern="1200" dirty="0" err="1">
                <a:solidFill>
                  <a:schemeClr val="tx1"/>
                </a:solidFill>
                <a:effectLst/>
                <a:latin typeface="+mn-lt"/>
                <a:ea typeface="+mn-ea"/>
                <a:cs typeface="+mn-cs"/>
              </a:rPr>
              <a:t>macOS</a:t>
            </a:r>
            <a:r>
              <a:rPr lang="en-US" sz="1200" kern="1200" dirty="0">
                <a:solidFill>
                  <a:schemeClr val="tx1"/>
                </a:solidFill>
                <a:effectLst/>
                <a:latin typeface="+mn-lt"/>
                <a:ea typeface="+mn-ea"/>
                <a:cs typeface="+mn-cs"/>
              </a:rPr>
              <a:t> 10.12. Version 10.3.2) both help to take high quality digital photos and videos and download them to the PC as well as scan and edit the photos and videos, as well as, manipulate/edit various image and video formats. Apple Photo Booth assists with photo editing: 1) Display a custom backdrop, similar to a green screen effect. 2) Allows effects such as; Pop Art, Mirror, and Sepia on images. Final Cut Pro X assists with video editing: 1) Roll Trim between two adjacent connected clips. 2) Cinematic 3D title templates with built-in backgrounds and animations. Apple Calendar and Reminders (Apple Mac OS. Version 9.0) will help manage the Director’s schedule by using an online calendar and day planner. </a:t>
            </a:r>
            <a:r>
              <a:rPr lang="en-US" dirty="0" err="1"/>
              <a:t>Wondershare</a:t>
            </a:r>
            <a:r>
              <a:rPr lang="en-US" dirty="0"/>
              <a:t> </a:t>
            </a:r>
            <a:r>
              <a:rPr lang="en-US" dirty="0" err="1"/>
              <a:t>PDFelement</a:t>
            </a:r>
            <a:r>
              <a:rPr lang="en-US" sz="1200" kern="1200" dirty="0">
                <a:solidFill>
                  <a:schemeClr val="tx1"/>
                </a:solidFill>
                <a:effectLst/>
                <a:latin typeface="+mn-lt"/>
                <a:ea typeface="+mn-ea"/>
                <a:cs typeface="+mn-cs"/>
              </a:rPr>
              <a:t> is used to </a:t>
            </a:r>
            <a:r>
              <a:rPr lang="en-US" sz="1200" u="none" kern="1200" dirty="0">
                <a:solidFill>
                  <a:schemeClr val="tx1"/>
                </a:solidFill>
                <a:effectLst/>
                <a:latin typeface="+mn-lt"/>
                <a:ea typeface="+mn-ea"/>
                <a:cs typeface="+mn-cs"/>
              </a:rPr>
              <a:t>manipulate pdf </a:t>
            </a:r>
            <a:r>
              <a:rPr lang="en-US" sz="1200" kern="1200" dirty="0">
                <a:solidFill>
                  <a:schemeClr val="tx1"/>
                </a:solidFill>
                <a:effectLst/>
                <a:latin typeface="+mn-lt"/>
                <a:ea typeface="+mn-ea"/>
                <a:cs typeface="+mn-cs"/>
              </a:rPr>
              <a:t>files, including editing pdfs, conversion from pdf to Word and vice versa. Lastly, Safari can be used </a:t>
            </a:r>
            <a:r>
              <a:rPr lang="en-US" sz="1200" u="none" kern="1200" dirty="0">
                <a:solidFill>
                  <a:schemeClr val="tx1"/>
                </a:solidFill>
                <a:effectLst/>
                <a:latin typeface="+mn-lt"/>
                <a:ea typeface="+mn-ea"/>
                <a:cs typeface="+mn-cs"/>
              </a:rPr>
              <a:t>to access the internet </a:t>
            </a:r>
            <a:r>
              <a:rPr lang="en-US" sz="1200" kern="1200" dirty="0">
                <a:solidFill>
                  <a:schemeClr val="tx1"/>
                </a:solidFill>
                <a:effectLst/>
                <a:latin typeface="+mn-lt"/>
                <a:ea typeface="+mn-ea"/>
                <a:cs typeface="+mn-cs"/>
              </a:rPr>
              <a:t>to make online purchases, conduct banking services and research new audio, video and photo editing.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B802C0-F501-4783-A349-400E3661B25B}" type="slidenum">
              <a:rPr lang="en-US" smtClean="0"/>
              <a:t>6</a:t>
            </a:fld>
            <a:endParaRPr lang="en-US"/>
          </a:p>
        </p:txBody>
      </p:sp>
    </p:spTree>
    <p:extLst>
      <p:ext uri="{BB962C8B-B14F-4D97-AF65-F5344CB8AC3E}">
        <p14:creationId xmlns:p14="http://schemas.microsoft.com/office/powerpoint/2010/main" val="3267497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Internet service provider: Verizon (</a:t>
            </a:r>
            <a:r>
              <a:rPr lang="en-US" sz="1200" kern="1200" dirty="0">
                <a:solidFill>
                  <a:schemeClr val="tx1"/>
                </a:solidFill>
                <a:effectLst/>
                <a:latin typeface="+mn-lt"/>
                <a:ea typeface="+mn-ea"/>
                <a:cs typeface="+mn-cs"/>
              </a:rPr>
              <a:t>Internet connectivity. 1 </a:t>
            </a:r>
            <a:r>
              <a:rPr lang="en-US" sz="1200" kern="1200" dirty="0" err="1">
                <a:solidFill>
                  <a:schemeClr val="tx1"/>
                </a:solidFill>
                <a:effectLst/>
                <a:latin typeface="+mn-lt"/>
                <a:ea typeface="+mn-ea"/>
                <a:cs typeface="+mn-cs"/>
              </a:rPr>
              <a:t>Mbps</a:t>
            </a:r>
            <a:r>
              <a:rPr lang="en-US" sz="1200" kern="1200" dirty="0">
                <a:solidFill>
                  <a:schemeClr val="tx1"/>
                </a:solidFill>
                <a:effectLst/>
                <a:latin typeface="+mn-lt"/>
                <a:ea typeface="+mn-ea"/>
                <a:cs typeface="+mn-cs"/>
              </a:rPr>
              <a:t> download &amp; 384 Kbps upload.)</a:t>
            </a:r>
          </a:p>
          <a:p>
            <a:r>
              <a:rPr lang="en-US" sz="1200" kern="1200" dirty="0">
                <a:solidFill>
                  <a:schemeClr val="tx1"/>
                </a:solidFill>
                <a:effectLst/>
                <a:latin typeface="+mn-lt"/>
                <a:ea typeface="+mn-ea"/>
                <a:cs typeface="+mn-cs"/>
              </a:rPr>
              <a:t>Web services: XML-RPC (OS X Web Services Core framework can be used to make SOAP calls and parse the responses from networks and database.)</a:t>
            </a:r>
          </a:p>
          <a:p>
            <a:r>
              <a:rPr lang="en-US" sz="1200" kern="1200" dirty="0">
                <a:solidFill>
                  <a:schemeClr val="tx1"/>
                </a:solidFill>
                <a:effectLst/>
                <a:latin typeface="+mn-lt"/>
                <a:ea typeface="+mn-ea"/>
                <a:cs typeface="+mn-cs"/>
              </a:rPr>
              <a:t>Wi-Fi: 802.11ac Wi-Fi wireless networking; IEEE 802.11 a/b/g/n compatible.</a:t>
            </a:r>
          </a:p>
          <a:p>
            <a:r>
              <a:rPr lang="en-US" sz="1200" kern="1200" dirty="0">
                <a:solidFill>
                  <a:schemeClr val="tx1"/>
                </a:solidFill>
                <a:effectLst/>
                <a:latin typeface="+mn-lt"/>
                <a:ea typeface="+mn-ea"/>
                <a:cs typeface="+mn-cs"/>
              </a:rPr>
              <a:t>Bluetooth 4.0 wireless technology.</a:t>
            </a:r>
            <a:endParaRPr lang="en-US" dirty="0"/>
          </a:p>
        </p:txBody>
      </p:sp>
      <p:sp>
        <p:nvSpPr>
          <p:cNvPr id="4" name="Slide Number Placeholder 3"/>
          <p:cNvSpPr>
            <a:spLocks noGrp="1"/>
          </p:cNvSpPr>
          <p:nvPr>
            <p:ph type="sldNum" sz="quarter" idx="10"/>
          </p:nvPr>
        </p:nvSpPr>
        <p:spPr/>
        <p:txBody>
          <a:bodyPr/>
          <a:lstStyle/>
          <a:p>
            <a:fld id="{35B802C0-F501-4783-A349-400E3661B25B}" type="slidenum">
              <a:rPr lang="en-US" smtClean="0"/>
              <a:t>7</a:t>
            </a:fld>
            <a:endParaRPr lang="en-US"/>
          </a:p>
        </p:txBody>
      </p:sp>
    </p:spTree>
    <p:extLst>
      <p:ext uri="{BB962C8B-B14F-4D97-AF65-F5344CB8AC3E}">
        <p14:creationId xmlns:p14="http://schemas.microsoft.com/office/powerpoint/2010/main" val="1738051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PC meets the requirements the Director has defined and its tasks and systems are sufficient to meet the office’s requirements.</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hardware section covered the requirements on p</a:t>
            </a:r>
            <a:r>
              <a:rPr lang="en-US" sz="1200" dirty="0"/>
              <a:t>articipating in online video conferences, web courses, and forums, </a:t>
            </a:r>
            <a:r>
              <a:rPr lang="en-US" sz="1400" dirty="0"/>
              <a:t>printing documents to include photo quality color printing, scanning photos and videos, </a:t>
            </a:r>
            <a:r>
              <a:rPr lang="en-US" sz="1800" dirty="0"/>
              <a:t>transferring information between PC machines, and </a:t>
            </a:r>
            <a:r>
              <a:rPr lang="en-US" sz="2000" dirty="0"/>
              <a:t>protecting the PC components from dirty electrical power.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The system unit components and software section covered the requirements on storing high quality digital photos and videos, transferring information between PC machines, internet protection, storage and file manipulation.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The productivity software section covered the requirements on creating small databases to manage all audio, video and photo data, creating documents, spreadsheets, presentations, and send and receive email, creating, share, manipulate, and edit audio and video, managing an online calendar and day planner, manipulating pdf files, and using the internet for browsing, banking, research, and editing.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The internet connectivity and web services section covered the Wi-Fi, Bluetooth, and ISP.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p>
            <a:endParaRPr lang="en-US" dirty="0"/>
          </a:p>
        </p:txBody>
      </p:sp>
      <p:sp>
        <p:nvSpPr>
          <p:cNvPr id="4" name="Slide Number Placeholder 3"/>
          <p:cNvSpPr>
            <a:spLocks noGrp="1"/>
          </p:cNvSpPr>
          <p:nvPr>
            <p:ph type="sldNum" sz="quarter" idx="10"/>
          </p:nvPr>
        </p:nvSpPr>
        <p:spPr/>
        <p:txBody>
          <a:bodyPr/>
          <a:lstStyle/>
          <a:p>
            <a:fld id="{35B802C0-F501-4783-A349-400E3661B25B}" type="slidenum">
              <a:rPr lang="en-US" smtClean="0"/>
              <a:t>8</a:t>
            </a:fld>
            <a:endParaRPr lang="en-US"/>
          </a:p>
        </p:txBody>
      </p:sp>
    </p:spTree>
    <p:extLst>
      <p:ext uri="{BB962C8B-B14F-4D97-AF65-F5344CB8AC3E}">
        <p14:creationId xmlns:p14="http://schemas.microsoft.com/office/powerpoint/2010/main" val="829624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7C1E605-523D-4B65-9366-31F66DD33469}" type="datetime1">
              <a:rPr lang="en-US" smtClean="0"/>
              <a:t>10/22/2017</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a:t>Courtesy of Surtej Sarin</a:t>
            </a: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4DEB029-84AE-495D-985B-B397820050C2}" type="slidenum">
              <a:rPr lang="en-US" smtClean="0"/>
              <a:t>‹#›</a:t>
            </a:fld>
            <a:endParaRPr lang="en-US"/>
          </a:p>
        </p:txBody>
      </p:sp>
    </p:spTree>
    <p:extLst>
      <p:ext uri="{BB962C8B-B14F-4D97-AF65-F5344CB8AC3E}">
        <p14:creationId xmlns:p14="http://schemas.microsoft.com/office/powerpoint/2010/main" val="289119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C74154-FEAD-4B33-AEAB-E66F6EC0558A}" type="datetime1">
              <a:rPr lang="en-US" smtClean="0"/>
              <a:t>10/22/2017</a:t>
            </a:fld>
            <a:endParaRPr lang="en-US"/>
          </a:p>
        </p:txBody>
      </p:sp>
      <p:sp>
        <p:nvSpPr>
          <p:cNvPr id="5" name="Footer Placeholder 4"/>
          <p:cNvSpPr>
            <a:spLocks noGrp="1"/>
          </p:cNvSpPr>
          <p:nvPr>
            <p:ph type="ftr" sz="quarter" idx="11"/>
          </p:nvPr>
        </p:nvSpPr>
        <p:spPr/>
        <p:txBody>
          <a:bodyPr/>
          <a:lstStyle/>
          <a:p>
            <a:r>
              <a:rPr lang="en-US"/>
              <a:t>Courtesy of Surtej Sarin</a:t>
            </a:r>
          </a:p>
        </p:txBody>
      </p:sp>
      <p:sp>
        <p:nvSpPr>
          <p:cNvPr id="6" name="Slide Number Placeholder 5"/>
          <p:cNvSpPr>
            <a:spLocks noGrp="1"/>
          </p:cNvSpPr>
          <p:nvPr>
            <p:ph type="sldNum" sz="quarter" idx="12"/>
          </p:nvPr>
        </p:nvSpPr>
        <p:spPr/>
        <p:txBody>
          <a:bodyPr/>
          <a:lstStyle/>
          <a:p>
            <a:fld id="{64DEB029-84AE-495D-985B-B397820050C2}" type="slidenum">
              <a:rPr lang="en-US" smtClean="0"/>
              <a:t>‹#›</a:t>
            </a:fld>
            <a:endParaRPr lang="en-US"/>
          </a:p>
        </p:txBody>
      </p:sp>
    </p:spTree>
    <p:extLst>
      <p:ext uri="{BB962C8B-B14F-4D97-AF65-F5344CB8AC3E}">
        <p14:creationId xmlns:p14="http://schemas.microsoft.com/office/powerpoint/2010/main" val="3542529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4AAC9BA3-34F2-462B-8619-844AAE8A8A0E}" type="datetime1">
              <a:rPr lang="en-US" smtClean="0"/>
              <a:t>10/22/2017</a:t>
            </a:fld>
            <a:endParaRPr lang="en-US"/>
          </a:p>
        </p:txBody>
      </p:sp>
      <p:sp>
        <p:nvSpPr>
          <p:cNvPr id="5" name="Footer Placeholder 4"/>
          <p:cNvSpPr>
            <a:spLocks noGrp="1"/>
          </p:cNvSpPr>
          <p:nvPr>
            <p:ph type="ftr" sz="quarter" idx="11"/>
          </p:nvPr>
        </p:nvSpPr>
        <p:spPr>
          <a:xfrm>
            <a:off x="774923" y="5951811"/>
            <a:ext cx="7896279" cy="365125"/>
          </a:xfrm>
        </p:spPr>
        <p:txBody>
          <a:bodyPr/>
          <a:lstStyle/>
          <a:p>
            <a:r>
              <a:rPr lang="en-US"/>
              <a:t>Courtesy of Surtej Sarin</a:t>
            </a: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4DEB029-84AE-495D-985B-B397820050C2}" type="slidenum">
              <a:rPr lang="en-US" smtClean="0"/>
              <a:t>‹#›</a:t>
            </a:fld>
            <a:endParaRPr lang="en-US"/>
          </a:p>
        </p:txBody>
      </p:sp>
    </p:spTree>
    <p:extLst>
      <p:ext uri="{BB962C8B-B14F-4D97-AF65-F5344CB8AC3E}">
        <p14:creationId xmlns:p14="http://schemas.microsoft.com/office/powerpoint/2010/main" val="1847475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961D13-F603-4B26-ADC1-145DB76DA25C}" type="datetime1">
              <a:rPr lang="en-US" smtClean="0"/>
              <a:t>10/22/2017</a:t>
            </a:fld>
            <a:endParaRPr lang="en-US"/>
          </a:p>
        </p:txBody>
      </p:sp>
      <p:sp>
        <p:nvSpPr>
          <p:cNvPr id="5" name="Footer Placeholder 4"/>
          <p:cNvSpPr>
            <a:spLocks noGrp="1"/>
          </p:cNvSpPr>
          <p:nvPr>
            <p:ph type="ftr" sz="quarter" idx="11"/>
          </p:nvPr>
        </p:nvSpPr>
        <p:spPr/>
        <p:txBody>
          <a:bodyPr/>
          <a:lstStyle/>
          <a:p>
            <a:r>
              <a:rPr lang="en-US"/>
              <a:t>Courtesy of Surtej Sarin</a:t>
            </a:r>
          </a:p>
        </p:txBody>
      </p:sp>
      <p:sp>
        <p:nvSpPr>
          <p:cNvPr id="6" name="Slide Number Placeholder 5"/>
          <p:cNvSpPr>
            <a:spLocks noGrp="1"/>
          </p:cNvSpPr>
          <p:nvPr>
            <p:ph type="sldNum" sz="quarter" idx="12"/>
          </p:nvPr>
        </p:nvSpPr>
        <p:spPr>
          <a:xfrm>
            <a:off x="10558300" y="5956137"/>
            <a:ext cx="1052508" cy="365125"/>
          </a:xfrm>
        </p:spPr>
        <p:txBody>
          <a:bodyPr/>
          <a:lstStyle/>
          <a:p>
            <a:fld id="{64DEB029-84AE-495D-985B-B397820050C2}" type="slidenum">
              <a:rPr lang="en-US" smtClean="0"/>
              <a:t>‹#›</a:t>
            </a:fld>
            <a:endParaRPr lang="en-US"/>
          </a:p>
        </p:txBody>
      </p:sp>
    </p:spTree>
    <p:extLst>
      <p:ext uri="{BB962C8B-B14F-4D97-AF65-F5344CB8AC3E}">
        <p14:creationId xmlns:p14="http://schemas.microsoft.com/office/powerpoint/2010/main" val="578518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02F29D6-FE44-4641-87AD-A080905DAF5E}" type="datetime1">
              <a:rPr lang="en-US" smtClean="0"/>
              <a:t>10/22/2017</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Courtesy of Surtej Sarin</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4DEB029-84AE-495D-985B-B397820050C2}" type="slidenum">
              <a:rPr lang="en-US" smtClean="0"/>
              <a:t>‹#›</a:t>
            </a:fld>
            <a:endParaRPr lang="en-US"/>
          </a:p>
        </p:txBody>
      </p:sp>
    </p:spTree>
    <p:extLst>
      <p:ext uri="{BB962C8B-B14F-4D97-AF65-F5344CB8AC3E}">
        <p14:creationId xmlns:p14="http://schemas.microsoft.com/office/powerpoint/2010/main" val="917011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8481B6-D35A-4640-898C-7729663BBF92}" type="datetime1">
              <a:rPr lang="en-US" smtClean="0"/>
              <a:t>10/22/2017</a:t>
            </a:fld>
            <a:endParaRPr lang="en-US"/>
          </a:p>
        </p:txBody>
      </p:sp>
      <p:sp>
        <p:nvSpPr>
          <p:cNvPr id="6" name="Footer Placeholder 5"/>
          <p:cNvSpPr>
            <a:spLocks noGrp="1"/>
          </p:cNvSpPr>
          <p:nvPr>
            <p:ph type="ftr" sz="quarter" idx="11"/>
          </p:nvPr>
        </p:nvSpPr>
        <p:spPr/>
        <p:txBody>
          <a:bodyPr/>
          <a:lstStyle/>
          <a:p>
            <a:r>
              <a:rPr lang="en-US"/>
              <a:t>Courtesy of Surtej Sarin</a:t>
            </a:r>
          </a:p>
        </p:txBody>
      </p:sp>
      <p:sp>
        <p:nvSpPr>
          <p:cNvPr id="7" name="Slide Number Placeholder 6"/>
          <p:cNvSpPr>
            <a:spLocks noGrp="1"/>
          </p:cNvSpPr>
          <p:nvPr>
            <p:ph type="sldNum" sz="quarter" idx="12"/>
          </p:nvPr>
        </p:nvSpPr>
        <p:spPr/>
        <p:txBody>
          <a:bodyPr/>
          <a:lstStyle/>
          <a:p>
            <a:fld id="{64DEB029-84AE-495D-985B-B397820050C2}" type="slidenum">
              <a:rPr lang="en-US" smtClean="0"/>
              <a:t>‹#›</a:t>
            </a:fld>
            <a:endParaRPr lang="en-US"/>
          </a:p>
        </p:txBody>
      </p:sp>
    </p:spTree>
    <p:extLst>
      <p:ext uri="{BB962C8B-B14F-4D97-AF65-F5344CB8AC3E}">
        <p14:creationId xmlns:p14="http://schemas.microsoft.com/office/powerpoint/2010/main" val="144522995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7222EB-18FB-4106-8D3F-8BBBFDB16964}" type="datetime1">
              <a:rPr lang="en-US" smtClean="0"/>
              <a:t>10/22/2017</a:t>
            </a:fld>
            <a:endParaRPr lang="en-US"/>
          </a:p>
        </p:txBody>
      </p:sp>
      <p:sp>
        <p:nvSpPr>
          <p:cNvPr id="8" name="Footer Placeholder 7"/>
          <p:cNvSpPr>
            <a:spLocks noGrp="1"/>
          </p:cNvSpPr>
          <p:nvPr>
            <p:ph type="ftr" sz="quarter" idx="11"/>
          </p:nvPr>
        </p:nvSpPr>
        <p:spPr/>
        <p:txBody>
          <a:bodyPr/>
          <a:lstStyle/>
          <a:p>
            <a:r>
              <a:rPr lang="en-US"/>
              <a:t>Courtesy of Surtej Sarin</a:t>
            </a:r>
          </a:p>
        </p:txBody>
      </p:sp>
      <p:sp>
        <p:nvSpPr>
          <p:cNvPr id="9" name="Slide Number Placeholder 8"/>
          <p:cNvSpPr>
            <a:spLocks noGrp="1"/>
          </p:cNvSpPr>
          <p:nvPr>
            <p:ph type="sldNum" sz="quarter" idx="12"/>
          </p:nvPr>
        </p:nvSpPr>
        <p:spPr/>
        <p:txBody>
          <a:bodyPr/>
          <a:lstStyle/>
          <a:p>
            <a:fld id="{64DEB029-84AE-495D-985B-B397820050C2}" type="slidenum">
              <a:rPr lang="en-US" smtClean="0"/>
              <a:t>‹#›</a:t>
            </a:fld>
            <a:endParaRPr lang="en-US"/>
          </a:p>
        </p:txBody>
      </p:sp>
    </p:spTree>
    <p:extLst>
      <p:ext uri="{BB962C8B-B14F-4D97-AF65-F5344CB8AC3E}">
        <p14:creationId xmlns:p14="http://schemas.microsoft.com/office/powerpoint/2010/main" val="406929058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E9F986-CFA5-4A52-8C3D-F995B2A4AA8D}" type="datetime1">
              <a:rPr lang="en-US" smtClean="0"/>
              <a:t>10/22/2017</a:t>
            </a:fld>
            <a:endParaRPr lang="en-US"/>
          </a:p>
        </p:txBody>
      </p:sp>
      <p:sp>
        <p:nvSpPr>
          <p:cNvPr id="4" name="Footer Placeholder 3"/>
          <p:cNvSpPr>
            <a:spLocks noGrp="1"/>
          </p:cNvSpPr>
          <p:nvPr>
            <p:ph type="ftr" sz="quarter" idx="11"/>
          </p:nvPr>
        </p:nvSpPr>
        <p:spPr/>
        <p:txBody>
          <a:bodyPr/>
          <a:lstStyle/>
          <a:p>
            <a:r>
              <a:rPr lang="en-US"/>
              <a:t>Courtesy of Surtej Sarin</a:t>
            </a:r>
          </a:p>
        </p:txBody>
      </p:sp>
      <p:sp>
        <p:nvSpPr>
          <p:cNvPr id="5" name="Slide Number Placeholder 4"/>
          <p:cNvSpPr>
            <a:spLocks noGrp="1"/>
          </p:cNvSpPr>
          <p:nvPr>
            <p:ph type="sldNum" sz="quarter" idx="12"/>
          </p:nvPr>
        </p:nvSpPr>
        <p:spPr/>
        <p:txBody>
          <a:bodyPr/>
          <a:lstStyle/>
          <a:p>
            <a:fld id="{64DEB029-84AE-495D-985B-B397820050C2}" type="slidenum">
              <a:rPr lang="en-US" smtClean="0"/>
              <a:t>‹#›</a:t>
            </a:fld>
            <a:endParaRPr lang="en-US"/>
          </a:p>
        </p:txBody>
      </p:sp>
    </p:spTree>
    <p:extLst>
      <p:ext uri="{BB962C8B-B14F-4D97-AF65-F5344CB8AC3E}">
        <p14:creationId xmlns:p14="http://schemas.microsoft.com/office/powerpoint/2010/main" val="1840136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A2D67C-D0A8-4E60-8B67-C1122FBE597F}" type="datetime1">
              <a:rPr lang="en-US" smtClean="0"/>
              <a:t>10/22/2017</a:t>
            </a:fld>
            <a:endParaRPr lang="en-US"/>
          </a:p>
        </p:txBody>
      </p:sp>
      <p:sp>
        <p:nvSpPr>
          <p:cNvPr id="3" name="Footer Placeholder 2"/>
          <p:cNvSpPr>
            <a:spLocks noGrp="1"/>
          </p:cNvSpPr>
          <p:nvPr>
            <p:ph type="ftr" sz="quarter" idx="11"/>
          </p:nvPr>
        </p:nvSpPr>
        <p:spPr/>
        <p:txBody>
          <a:bodyPr/>
          <a:lstStyle/>
          <a:p>
            <a:r>
              <a:rPr lang="en-US"/>
              <a:t>Courtesy of Surtej Sarin</a:t>
            </a:r>
          </a:p>
        </p:txBody>
      </p:sp>
      <p:sp>
        <p:nvSpPr>
          <p:cNvPr id="4" name="Slide Number Placeholder 3"/>
          <p:cNvSpPr>
            <a:spLocks noGrp="1"/>
          </p:cNvSpPr>
          <p:nvPr>
            <p:ph type="sldNum" sz="quarter" idx="12"/>
          </p:nvPr>
        </p:nvSpPr>
        <p:spPr/>
        <p:txBody>
          <a:bodyPr/>
          <a:lstStyle/>
          <a:p>
            <a:fld id="{64DEB029-84AE-495D-985B-B397820050C2}" type="slidenum">
              <a:rPr lang="en-US" smtClean="0"/>
              <a:t>‹#›</a:t>
            </a:fld>
            <a:endParaRPr lang="en-US"/>
          </a:p>
        </p:txBody>
      </p:sp>
    </p:spTree>
    <p:extLst>
      <p:ext uri="{BB962C8B-B14F-4D97-AF65-F5344CB8AC3E}">
        <p14:creationId xmlns:p14="http://schemas.microsoft.com/office/powerpoint/2010/main" val="3841708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D8515E4-7EB9-4313-A53F-E0F6C8E441B3}" type="datetime1">
              <a:rPr lang="en-US" smtClean="0"/>
              <a:t>10/22/2017</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Courtesy of Surtej Sarin</a:t>
            </a: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4DEB029-84AE-495D-985B-B397820050C2}" type="slidenum">
              <a:rPr lang="en-US" smtClean="0"/>
              <a:t>‹#›</a:t>
            </a:fld>
            <a:endParaRPr lang="en-US"/>
          </a:p>
        </p:txBody>
      </p:sp>
    </p:spTree>
    <p:extLst>
      <p:ext uri="{BB962C8B-B14F-4D97-AF65-F5344CB8AC3E}">
        <p14:creationId xmlns:p14="http://schemas.microsoft.com/office/powerpoint/2010/main" val="214832464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AE41358-DD58-4889-98FC-34E0D4FFCFFE}" type="datetime1">
              <a:rPr lang="en-US" smtClean="0"/>
              <a:t>10/22/2017</a:t>
            </a:fld>
            <a:endParaRPr lang="en-US"/>
          </a:p>
        </p:txBody>
      </p:sp>
      <p:sp>
        <p:nvSpPr>
          <p:cNvPr id="6" name="Footer Placeholder 5"/>
          <p:cNvSpPr>
            <a:spLocks noGrp="1"/>
          </p:cNvSpPr>
          <p:nvPr>
            <p:ph type="ftr" sz="quarter" idx="11"/>
          </p:nvPr>
        </p:nvSpPr>
        <p:spPr/>
        <p:txBody>
          <a:bodyPr/>
          <a:lstStyle/>
          <a:p>
            <a:r>
              <a:rPr lang="en-US"/>
              <a:t>Courtesy of Surtej Sarin</a:t>
            </a:r>
          </a:p>
        </p:txBody>
      </p:sp>
      <p:sp>
        <p:nvSpPr>
          <p:cNvPr id="7" name="Slide Number Placeholder 6"/>
          <p:cNvSpPr>
            <a:spLocks noGrp="1"/>
          </p:cNvSpPr>
          <p:nvPr>
            <p:ph type="sldNum" sz="quarter" idx="12"/>
          </p:nvPr>
        </p:nvSpPr>
        <p:spPr/>
        <p:txBody>
          <a:bodyPr/>
          <a:lstStyle/>
          <a:p>
            <a:fld id="{64DEB029-84AE-495D-985B-B397820050C2}" type="slidenum">
              <a:rPr lang="en-US" smtClean="0"/>
              <a:t>‹#›</a:t>
            </a:fld>
            <a:endParaRPr lang="en-US"/>
          </a:p>
        </p:txBody>
      </p:sp>
    </p:spTree>
    <p:extLst>
      <p:ext uri="{BB962C8B-B14F-4D97-AF65-F5344CB8AC3E}">
        <p14:creationId xmlns:p14="http://schemas.microsoft.com/office/powerpoint/2010/main" val="4061976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388EB3D-EEA3-45A3-B52B-28726548922E}" type="datetime1">
              <a:rPr lang="en-US" smtClean="0"/>
              <a:t>10/22/2017</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Courtesy of Surtej Sarin</a:t>
            </a: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4DEB029-84AE-495D-985B-B397820050C2}"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05265273"/>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amp;ehk=md"/><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upport.apple.com/content/dam/edam/applecare/images/en_US/imac/featured-section-new-to-imac_2x.jp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amp;ehk=70w2wnNJ3wNPKG4CREMzSQ&amp;r=0&amp;pid=OfficeInsert"/><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Executive Presentation</a:t>
            </a:r>
          </a:p>
        </p:txBody>
      </p:sp>
      <p:sp>
        <p:nvSpPr>
          <p:cNvPr id="3" name="Subtitle 2"/>
          <p:cNvSpPr>
            <a:spLocks noGrp="1"/>
          </p:cNvSpPr>
          <p:nvPr>
            <p:ph type="subTitle" idx="1"/>
          </p:nvPr>
        </p:nvSpPr>
        <p:spPr/>
        <p:txBody>
          <a:bodyPr>
            <a:normAutofit/>
          </a:bodyPr>
          <a:lstStyle/>
          <a:p>
            <a:r>
              <a:rPr lang="en-US" dirty="0"/>
              <a:t>Instructor: Shirley Vanison • Course: IFSM 201-6986 • Date: 03/21/2017</a:t>
            </a:r>
          </a:p>
        </p:txBody>
      </p:sp>
      <p:sp>
        <p:nvSpPr>
          <p:cNvPr id="4" name="Footer Placeholder 3"/>
          <p:cNvSpPr>
            <a:spLocks noGrp="1"/>
          </p:cNvSpPr>
          <p:nvPr>
            <p:ph type="ftr" sz="quarter" idx="11"/>
          </p:nvPr>
        </p:nvSpPr>
        <p:spPr/>
        <p:txBody>
          <a:bodyPr/>
          <a:lstStyle/>
          <a:p>
            <a:r>
              <a:rPr lang="en-US" dirty="0">
                <a:solidFill>
                  <a:schemeClr val="bg1"/>
                </a:solidFill>
              </a:rPr>
              <a:t>Courtesy of Surtej Sarin</a:t>
            </a:r>
          </a:p>
        </p:txBody>
      </p:sp>
      <p:pic>
        <p:nvPicPr>
          <p:cNvPr id="5" name="Picture 4" descr="&lt;strong&gt;Business&lt;/strong&gt; meeting people silhouettes - Free Vector"/>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078507" y="820133"/>
            <a:ext cx="3619855" cy="2265634"/>
          </a:xfrm>
          <a:prstGeom prst="rect">
            <a:avLst/>
          </a:prstGeom>
        </p:spPr>
      </p:pic>
    </p:spTree>
    <p:extLst>
      <p:ext uri="{BB962C8B-B14F-4D97-AF65-F5344CB8AC3E}">
        <p14:creationId xmlns:p14="http://schemas.microsoft.com/office/powerpoint/2010/main" val="135054746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5" name="Content Placeholder 4"/>
          <p:cNvSpPr>
            <a:spLocks noGrp="1"/>
          </p:cNvSpPr>
          <p:nvPr>
            <p:ph idx="1"/>
          </p:nvPr>
        </p:nvSpPr>
        <p:spPr/>
        <p:txBody>
          <a:bodyPr/>
          <a:lstStyle/>
          <a:p>
            <a:r>
              <a:rPr lang="en-US" dirty="0">
                <a:hlinkClick r:id="rId2"/>
              </a:rPr>
              <a:t>http://images.clipartlogo.com/files/images/32/327568/business-presentation_f.jpg</a:t>
            </a:r>
          </a:p>
          <a:p>
            <a:r>
              <a:rPr lang="en-US" dirty="0">
                <a:hlinkClick r:id="rId2"/>
              </a:rPr>
              <a:t>http://www.clker.com/cliparts/0/7/d/3/11971011581570976801shokunin_businessman.svg.hi.png</a:t>
            </a:r>
          </a:p>
          <a:p>
            <a:r>
              <a:rPr lang="en-US" dirty="0">
                <a:hlinkClick r:id="rId2"/>
              </a:rPr>
              <a:t>http://www.psdgraphics.com/file/red-business-graph.jpg</a:t>
            </a:r>
          </a:p>
          <a:p>
            <a:r>
              <a:rPr lang="en-US" dirty="0">
                <a:hlinkClick r:id="rId2"/>
              </a:rPr>
              <a:t>http://zdnet2.cbsistatic.com/hub/i/r/2014/10/28/d7fa2f8b-5e4a-11e4-b6a0-d4ae52e95e57/resize/770xauto/dcc9236579b1aca2b4ef07cda43b74eb/2014-10-2012-29-47.jpg</a:t>
            </a:r>
          </a:p>
          <a:p>
            <a:r>
              <a:rPr lang="en-US" dirty="0">
                <a:hlinkClick r:id="rId2"/>
              </a:rPr>
              <a:t>https://i1.wp.com/www.kirkville.com/wordpress/wp-content/uploads/default-apps.png?zoom=1.5&amp;resize=653%2C271</a:t>
            </a:r>
          </a:p>
          <a:p>
            <a:r>
              <a:rPr lang="en-US" dirty="0">
                <a:hlinkClick r:id="rId2"/>
              </a:rPr>
              <a:t>http://www.6gadgets.com/wp-content/uploads/2016/07/ios-apps.jpg</a:t>
            </a:r>
          </a:p>
          <a:p>
            <a:r>
              <a:rPr lang="en-US" dirty="0">
                <a:hlinkClick r:id="rId2"/>
              </a:rPr>
              <a:t>https://support.apple.com/content/dam/edam/applecare/images/en_US/imac/featured-section-new-to-imac_2x.jpg</a:t>
            </a:r>
            <a:endParaRPr lang="en-US" dirty="0"/>
          </a:p>
          <a:p>
            <a:endParaRPr lang="en-US" dirty="0"/>
          </a:p>
        </p:txBody>
      </p:sp>
      <p:sp>
        <p:nvSpPr>
          <p:cNvPr id="3" name="Footer Placeholder 2"/>
          <p:cNvSpPr>
            <a:spLocks noGrp="1"/>
          </p:cNvSpPr>
          <p:nvPr>
            <p:ph type="ftr" sz="quarter" idx="11"/>
          </p:nvPr>
        </p:nvSpPr>
        <p:spPr/>
        <p:txBody>
          <a:bodyPr/>
          <a:lstStyle/>
          <a:p>
            <a:r>
              <a:rPr lang="en-US"/>
              <a:t>Courtesy of Surtej Sarin</a:t>
            </a:r>
          </a:p>
        </p:txBody>
      </p:sp>
      <p:sp>
        <p:nvSpPr>
          <p:cNvPr id="4" name="Slide Number Placeholder 3"/>
          <p:cNvSpPr>
            <a:spLocks noGrp="1"/>
          </p:cNvSpPr>
          <p:nvPr>
            <p:ph type="sldNum" sz="quarter" idx="12"/>
          </p:nvPr>
        </p:nvSpPr>
        <p:spPr/>
        <p:txBody>
          <a:bodyPr/>
          <a:lstStyle/>
          <a:p>
            <a:fld id="{64DEB029-84AE-495D-985B-B397820050C2}" type="slidenum">
              <a:rPr lang="en-US" smtClean="0"/>
              <a:t>10</a:t>
            </a:fld>
            <a:endParaRPr lang="en-US"/>
          </a:p>
        </p:txBody>
      </p:sp>
    </p:spTree>
    <p:extLst>
      <p:ext uri="{BB962C8B-B14F-4D97-AF65-F5344CB8AC3E}">
        <p14:creationId xmlns:p14="http://schemas.microsoft.com/office/powerpoint/2010/main" val="2739670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for Today's Meeting</a:t>
            </a:r>
          </a:p>
        </p:txBody>
      </p:sp>
      <p:sp>
        <p:nvSpPr>
          <p:cNvPr id="3" name="Content Placeholder 2"/>
          <p:cNvSpPr>
            <a:spLocks noGrp="1"/>
          </p:cNvSpPr>
          <p:nvPr>
            <p:ph idx="1"/>
          </p:nvPr>
        </p:nvSpPr>
        <p:spPr>
          <a:xfrm>
            <a:off x="581192" y="2159637"/>
            <a:ext cx="11029615" cy="3678303"/>
          </a:xfrm>
        </p:spPr>
        <p:txBody>
          <a:bodyPr>
            <a:normAutofit/>
          </a:bodyPr>
          <a:lstStyle/>
          <a:p>
            <a:pPr lvl="0"/>
            <a:r>
              <a:rPr lang="en-US" sz="2400" dirty="0"/>
              <a:t>Introduction/Overview</a:t>
            </a:r>
          </a:p>
          <a:p>
            <a:pPr lvl="0"/>
            <a:r>
              <a:rPr lang="en-US" sz="2400" dirty="0"/>
              <a:t>Hardware Devices</a:t>
            </a:r>
          </a:p>
          <a:p>
            <a:pPr lvl="0"/>
            <a:r>
              <a:rPr lang="en-US" sz="2400" dirty="0"/>
              <a:t>System Unit Components</a:t>
            </a:r>
          </a:p>
          <a:p>
            <a:pPr lvl="0"/>
            <a:r>
              <a:rPr lang="en-US" sz="2400" dirty="0"/>
              <a:t>Productivity Software</a:t>
            </a:r>
          </a:p>
          <a:p>
            <a:pPr lvl="0"/>
            <a:r>
              <a:rPr lang="en-US" sz="2400" dirty="0"/>
              <a:t>Internet Connectivity and Web Services</a:t>
            </a:r>
          </a:p>
          <a:p>
            <a:pPr lvl="0"/>
            <a:r>
              <a:rPr lang="en-US" sz="2400" dirty="0"/>
              <a:t>Summary of Recommendations</a:t>
            </a:r>
          </a:p>
        </p:txBody>
      </p:sp>
      <p:sp>
        <p:nvSpPr>
          <p:cNvPr id="4" name="Footer Placeholder 3"/>
          <p:cNvSpPr>
            <a:spLocks noGrp="1"/>
          </p:cNvSpPr>
          <p:nvPr>
            <p:ph type="ftr" sz="quarter" idx="11"/>
          </p:nvPr>
        </p:nvSpPr>
        <p:spPr/>
        <p:txBody>
          <a:bodyPr/>
          <a:lstStyle/>
          <a:p>
            <a:r>
              <a:rPr lang="en-US"/>
              <a:t>Courtesy of Surtej Sarin</a:t>
            </a:r>
          </a:p>
        </p:txBody>
      </p:sp>
      <p:sp>
        <p:nvSpPr>
          <p:cNvPr id="5" name="Slide Number Placeholder 4"/>
          <p:cNvSpPr>
            <a:spLocks noGrp="1"/>
          </p:cNvSpPr>
          <p:nvPr>
            <p:ph type="sldNum" sz="quarter" idx="12"/>
          </p:nvPr>
        </p:nvSpPr>
        <p:spPr/>
        <p:txBody>
          <a:bodyPr/>
          <a:lstStyle/>
          <a:p>
            <a:fld id="{64DEB029-84AE-495D-985B-B397820050C2}" type="slidenum">
              <a:rPr lang="en-US" smtClean="0"/>
              <a:t>2</a:t>
            </a:fld>
            <a:endParaRPr lang="en-US"/>
          </a:p>
        </p:txBody>
      </p:sp>
      <p:pic>
        <p:nvPicPr>
          <p:cNvPr id="15" name="Picture 14" descr="&lt;strong&gt;Business&lt;/strong&gt; Man - vector &lt;strong&gt;Clip Art&lt;/strong&gt;"/>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200792" y="4181624"/>
            <a:ext cx="1041321" cy="2099997"/>
          </a:xfrm>
          <a:prstGeom prst="rect">
            <a:avLst/>
          </a:prstGeom>
        </p:spPr>
      </p:pic>
      <p:pic>
        <p:nvPicPr>
          <p:cNvPr id="19" name="Picture 18" descr="오늘은 이슈가 되고 있는 4월중 예정이율인하로 인한 ..."/>
          <p:cNvPicPr>
            <a:picLocks noChangeAspect="1"/>
          </p:cNvPicPr>
          <p:nvPr/>
        </p:nvPicPr>
        <p:blipFill>
          <a:blip r:embed="rId4">
            <a:duotone>
              <a:schemeClr val="accent2">
                <a:shade val="45000"/>
                <a:satMod val="135000"/>
              </a:schemeClr>
              <a:prstClr val="white"/>
            </a:duotone>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10368612" y="584972"/>
            <a:ext cx="1391801" cy="1215547"/>
          </a:xfrm>
          <a:prstGeom prst="rect">
            <a:avLst/>
          </a:prstGeom>
        </p:spPr>
      </p:pic>
    </p:spTree>
    <p:extLst>
      <p:ext uri="{BB962C8B-B14F-4D97-AF65-F5344CB8AC3E}">
        <p14:creationId xmlns:p14="http://schemas.microsoft.com/office/powerpoint/2010/main" val="31613876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0" end="0"/>
                                            </p:txEl>
                                          </p:spTgt>
                                        </p:tgtEl>
                                        <p:attrNameLst>
                                          <p:attrName>style.fontWeight</p:attrName>
                                        </p:attrNameLst>
                                      </p:cBhvr>
                                      <p:to>
                                        <p:strVal val="bold"/>
                                      </p:to>
                                    </p:set>
                                  </p:childTnLst>
                                </p:cTn>
                              </p:par>
                              <p:par>
                                <p:cTn id="7" presetID="15" presetClass="emph" presetSubtype="0" nodeType="withEffect">
                                  <p:stCondLst>
                                    <p:cond delay="0"/>
                                  </p:stCondLst>
                                  <p:iterate type="lt">
                                    <p:tmAbs val="25"/>
                                  </p:iterate>
                                  <p:childTnLst>
                                    <p:set>
                                      <p:cBhvr override="childStyle">
                                        <p:cTn id="8" dur="indefinite"/>
                                        <p:tgtEl>
                                          <p:spTgt spid="3">
                                            <p:txEl>
                                              <p:pRg st="1" end="1"/>
                                            </p:txEl>
                                          </p:spTgt>
                                        </p:tgtEl>
                                        <p:attrNameLst>
                                          <p:attrName>style.fontWeight</p:attrName>
                                        </p:attrNameLst>
                                      </p:cBhvr>
                                      <p:to>
                                        <p:strVal val="bold"/>
                                      </p:to>
                                    </p:set>
                                  </p:childTnLst>
                                </p:cTn>
                              </p:par>
                              <p:par>
                                <p:cTn id="9" presetID="15" presetClass="emph" presetSubtype="0" nodeType="withEffect">
                                  <p:stCondLst>
                                    <p:cond delay="0"/>
                                  </p:stCondLst>
                                  <p:iterate type="lt">
                                    <p:tmAbs val="25"/>
                                  </p:iterate>
                                  <p:childTnLst>
                                    <p:set>
                                      <p:cBhvr override="childStyle">
                                        <p:cTn id="10" dur="indefinite"/>
                                        <p:tgtEl>
                                          <p:spTgt spid="3">
                                            <p:txEl>
                                              <p:pRg st="2" end="2"/>
                                            </p:txEl>
                                          </p:spTgt>
                                        </p:tgtEl>
                                        <p:attrNameLst>
                                          <p:attrName>style.fontWeight</p:attrName>
                                        </p:attrNameLst>
                                      </p:cBhvr>
                                      <p:to>
                                        <p:strVal val="bold"/>
                                      </p:to>
                                    </p:set>
                                  </p:childTnLst>
                                </p:cTn>
                              </p:par>
                              <p:par>
                                <p:cTn id="11" presetID="15" presetClass="emph" presetSubtype="0" nodeType="withEffect">
                                  <p:stCondLst>
                                    <p:cond delay="0"/>
                                  </p:stCondLst>
                                  <p:iterate type="lt">
                                    <p:tmAbs val="25"/>
                                  </p:iterate>
                                  <p:childTnLst>
                                    <p:set>
                                      <p:cBhvr override="childStyle">
                                        <p:cTn id="12" dur="indefinite"/>
                                        <p:tgtEl>
                                          <p:spTgt spid="3">
                                            <p:txEl>
                                              <p:pRg st="3" end="3"/>
                                            </p:txEl>
                                          </p:spTgt>
                                        </p:tgtEl>
                                        <p:attrNameLst>
                                          <p:attrName>style.fontWeight</p:attrName>
                                        </p:attrNameLst>
                                      </p:cBhvr>
                                      <p:to>
                                        <p:strVal val="bold"/>
                                      </p:to>
                                    </p:set>
                                  </p:childTnLst>
                                </p:cTn>
                              </p:par>
                              <p:par>
                                <p:cTn id="13" presetID="15" presetClass="emph" presetSubtype="0" nodeType="withEffect">
                                  <p:stCondLst>
                                    <p:cond delay="0"/>
                                  </p:stCondLst>
                                  <p:iterate type="lt">
                                    <p:tmAbs val="25"/>
                                  </p:iterate>
                                  <p:childTnLst>
                                    <p:set>
                                      <p:cBhvr override="childStyle">
                                        <p:cTn id="14" dur="indefinite"/>
                                        <p:tgtEl>
                                          <p:spTgt spid="3">
                                            <p:txEl>
                                              <p:pRg st="4" end="4"/>
                                            </p:txEl>
                                          </p:spTgt>
                                        </p:tgtEl>
                                        <p:attrNameLst>
                                          <p:attrName>style.fontWeight</p:attrName>
                                        </p:attrNameLst>
                                      </p:cBhvr>
                                      <p:to>
                                        <p:strVal val="bold"/>
                                      </p:to>
                                    </p:set>
                                  </p:childTnLst>
                                </p:cTn>
                              </p:par>
                              <p:par>
                                <p:cTn id="15" presetID="15" presetClass="emph" presetSubtype="0" nodeType="withEffect">
                                  <p:stCondLst>
                                    <p:cond delay="0"/>
                                  </p:stCondLst>
                                  <p:iterate type="lt">
                                    <p:tmAbs val="25"/>
                                  </p:iterate>
                                  <p:childTnLst>
                                    <p:set>
                                      <p:cBhvr override="childStyle">
                                        <p:cTn id="16" dur="indefinite"/>
                                        <p:tgtEl>
                                          <p:spTgt spid="3">
                                            <p:txEl>
                                              <p:pRg st="5" end="5"/>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Presentation and Overview</a:t>
            </a:r>
          </a:p>
        </p:txBody>
      </p:sp>
      <p:sp>
        <p:nvSpPr>
          <p:cNvPr id="3" name="Content Placeholder 2"/>
          <p:cNvSpPr>
            <a:spLocks noGrp="1"/>
          </p:cNvSpPr>
          <p:nvPr>
            <p:ph idx="1"/>
          </p:nvPr>
        </p:nvSpPr>
        <p:spPr/>
        <p:txBody>
          <a:bodyPr>
            <a:normAutofit/>
          </a:bodyPr>
          <a:lstStyle/>
          <a:p>
            <a:r>
              <a:rPr lang="en-US" sz="2000" dirty="0"/>
              <a:t>To company director and employees</a:t>
            </a:r>
          </a:p>
          <a:p>
            <a:r>
              <a:rPr lang="en-US" sz="2000" dirty="0"/>
              <a:t>Technical specifications</a:t>
            </a:r>
          </a:p>
          <a:p>
            <a:pPr lvl="1"/>
            <a:r>
              <a:rPr lang="en-US" sz="1800" dirty="0"/>
              <a:t>Apple iMac 27’ All-in-one Desktop Computer</a:t>
            </a:r>
          </a:p>
          <a:p>
            <a:r>
              <a:rPr lang="en-US" sz="2000" dirty="0"/>
              <a:t>Overview</a:t>
            </a:r>
          </a:p>
          <a:p>
            <a:pPr lvl="1"/>
            <a:r>
              <a:rPr lang="en-US" sz="1800" dirty="0"/>
              <a:t>Hardware. system unit components, and productivity software</a:t>
            </a:r>
          </a:p>
          <a:p>
            <a:pPr lvl="1"/>
            <a:r>
              <a:rPr lang="en-US" sz="1800" dirty="0"/>
              <a:t>Internet connectivity and web services</a:t>
            </a:r>
            <a:endParaRPr lang="en-US" sz="2000" dirty="0"/>
          </a:p>
          <a:p>
            <a:pPr lvl="1"/>
            <a:r>
              <a:rPr lang="en-US" sz="1800" dirty="0"/>
              <a:t>Summary of recommendations</a:t>
            </a:r>
          </a:p>
        </p:txBody>
      </p:sp>
      <p:sp>
        <p:nvSpPr>
          <p:cNvPr id="4" name="Footer Placeholder 3"/>
          <p:cNvSpPr>
            <a:spLocks noGrp="1"/>
          </p:cNvSpPr>
          <p:nvPr>
            <p:ph type="ftr" sz="quarter" idx="11"/>
          </p:nvPr>
        </p:nvSpPr>
        <p:spPr/>
        <p:txBody>
          <a:bodyPr/>
          <a:lstStyle/>
          <a:p>
            <a:r>
              <a:rPr lang="en-US"/>
              <a:t>Courtesy of Surtej Sarin</a:t>
            </a:r>
          </a:p>
        </p:txBody>
      </p:sp>
      <p:sp>
        <p:nvSpPr>
          <p:cNvPr id="5" name="Slide Number Placeholder 4"/>
          <p:cNvSpPr>
            <a:spLocks noGrp="1"/>
          </p:cNvSpPr>
          <p:nvPr>
            <p:ph type="sldNum" sz="quarter" idx="12"/>
          </p:nvPr>
        </p:nvSpPr>
        <p:spPr/>
        <p:txBody>
          <a:bodyPr/>
          <a:lstStyle/>
          <a:p>
            <a:fld id="{64DEB029-84AE-495D-985B-B397820050C2}" type="slidenum">
              <a:rPr lang="en-US" smtClean="0"/>
              <a:t>3</a:t>
            </a:fld>
            <a:endParaRPr lang="en-US"/>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backgroundRemoval t="0" b="100000" l="10000" r="90000">
                        <a14:foregroundMark x1="69125" y1="81739" x2="82625" y2="81522"/>
                        <a14:backgroundMark x1="82750" y1="80652" x2="83000" y2="82391"/>
                      </a14:backgroundRemoval>
                    </a14:imgEffect>
                  </a14:imgLayer>
                </a14:imgProps>
              </a:ext>
            </a:extLst>
          </a:blip>
          <a:stretch>
            <a:fillRect/>
          </a:stretch>
        </p:blipFill>
        <p:spPr>
          <a:xfrm>
            <a:off x="8226412" y="2180496"/>
            <a:ext cx="3965588" cy="2280213"/>
          </a:xfrm>
          <a:prstGeom prst="rect">
            <a:avLst/>
          </a:prstGeom>
        </p:spPr>
      </p:pic>
    </p:spTree>
    <p:extLst>
      <p:ext uri="{BB962C8B-B14F-4D97-AF65-F5344CB8AC3E}">
        <p14:creationId xmlns:p14="http://schemas.microsoft.com/office/powerpoint/2010/main" val="221286596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Devices</a:t>
            </a:r>
          </a:p>
        </p:txBody>
      </p:sp>
      <p:sp>
        <p:nvSpPr>
          <p:cNvPr id="3" name="Content Placeholder 2"/>
          <p:cNvSpPr>
            <a:spLocks noGrp="1"/>
          </p:cNvSpPr>
          <p:nvPr>
            <p:ph idx="1"/>
          </p:nvPr>
        </p:nvSpPr>
        <p:spPr>
          <a:xfrm>
            <a:off x="581192" y="1992569"/>
            <a:ext cx="11029615" cy="3678303"/>
          </a:xfrm>
        </p:spPr>
        <p:txBody>
          <a:bodyPr>
            <a:normAutofit fontScale="92500" lnSpcReduction="20000"/>
          </a:bodyPr>
          <a:lstStyle/>
          <a:p>
            <a:endParaRPr lang="en-US" sz="2000" dirty="0"/>
          </a:p>
          <a:p>
            <a:r>
              <a:rPr lang="en-US" sz="2000" dirty="0"/>
              <a:t>Input</a:t>
            </a:r>
          </a:p>
          <a:p>
            <a:pPr lvl="1"/>
            <a:r>
              <a:rPr lang="en-US" sz="1800" dirty="0"/>
              <a:t>Video conferences, web courses, and forums</a:t>
            </a:r>
            <a:endParaRPr lang="en-US" sz="2000" dirty="0"/>
          </a:p>
          <a:p>
            <a:r>
              <a:rPr lang="en-US" sz="2000" dirty="0"/>
              <a:t>Output</a:t>
            </a:r>
          </a:p>
          <a:p>
            <a:pPr lvl="1"/>
            <a:r>
              <a:rPr lang="en-US" sz="1800" dirty="0"/>
              <a:t>Print documents (photo quality color)</a:t>
            </a:r>
            <a:endParaRPr lang="en-US" sz="2400" dirty="0"/>
          </a:p>
          <a:p>
            <a:r>
              <a:rPr lang="en-US" sz="2000" dirty="0"/>
              <a:t>Communications and storage</a:t>
            </a:r>
          </a:p>
          <a:p>
            <a:pPr lvl="1"/>
            <a:r>
              <a:rPr lang="en-US" sz="1800" dirty="0"/>
              <a:t>Transfer and store data</a:t>
            </a:r>
          </a:p>
          <a:p>
            <a:r>
              <a:rPr lang="en-US" sz="2200" dirty="0"/>
              <a:t>Peripheral devices</a:t>
            </a:r>
          </a:p>
          <a:p>
            <a:pPr lvl="1"/>
            <a:r>
              <a:rPr lang="en-US" sz="1800" dirty="0"/>
              <a:t>Protect from dirty electrical power</a:t>
            </a:r>
          </a:p>
          <a:p>
            <a:pPr lvl="1"/>
            <a:r>
              <a:rPr lang="en-US" sz="1800" dirty="0"/>
              <a:t>Scan photos and videos</a:t>
            </a:r>
          </a:p>
        </p:txBody>
      </p:sp>
      <p:sp>
        <p:nvSpPr>
          <p:cNvPr id="4" name="Footer Placeholder 3"/>
          <p:cNvSpPr>
            <a:spLocks noGrp="1"/>
          </p:cNvSpPr>
          <p:nvPr>
            <p:ph type="ftr" sz="quarter" idx="11"/>
          </p:nvPr>
        </p:nvSpPr>
        <p:spPr/>
        <p:txBody>
          <a:bodyPr/>
          <a:lstStyle/>
          <a:p>
            <a:r>
              <a:rPr lang="en-US" dirty="0"/>
              <a:t>Courtesy of Surtej Sarin</a:t>
            </a:r>
          </a:p>
        </p:txBody>
      </p:sp>
      <p:sp>
        <p:nvSpPr>
          <p:cNvPr id="5" name="Slide Number Placeholder 4"/>
          <p:cNvSpPr>
            <a:spLocks noGrp="1"/>
          </p:cNvSpPr>
          <p:nvPr>
            <p:ph type="sldNum" sz="quarter" idx="12"/>
          </p:nvPr>
        </p:nvSpPr>
        <p:spPr/>
        <p:txBody>
          <a:bodyPr/>
          <a:lstStyle/>
          <a:p>
            <a:fld id="{64DEB029-84AE-495D-985B-B397820050C2}" type="slidenum">
              <a:rPr lang="en-US" smtClean="0"/>
              <a:t>4</a:t>
            </a:fld>
            <a:endParaRPr lang="en-US"/>
          </a:p>
        </p:txBody>
      </p:sp>
      <p:pic>
        <p:nvPicPr>
          <p:cNvPr id="3074" name="Picture 2" descr="Image result for hardware imac 27 5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8466" y="2984499"/>
            <a:ext cx="3276245" cy="2459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96146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Unit Components and System Software</a:t>
            </a:r>
          </a:p>
        </p:txBody>
      </p:sp>
      <p:sp>
        <p:nvSpPr>
          <p:cNvPr id="3" name="Content Placeholder 2"/>
          <p:cNvSpPr>
            <a:spLocks noGrp="1"/>
          </p:cNvSpPr>
          <p:nvPr>
            <p:ph idx="1"/>
          </p:nvPr>
        </p:nvSpPr>
        <p:spPr/>
        <p:txBody>
          <a:bodyPr>
            <a:normAutofit fontScale="92500" lnSpcReduction="20000"/>
          </a:bodyPr>
          <a:lstStyle/>
          <a:p>
            <a:r>
              <a:rPr lang="en-US" dirty="0"/>
              <a:t>Processor and RAM</a:t>
            </a:r>
          </a:p>
          <a:p>
            <a:pPr lvl="1"/>
            <a:r>
              <a:rPr lang="en-US" dirty="0"/>
              <a:t>Quick multi-tasking, editing, and file manipulation</a:t>
            </a:r>
          </a:p>
          <a:p>
            <a:r>
              <a:rPr lang="en-US" dirty="0"/>
              <a:t>Graphics processor and video memory</a:t>
            </a:r>
          </a:p>
          <a:p>
            <a:pPr lvl="1"/>
            <a:r>
              <a:rPr lang="en-US" dirty="0"/>
              <a:t>High quality digital photos and videos storage</a:t>
            </a:r>
          </a:p>
          <a:p>
            <a:r>
              <a:rPr lang="en-US" dirty="0"/>
              <a:t>Adapter cards (SD, SDHC, SDXC)</a:t>
            </a:r>
          </a:p>
          <a:p>
            <a:pPr lvl="1"/>
            <a:r>
              <a:rPr lang="en-US" dirty="0"/>
              <a:t>Transfer and store data</a:t>
            </a:r>
          </a:p>
          <a:p>
            <a:r>
              <a:rPr lang="en-US" dirty="0"/>
              <a:t>Ports and storage devices</a:t>
            </a:r>
          </a:p>
          <a:p>
            <a:pPr lvl="1"/>
            <a:r>
              <a:rPr lang="en-US" dirty="0"/>
              <a:t>Storage capacity of 3TB (configurable) and 1TB hard drive</a:t>
            </a:r>
          </a:p>
          <a:p>
            <a:r>
              <a:rPr lang="en-US" dirty="0"/>
              <a:t>Apple – Mac OS X 10.12 Sierra</a:t>
            </a:r>
          </a:p>
          <a:p>
            <a:r>
              <a:rPr lang="en-US" dirty="0"/>
              <a:t>Utility Programs</a:t>
            </a:r>
          </a:p>
          <a:p>
            <a:pPr lvl="1"/>
            <a:r>
              <a:rPr lang="en-US" dirty="0"/>
              <a:t>Internet protection: Gatekeeper, </a:t>
            </a:r>
            <a:r>
              <a:rPr lang="en-US" dirty="0" err="1"/>
              <a:t>FileVault</a:t>
            </a:r>
            <a:r>
              <a:rPr lang="en-US" dirty="0"/>
              <a:t> 2, Privacy, iCloud Keychain</a:t>
            </a:r>
          </a:p>
        </p:txBody>
      </p:sp>
      <p:sp>
        <p:nvSpPr>
          <p:cNvPr id="5" name="Footer Placeholder 4"/>
          <p:cNvSpPr>
            <a:spLocks noGrp="1"/>
          </p:cNvSpPr>
          <p:nvPr>
            <p:ph type="ftr" sz="quarter" idx="11"/>
          </p:nvPr>
        </p:nvSpPr>
        <p:spPr/>
        <p:txBody>
          <a:bodyPr/>
          <a:lstStyle/>
          <a:p>
            <a:r>
              <a:rPr lang="en-US"/>
              <a:t>Courtesy of Surtej Sarin</a:t>
            </a:r>
          </a:p>
        </p:txBody>
      </p:sp>
      <p:sp>
        <p:nvSpPr>
          <p:cNvPr id="6" name="Slide Number Placeholder 5"/>
          <p:cNvSpPr>
            <a:spLocks noGrp="1"/>
          </p:cNvSpPr>
          <p:nvPr>
            <p:ph type="sldNum" sz="quarter" idx="12"/>
          </p:nvPr>
        </p:nvSpPr>
        <p:spPr/>
        <p:txBody>
          <a:bodyPr/>
          <a:lstStyle/>
          <a:p>
            <a:fld id="{64DEB029-84AE-495D-985B-B397820050C2}" type="slidenum">
              <a:rPr lang="en-US" smtClean="0"/>
              <a:t>5</a:t>
            </a:fld>
            <a:endParaRPr lang="en-US"/>
          </a:p>
        </p:txBody>
      </p:sp>
    </p:spTree>
    <p:extLst>
      <p:ext uri="{BB962C8B-B14F-4D97-AF65-F5344CB8AC3E}">
        <p14:creationId xmlns:p14="http://schemas.microsoft.com/office/powerpoint/2010/main" val="90817306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Productivity Software</a:t>
            </a:r>
          </a:p>
        </p:txBody>
      </p:sp>
      <p:sp>
        <p:nvSpPr>
          <p:cNvPr id="3" name="Content Placeholder 2"/>
          <p:cNvSpPr>
            <a:spLocks noGrp="1"/>
          </p:cNvSpPr>
          <p:nvPr>
            <p:ph idx="1"/>
          </p:nvPr>
        </p:nvSpPr>
        <p:spPr>
          <a:xfrm>
            <a:off x="581192" y="2180496"/>
            <a:ext cx="11167662" cy="3771315"/>
          </a:xfrm>
        </p:spPr>
        <p:txBody>
          <a:bodyPr>
            <a:normAutofit fontScale="92500" lnSpcReduction="20000"/>
          </a:bodyPr>
          <a:lstStyle/>
          <a:p>
            <a:r>
              <a:rPr lang="en-US" sz="1600" dirty="0"/>
              <a:t>FileMaker</a:t>
            </a:r>
          </a:p>
          <a:p>
            <a:pPr lvl="1"/>
            <a:r>
              <a:rPr lang="en-US" dirty="0"/>
              <a:t>Manage audio, video and photo data (databases)</a:t>
            </a:r>
          </a:p>
          <a:p>
            <a:r>
              <a:rPr lang="en-US" sz="1600" dirty="0"/>
              <a:t>Apple Numbers, Keynote, Finder, and Mail</a:t>
            </a:r>
          </a:p>
          <a:p>
            <a:pPr lvl="1"/>
            <a:r>
              <a:rPr lang="en-US" dirty="0"/>
              <a:t>Documents, spreadsheets, presentations, and send/receive email</a:t>
            </a:r>
          </a:p>
          <a:p>
            <a:r>
              <a:rPr lang="en-US" sz="1600" dirty="0"/>
              <a:t>Apple iMovie, Messages,  Photo Booth, and Final Cut Pro X</a:t>
            </a:r>
          </a:p>
          <a:p>
            <a:pPr lvl="1"/>
            <a:r>
              <a:rPr lang="en-US" dirty="0"/>
              <a:t>Share, manipulate, and edit audio and video</a:t>
            </a:r>
          </a:p>
          <a:p>
            <a:r>
              <a:rPr lang="en-US" sz="1600" dirty="0"/>
              <a:t>Apple Calendar and Reminders</a:t>
            </a:r>
          </a:p>
          <a:p>
            <a:pPr lvl="1"/>
            <a:r>
              <a:rPr lang="en-US" dirty="0"/>
              <a:t>Calendar and day planner</a:t>
            </a:r>
          </a:p>
          <a:p>
            <a:r>
              <a:rPr lang="en-US" sz="1600" dirty="0" err="1"/>
              <a:t>Wondershare</a:t>
            </a:r>
            <a:r>
              <a:rPr lang="en-US" sz="1600" dirty="0"/>
              <a:t> </a:t>
            </a:r>
            <a:r>
              <a:rPr lang="en-US" sz="1600" dirty="0" err="1"/>
              <a:t>PDFelement</a:t>
            </a:r>
            <a:endParaRPr lang="en-US" sz="1600" dirty="0"/>
          </a:p>
          <a:p>
            <a:pPr lvl="1"/>
            <a:r>
              <a:rPr lang="en-US" dirty="0"/>
              <a:t>Manipulate pdf files</a:t>
            </a:r>
            <a:endParaRPr lang="en-US" b="1" dirty="0"/>
          </a:p>
          <a:p>
            <a:r>
              <a:rPr lang="en-US" sz="1600" dirty="0"/>
              <a:t>Safari</a:t>
            </a:r>
          </a:p>
          <a:p>
            <a:pPr lvl="1"/>
            <a:r>
              <a:rPr lang="en-US" dirty="0"/>
              <a:t>Browsing, banking, research, and editing</a:t>
            </a:r>
          </a:p>
        </p:txBody>
      </p:sp>
      <p:sp>
        <p:nvSpPr>
          <p:cNvPr id="5" name="Footer Placeholder 4"/>
          <p:cNvSpPr>
            <a:spLocks noGrp="1"/>
          </p:cNvSpPr>
          <p:nvPr>
            <p:ph type="ftr" sz="quarter" idx="11"/>
          </p:nvPr>
        </p:nvSpPr>
        <p:spPr/>
        <p:txBody>
          <a:bodyPr/>
          <a:lstStyle/>
          <a:p>
            <a:r>
              <a:rPr lang="en-US" dirty="0"/>
              <a:t>Courtesy of Surtej Sarin</a:t>
            </a:r>
          </a:p>
        </p:txBody>
      </p:sp>
      <p:sp>
        <p:nvSpPr>
          <p:cNvPr id="6" name="Slide Number Placeholder 5"/>
          <p:cNvSpPr>
            <a:spLocks noGrp="1"/>
          </p:cNvSpPr>
          <p:nvPr>
            <p:ph type="sldNum" sz="quarter" idx="12"/>
          </p:nvPr>
        </p:nvSpPr>
        <p:spPr/>
        <p:txBody>
          <a:bodyPr/>
          <a:lstStyle/>
          <a:p>
            <a:fld id="{64DEB029-84AE-495D-985B-B397820050C2}" type="slidenum">
              <a:rPr lang="en-US" smtClean="0"/>
              <a:t>6</a:t>
            </a:fld>
            <a:endParaRPr lang="en-US"/>
          </a:p>
        </p:txBody>
      </p:sp>
      <p:pic>
        <p:nvPicPr>
          <p:cNvPr id="4098" name="Picture 2" descr="Image result for apple ap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8703" y="4157026"/>
            <a:ext cx="1546097" cy="174827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apple ap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0549" y="2083158"/>
            <a:ext cx="3898305" cy="1621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26292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Connectivity and Web Services</a:t>
            </a:r>
          </a:p>
        </p:txBody>
      </p:sp>
      <p:sp>
        <p:nvSpPr>
          <p:cNvPr id="3" name="Content Placeholder 2"/>
          <p:cNvSpPr>
            <a:spLocks noGrp="1"/>
          </p:cNvSpPr>
          <p:nvPr>
            <p:ph idx="1"/>
          </p:nvPr>
        </p:nvSpPr>
        <p:spPr/>
        <p:txBody>
          <a:bodyPr>
            <a:normAutofit/>
          </a:bodyPr>
          <a:lstStyle/>
          <a:p>
            <a:r>
              <a:rPr lang="en-US" sz="2000" dirty="0"/>
              <a:t>Bluetooth 4.0 wireless technology</a:t>
            </a:r>
          </a:p>
          <a:p>
            <a:r>
              <a:rPr lang="en-US" sz="2000" dirty="0"/>
              <a:t>802.11ac Wi-Fi wireless networking</a:t>
            </a:r>
          </a:p>
          <a:p>
            <a:r>
              <a:rPr lang="en-US" sz="2000" dirty="0"/>
              <a:t>Internet service provider</a:t>
            </a:r>
          </a:p>
          <a:p>
            <a:pPr lvl="1"/>
            <a:r>
              <a:rPr lang="en-US" sz="1800" dirty="0"/>
              <a:t>Verizon (</a:t>
            </a:r>
            <a:r>
              <a:rPr lang="en-US" sz="1800" dirty="0">
                <a:solidFill>
                  <a:schemeClr val="tx1"/>
                </a:solidFill>
              </a:rPr>
              <a:t>1 </a:t>
            </a:r>
            <a:r>
              <a:rPr lang="en-US" sz="1800" dirty="0" err="1">
                <a:solidFill>
                  <a:schemeClr val="tx1"/>
                </a:solidFill>
              </a:rPr>
              <a:t>Mbps</a:t>
            </a:r>
            <a:r>
              <a:rPr lang="en-US" sz="1800" dirty="0">
                <a:solidFill>
                  <a:schemeClr val="tx1"/>
                </a:solidFill>
              </a:rPr>
              <a:t> download &amp; 384 Kbps upload)</a:t>
            </a:r>
            <a:endParaRPr lang="en-US" sz="1800" dirty="0"/>
          </a:p>
          <a:p>
            <a:r>
              <a:rPr lang="en-US" sz="2000" dirty="0"/>
              <a:t>OS X Web Services Core framework</a:t>
            </a:r>
          </a:p>
        </p:txBody>
      </p:sp>
      <p:sp>
        <p:nvSpPr>
          <p:cNvPr id="4" name="Footer Placeholder 3"/>
          <p:cNvSpPr>
            <a:spLocks noGrp="1"/>
          </p:cNvSpPr>
          <p:nvPr>
            <p:ph type="ftr" sz="quarter" idx="11"/>
          </p:nvPr>
        </p:nvSpPr>
        <p:spPr/>
        <p:txBody>
          <a:bodyPr/>
          <a:lstStyle/>
          <a:p>
            <a:r>
              <a:rPr lang="en-US"/>
              <a:t>Courtesy of Surtej Sarin</a:t>
            </a:r>
          </a:p>
        </p:txBody>
      </p:sp>
      <p:sp>
        <p:nvSpPr>
          <p:cNvPr id="5" name="Slide Number Placeholder 4"/>
          <p:cNvSpPr>
            <a:spLocks noGrp="1"/>
          </p:cNvSpPr>
          <p:nvPr>
            <p:ph type="sldNum" sz="quarter" idx="12"/>
          </p:nvPr>
        </p:nvSpPr>
        <p:spPr/>
        <p:txBody>
          <a:bodyPr/>
          <a:lstStyle/>
          <a:p>
            <a:fld id="{64DEB029-84AE-495D-985B-B397820050C2}" type="slidenum">
              <a:rPr lang="en-US" smtClean="0"/>
              <a:t>7</a:t>
            </a:fld>
            <a:endParaRPr lang="en-US"/>
          </a:p>
        </p:txBody>
      </p:sp>
    </p:spTree>
    <p:extLst>
      <p:ext uri="{BB962C8B-B14F-4D97-AF65-F5344CB8AC3E}">
        <p14:creationId xmlns:p14="http://schemas.microsoft.com/office/powerpoint/2010/main" val="275522360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Recommendations</a:t>
            </a:r>
          </a:p>
        </p:txBody>
      </p:sp>
      <p:sp>
        <p:nvSpPr>
          <p:cNvPr id="3" name="Content Placeholder 2"/>
          <p:cNvSpPr>
            <a:spLocks noGrp="1"/>
          </p:cNvSpPr>
          <p:nvPr>
            <p:ph idx="1"/>
          </p:nvPr>
        </p:nvSpPr>
        <p:spPr/>
        <p:txBody>
          <a:bodyPr>
            <a:normAutofit/>
          </a:bodyPr>
          <a:lstStyle/>
          <a:p>
            <a:r>
              <a:rPr lang="en-US" sz="2000" dirty="0"/>
              <a:t>Apple iMac 27’ All-in-one desktop computer</a:t>
            </a:r>
          </a:p>
          <a:p>
            <a:pPr lvl="1"/>
            <a:r>
              <a:rPr lang="en-US" sz="1800" dirty="0"/>
              <a:t>Technical specs meet Directors requirements</a:t>
            </a:r>
          </a:p>
          <a:p>
            <a:r>
              <a:rPr lang="en-US" sz="2000" dirty="0"/>
              <a:t>Hardware</a:t>
            </a:r>
          </a:p>
          <a:p>
            <a:pPr lvl="0"/>
            <a:r>
              <a:rPr lang="en-US" sz="2000" dirty="0"/>
              <a:t>System unit components and software</a:t>
            </a:r>
          </a:p>
          <a:p>
            <a:r>
              <a:rPr lang="en-US" sz="2000" dirty="0"/>
              <a:t>Productivity software</a:t>
            </a:r>
          </a:p>
          <a:p>
            <a:pPr lvl="0"/>
            <a:r>
              <a:rPr lang="en-US" sz="2000" dirty="0"/>
              <a:t>Internet connectivity and web services</a:t>
            </a:r>
          </a:p>
          <a:p>
            <a:endParaRPr lang="en-US" sz="2000" dirty="0"/>
          </a:p>
        </p:txBody>
      </p:sp>
      <p:sp>
        <p:nvSpPr>
          <p:cNvPr id="4" name="Footer Placeholder 3"/>
          <p:cNvSpPr>
            <a:spLocks noGrp="1"/>
          </p:cNvSpPr>
          <p:nvPr>
            <p:ph type="ftr" sz="quarter" idx="11"/>
          </p:nvPr>
        </p:nvSpPr>
        <p:spPr/>
        <p:txBody>
          <a:bodyPr/>
          <a:lstStyle/>
          <a:p>
            <a:r>
              <a:rPr lang="en-US"/>
              <a:t>Courtesy of Surtej Sarin</a:t>
            </a:r>
          </a:p>
        </p:txBody>
      </p:sp>
      <p:sp>
        <p:nvSpPr>
          <p:cNvPr id="5" name="Slide Number Placeholder 4"/>
          <p:cNvSpPr>
            <a:spLocks noGrp="1"/>
          </p:cNvSpPr>
          <p:nvPr>
            <p:ph type="sldNum" sz="quarter" idx="12"/>
          </p:nvPr>
        </p:nvSpPr>
        <p:spPr/>
        <p:txBody>
          <a:bodyPr/>
          <a:lstStyle/>
          <a:p>
            <a:fld id="{64DEB029-84AE-495D-985B-B397820050C2}" type="slidenum">
              <a:rPr lang="en-US" smtClean="0"/>
              <a:t>8</a:t>
            </a:fld>
            <a:endParaRPr lang="en-US"/>
          </a:p>
        </p:txBody>
      </p:sp>
    </p:spTree>
    <p:extLst>
      <p:ext uri="{BB962C8B-B14F-4D97-AF65-F5344CB8AC3E}">
        <p14:creationId xmlns:p14="http://schemas.microsoft.com/office/powerpoint/2010/main" val="78673469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6136" y="2936144"/>
            <a:ext cx="11029616" cy="988332"/>
          </a:xfrm>
        </p:spPr>
        <p:txBody>
          <a:bodyPr/>
          <a:lstStyle/>
          <a:p>
            <a:pPr algn="ctr"/>
            <a:r>
              <a:rPr lang="en-US" dirty="0">
                <a:solidFill>
                  <a:schemeClr val="accent1"/>
                </a:solidFill>
              </a:rPr>
              <a:t>Questions &amp; Next Steps</a:t>
            </a:r>
          </a:p>
        </p:txBody>
      </p:sp>
      <p:sp>
        <p:nvSpPr>
          <p:cNvPr id="5" name="Footer Placeholder 4"/>
          <p:cNvSpPr>
            <a:spLocks noGrp="1"/>
          </p:cNvSpPr>
          <p:nvPr>
            <p:ph type="ftr" sz="quarter" idx="11"/>
          </p:nvPr>
        </p:nvSpPr>
        <p:spPr/>
        <p:txBody>
          <a:bodyPr/>
          <a:lstStyle/>
          <a:p>
            <a:r>
              <a:rPr lang="en-US"/>
              <a:t>Courtesy of Surtej Sarin</a:t>
            </a:r>
          </a:p>
        </p:txBody>
      </p:sp>
      <p:sp>
        <p:nvSpPr>
          <p:cNvPr id="6" name="Slide Number Placeholder 5"/>
          <p:cNvSpPr>
            <a:spLocks noGrp="1"/>
          </p:cNvSpPr>
          <p:nvPr>
            <p:ph type="sldNum" sz="quarter" idx="12"/>
          </p:nvPr>
        </p:nvSpPr>
        <p:spPr/>
        <p:txBody>
          <a:bodyPr/>
          <a:lstStyle/>
          <a:p>
            <a:fld id="{64DEB029-84AE-495D-985B-B397820050C2}" type="slidenum">
              <a:rPr lang="en-US" smtClean="0"/>
              <a:t>9</a:t>
            </a:fld>
            <a:endParaRPr lang="en-US"/>
          </a:p>
        </p:txBody>
      </p:sp>
    </p:spTree>
    <p:extLst>
      <p:ext uri="{BB962C8B-B14F-4D97-AF65-F5344CB8AC3E}">
        <p14:creationId xmlns:p14="http://schemas.microsoft.com/office/powerpoint/2010/main" val="289732467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8046</TotalTime>
  <Words>2103</Words>
  <Application>Microsoft Office PowerPoint</Application>
  <PresentationFormat>Widescreen</PresentationFormat>
  <Paragraphs>138</Paragraphs>
  <Slides>10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Gill Sans MT</vt:lpstr>
      <vt:lpstr>Wingdings 2</vt:lpstr>
      <vt:lpstr>Dividend</vt:lpstr>
      <vt:lpstr>Executive Presentation</vt:lpstr>
      <vt:lpstr>Agenda for Today's Meeting</vt:lpstr>
      <vt:lpstr>Purpose of Presentation and Overview</vt:lpstr>
      <vt:lpstr>Hardware Devices</vt:lpstr>
      <vt:lpstr>System Unit Components and System Software</vt:lpstr>
      <vt:lpstr>Productivity Software</vt:lpstr>
      <vt:lpstr>Internet Connectivity and Web Services</vt:lpstr>
      <vt:lpstr>Summary of Recommendations</vt:lpstr>
      <vt:lpstr>Questions &amp; Next Steps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Surtej Sarin</dc:creator>
  <cp:lastModifiedBy>Surtej Sarin</cp:lastModifiedBy>
  <cp:revision>166</cp:revision>
  <dcterms:created xsi:type="dcterms:W3CDTF">2017-03-21T03:45:07Z</dcterms:created>
  <dcterms:modified xsi:type="dcterms:W3CDTF">2017-10-22T17:38:50Z</dcterms:modified>
</cp:coreProperties>
</file>