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26"/>
  </p:notesMasterIdLst>
  <p:sldIdLst>
    <p:sldId id="256" r:id="rId2"/>
    <p:sldId id="291" r:id="rId3"/>
    <p:sldId id="292" r:id="rId4"/>
    <p:sldId id="293" r:id="rId5"/>
    <p:sldId id="294" r:id="rId6"/>
    <p:sldId id="295" r:id="rId7"/>
    <p:sldId id="311" r:id="rId8"/>
    <p:sldId id="264" r:id="rId9"/>
    <p:sldId id="305" r:id="rId10"/>
    <p:sldId id="298" r:id="rId11"/>
    <p:sldId id="314" r:id="rId12"/>
    <p:sldId id="260" r:id="rId13"/>
    <p:sldId id="267" r:id="rId14"/>
    <p:sldId id="297" r:id="rId15"/>
    <p:sldId id="299" r:id="rId16"/>
    <p:sldId id="304" r:id="rId17"/>
    <p:sldId id="313" r:id="rId18"/>
    <p:sldId id="271" r:id="rId19"/>
    <p:sldId id="302" r:id="rId20"/>
    <p:sldId id="307" r:id="rId21"/>
    <p:sldId id="308" r:id="rId22"/>
    <p:sldId id="309" r:id="rId23"/>
    <p:sldId id="310" r:id="rId24"/>
    <p:sldId id="31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8FCE83-87B5-473F-AD7F-3B868380F085}">
          <p14:sldIdLst>
            <p14:sldId id="256"/>
            <p14:sldId id="291"/>
            <p14:sldId id="292"/>
            <p14:sldId id="293"/>
            <p14:sldId id="294"/>
            <p14:sldId id="295"/>
            <p14:sldId id="311"/>
            <p14:sldId id="264"/>
            <p14:sldId id="305"/>
            <p14:sldId id="298"/>
            <p14:sldId id="314"/>
            <p14:sldId id="260"/>
            <p14:sldId id="267"/>
            <p14:sldId id="297"/>
            <p14:sldId id="299"/>
            <p14:sldId id="304"/>
            <p14:sldId id="313"/>
            <p14:sldId id="271"/>
            <p14:sldId id="302"/>
            <p14:sldId id="307"/>
            <p14:sldId id="308"/>
            <p14:sldId id="309"/>
            <p14:sldId id="310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9730" autoAdjust="0"/>
  </p:normalViewPr>
  <p:slideViewPr>
    <p:cSldViewPr snapToGrid="0">
      <p:cViewPr varScale="1">
        <p:scale>
          <a:sx n="63" d="100"/>
          <a:sy n="63" d="100"/>
        </p:scale>
        <p:origin x="7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1FB66-8BA9-4C28-8A1C-A439EB159F32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1D0BC-5704-4AF4-A9E1-8475D2D5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4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1D0BC-5704-4AF4-A9E1-8475D2D5A5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86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1D0BC-5704-4AF4-A9E1-8475D2D5A5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05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1D0BC-5704-4AF4-A9E1-8475D2D5A5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9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8FFF-B09F-430C-BB75-679791AD1089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DF0A-60D6-45C3-A680-008A21EE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6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8FFF-B09F-430C-BB75-679791AD1089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DF0A-60D6-45C3-A680-008A21EE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8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8FFF-B09F-430C-BB75-679791AD1089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DF0A-60D6-45C3-A680-008A21EE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8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8FFF-B09F-430C-BB75-679791AD1089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DF0A-60D6-45C3-A680-008A21EE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8FFF-B09F-430C-BB75-679791AD1089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DF0A-60D6-45C3-A680-008A21EE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1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8FFF-B09F-430C-BB75-679791AD1089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DF0A-60D6-45C3-A680-008A21EE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8FFF-B09F-430C-BB75-679791AD1089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DF0A-60D6-45C3-A680-008A21EE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8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8FFF-B09F-430C-BB75-679791AD1089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DF0A-60D6-45C3-A680-008A21EE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4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8FFF-B09F-430C-BB75-679791AD1089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DF0A-60D6-45C3-A680-008A21EE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8FFF-B09F-430C-BB75-679791AD1089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DF0A-60D6-45C3-A680-008A21EE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9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8FFF-B09F-430C-BB75-679791AD1089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DF0A-60D6-45C3-A680-008A21EE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0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D8FFF-B09F-430C-BB75-679791AD1089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EDF0A-60D6-45C3-A680-008A21EE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0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javapapers.com/core-java/java-jvm-run-time-data-areas/" TargetMode="External"/><Relationship Id="rId2" Type="http://schemas.openxmlformats.org/officeDocument/2006/relationships/hyperlink" Target="https://docs.oracle.com/javase/specs/jvms/se7/html/jvms-2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avapapers.com/wp-content/uploads/2013/11/JVM-Run-time-Data-Areas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OutOfMemoryError.html" TargetMode="External"/><Relationship Id="rId2" Type="http://schemas.openxmlformats.org/officeDocument/2006/relationships/hyperlink" Target="https://docs.oracle.com/javase/7/docs/api/java/lang/StackOverflowError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dosaurus.com/JavaBasics/methods/methods-25-call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/books?id=bzp-BAAAQBAJ" TargetMode="External"/><Relationship Id="rId2" Type="http://schemas.openxmlformats.org/officeDocument/2006/relationships/hyperlink" Target="http://www.programcreek.com/2013/04/what-does-a-java-array-look-like-in-memor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i.stack.imgur.com/mtNjt.gif" TargetMode="External"/><Relationship Id="rId3" Type="http://schemas.openxmlformats.org/officeDocument/2006/relationships/image" Target="../media/image4.gif"/><Relationship Id="rId7" Type="http://schemas.openxmlformats.org/officeDocument/2006/relationships/hyperlink" Target="http://i.stack.imgur.com/xhF9B.gif" TargetMode="External"/><Relationship Id="rId2" Type="http://schemas.openxmlformats.org/officeDocument/2006/relationships/hyperlink" Target="http://stackoverflow.com/questions/869033/how-do-i-copy-an-object-in-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hyperlink" Target="http://i.stack.imgur.com/ZK4pQ.gi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atoday.com/story/tech/columnist/komando/2012/11/30/komando-computer-storage/1726835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specs/jvms/se7/html/jvms-2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world.com/article/2077496/testing-debugging/java-tip-130--do-you-know-your-data-size-.html" TargetMode="External"/><Relationship Id="rId2" Type="http://schemas.openxmlformats.org/officeDocument/2006/relationships/hyperlink" Target="https://docs.oracle.com/cd/E13150_01/jrockit_jvm/jrockit/geninfo/diagnos/garbage_collec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8/docs/technotes/guides/v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tima.com/insidejvm/ed2/jvmP.html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rtima.com/insidejvm/ed2/images/fig5-1.gif" TargetMode="External"/><Relationship Id="rId4" Type="http://schemas.openxmlformats.org/officeDocument/2006/relationships/hyperlink" Target="https://en.wikipedia.org/wiki/Java_virtual_mach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19505"/>
            <a:ext cx="9144000" cy="2387600"/>
          </a:xfrm>
        </p:spPr>
        <p:txBody>
          <a:bodyPr/>
          <a:lstStyle/>
          <a:p>
            <a:r>
              <a:rPr lang="en-US" dirty="0" smtClean="0"/>
              <a:t>Memory Mapping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4369"/>
            <a:ext cx="9144000" cy="165576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By: Surtej Sarin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374392" y="3278706"/>
            <a:ext cx="7443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“I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commit to memory anything that can easily be looked up in a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book”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Albert Einstein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4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530215"/>
          </a:xfrm>
        </p:spPr>
        <p:txBody>
          <a:bodyPr>
            <a:noAutofit/>
          </a:bodyPr>
          <a:lstStyle/>
          <a:p>
            <a:r>
              <a:rPr lang="en-US" sz="2200" dirty="0" smtClean="0">
                <a:cs typeface="Times New Roman" panose="02020603050405020304" pitchFamily="18" charset="0"/>
              </a:rPr>
              <a:t>The JVM runtime memory areas </a:t>
            </a:r>
            <a:r>
              <a:rPr lang="en-US" sz="2200" dirty="0" smtClean="0">
                <a:cs typeface="Times New Roman" panose="02020603050405020304" pitchFamily="18" charset="0"/>
              </a:rPr>
              <a:t>are</a:t>
            </a:r>
            <a:r>
              <a:rPr lang="en-US" sz="2200" dirty="0" smtClean="0"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cs typeface="Times New Roman" panose="02020603050405020304" pitchFamily="18" charset="0"/>
              </a:rPr>
              <a:t>divided in two </a:t>
            </a:r>
            <a:r>
              <a:rPr lang="en-US" sz="2200" dirty="0" smtClean="0">
                <a:cs typeface="Times New Roman" panose="02020603050405020304" pitchFamily="18" charset="0"/>
              </a:rPr>
              <a:t>major categories:</a:t>
            </a:r>
            <a:endParaRPr lang="en-US" sz="2200" dirty="0" smtClean="0"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 smtClean="0">
                <a:cs typeface="Times New Roman" panose="02020603050405020304" pitchFamily="18" charset="0"/>
              </a:rPr>
              <a:t>Managed per-thread</a:t>
            </a:r>
            <a:r>
              <a:rPr lang="en-US" sz="2000" dirty="0" smtClean="0">
                <a:cs typeface="Times New Roman" panose="02020603050405020304" pitchFamily="18" charset="0"/>
              </a:rPr>
              <a:t>: 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cs typeface="Times New Roman" panose="02020603050405020304" pitchFamily="18" charset="0"/>
              </a:rPr>
              <a:t>This is </a:t>
            </a:r>
            <a:r>
              <a:rPr lang="en-US" sz="1600" dirty="0" smtClean="0">
                <a:cs typeface="Times New Roman" panose="02020603050405020304" pitchFamily="18" charset="0"/>
              </a:rPr>
              <a:t>when </a:t>
            </a:r>
            <a:r>
              <a:rPr lang="en-US" sz="1600" dirty="0" smtClean="0">
                <a:cs typeface="Times New Roman" panose="02020603050405020304" pitchFamily="18" charset="0"/>
              </a:rPr>
              <a:t>the memory area is </a:t>
            </a:r>
            <a:r>
              <a:rPr lang="en-US" sz="1600" dirty="0">
                <a:cs typeface="Times New Roman" panose="02020603050405020304" pitchFamily="18" charset="0"/>
              </a:rPr>
              <a:t>u</a:t>
            </a:r>
            <a:r>
              <a:rPr lang="en-US" sz="1600" dirty="0" smtClean="0">
                <a:cs typeface="Times New Roman" panose="02020603050405020304" pitchFamily="18" charset="0"/>
              </a:rPr>
              <a:t>nique for every new thread. </a:t>
            </a:r>
            <a:r>
              <a:rPr lang="en-US" sz="1600" dirty="0" smtClean="0">
                <a:cs typeface="Times New Roman" panose="02020603050405020304" pitchFamily="18" charset="0"/>
              </a:rPr>
              <a:t>It </a:t>
            </a:r>
            <a:r>
              <a:rPr lang="en-US" sz="1600" dirty="0" smtClean="0">
                <a:cs typeface="Times New Roman" panose="02020603050405020304" pitchFamily="18" charset="0"/>
              </a:rPr>
              <a:t>is initialized when a thread starts and ends once the thread is complete.</a:t>
            </a:r>
          </a:p>
          <a:p>
            <a:pPr lvl="2"/>
            <a:r>
              <a:rPr lang="en-US" sz="1600" dirty="0">
                <a:cs typeface="Times New Roman" panose="02020603050405020304" pitchFamily="18" charset="0"/>
              </a:rPr>
              <a:t>The </a:t>
            </a:r>
            <a:r>
              <a:rPr lang="en-US" sz="1600" i="1" dirty="0">
                <a:cs typeface="Times New Roman" panose="02020603050405020304" pitchFamily="18" charset="0"/>
              </a:rPr>
              <a:t>JVM stack</a:t>
            </a:r>
            <a:r>
              <a:rPr lang="en-US" sz="1600" dirty="0">
                <a:cs typeface="Times New Roman" panose="02020603050405020304" pitchFamily="18" charset="0"/>
              </a:rPr>
              <a:t> is used to </a:t>
            </a:r>
            <a:r>
              <a:rPr lang="en-US" sz="1600" dirty="0" smtClean="0">
                <a:cs typeface="Times New Roman" panose="02020603050405020304" pitchFamily="18" charset="0"/>
              </a:rPr>
              <a:t>store </a:t>
            </a:r>
            <a:r>
              <a:rPr lang="en-US" sz="1600" dirty="0" smtClean="0">
                <a:cs typeface="Times New Roman" panose="02020603050405020304" pitchFamily="18" charset="0"/>
              </a:rPr>
              <a:t>JVM frames</a:t>
            </a:r>
            <a:r>
              <a:rPr lang="en-US" sz="1600" dirty="0">
                <a:cs typeface="Times New Roman" panose="02020603050405020304" pitchFamily="18" charset="0"/>
              </a:rPr>
              <a:t>. The m</a:t>
            </a:r>
            <a:r>
              <a:rPr lang="en-US" sz="1600" dirty="0"/>
              <a:t>emory size of </a:t>
            </a:r>
            <a:r>
              <a:rPr lang="en-US" sz="1600" dirty="0" smtClean="0"/>
              <a:t>the stacks </a:t>
            </a:r>
            <a:r>
              <a:rPr lang="en-US" sz="1600" dirty="0" smtClean="0"/>
              <a:t>can be managed as fixed </a:t>
            </a:r>
            <a:r>
              <a:rPr lang="en-US" sz="1600" dirty="0"/>
              <a:t>or </a:t>
            </a:r>
            <a:r>
              <a:rPr lang="en-US" sz="1600" dirty="0" smtClean="0"/>
              <a:t>dynamic and it is </a:t>
            </a:r>
            <a:r>
              <a:rPr lang="en-US" sz="1600" dirty="0"/>
              <a:t>created and managed for </a:t>
            </a:r>
            <a:r>
              <a:rPr lang="en-US" sz="1600" dirty="0" smtClean="0"/>
              <a:t>every thread</a:t>
            </a:r>
            <a:r>
              <a:rPr lang="en-US" sz="1600" dirty="0"/>
              <a:t>.</a:t>
            </a:r>
            <a:endParaRPr lang="en-US" sz="1600" dirty="0">
              <a:cs typeface="Times New Roman" panose="02020603050405020304" pitchFamily="18" charset="0"/>
            </a:endParaRPr>
          </a:p>
          <a:p>
            <a:pPr lvl="2"/>
            <a:r>
              <a:rPr lang="en-US" sz="1600" dirty="0">
                <a:cs typeface="Times New Roman" panose="02020603050405020304" pitchFamily="18" charset="0"/>
              </a:rPr>
              <a:t>The </a:t>
            </a:r>
            <a:r>
              <a:rPr lang="en-US" sz="1600" i="1" dirty="0">
                <a:cs typeface="Times New Roman" panose="02020603050405020304" pitchFamily="18" charset="0"/>
              </a:rPr>
              <a:t>PC </a:t>
            </a:r>
            <a:r>
              <a:rPr lang="en-US" sz="1600" i="1" dirty="0" smtClean="0">
                <a:cs typeface="Times New Roman" panose="02020603050405020304" pitchFamily="18" charset="0"/>
              </a:rPr>
              <a:t>register </a:t>
            </a:r>
            <a:r>
              <a:rPr lang="en-US" sz="1600" dirty="0">
                <a:cs typeface="Times New Roman" panose="02020603050405020304" pitchFamily="18" charset="0"/>
              </a:rPr>
              <a:t>has a pointer to the current statement being executed in </a:t>
            </a:r>
            <a:r>
              <a:rPr lang="en-US" sz="1600" dirty="0" smtClean="0">
                <a:cs typeface="Times New Roman" panose="02020603050405020304" pitchFamily="18" charset="0"/>
              </a:rPr>
              <a:t>the thread</a:t>
            </a:r>
            <a:r>
              <a:rPr lang="en-US" sz="1600" dirty="0">
                <a:cs typeface="Times New Roman" panose="02020603050405020304" pitchFamily="18" charset="0"/>
              </a:rPr>
              <a:t>. A PC register is created every time a new thread is created.</a:t>
            </a:r>
          </a:p>
          <a:p>
            <a:pPr lvl="2"/>
            <a:r>
              <a:rPr lang="en-US" sz="1600" dirty="0">
                <a:cs typeface="Times New Roman" panose="02020603050405020304" pitchFamily="18" charset="0"/>
              </a:rPr>
              <a:t>The </a:t>
            </a:r>
            <a:r>
              <a:rPr lang="en-US" sz="1600" i="1" dirty="0">
                <a:cs typeface="Times New Roman" panose="02020603050405020304" pitchFamily="18" charset="0"/>
              </a:rPr>
              <a:t>native method stacks</a:t>
            </a:r>
            <a:r>
              <a:rPr lang="en-US" sz="1600" dirty="0">
                <a:cs typeface="Times New Roman" panose="02020603050405020304" pitchFamily="18" charset="0"/>
              </a:rPr>
              <a:t> are</a:t>
            </a:r>
            <a:r>
              <a:rPr lang="en-US" sz="1600" dirty="0"/>
              <a:t> used for native methods and </a:t>
            </a:r>
            <a:r>
              <a:rPr lang="en-US" sz="1600" dirty="0" smtClean="0"/>
              <a:t>are also </a:t>
            </a:r>
            <a:r>
              <a:rPr lang="en-US" sz="1600" dirty="0"/>
              <a:t>created per thread. </a:t>
            </a:r>
            <a:r>
              <a:rPr lang="en-US" sz="1600" dirty="0" smtClean="0"/>
              <a:t>The memory </a:t>
            </a:r>
            <a:r>
              <a:rPr lang="en-US" sz="1600" dirty="0"/>
              <a:t>size is managed </a:t>
            </a:r>
            <a:r>
              <a:rPr lang="en-US" sz="1600" dirty="0" smtClean="0"/>
              <a:t>similar to </a:t>
            </a:r>
            <a:r>
              <a:rPr lang="en-US" sz="1600" dirty="0"/>
              <a:t>the JVM stack</a:t>
            </a:r>
            <a:r>
              <a:rPr lang="en-US" sz="1600" dirty="0" smtClean="0"/>
              <a:t>.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 smtClean="0">
                <a:cs typeface="Times New Roman" panose="02020603050405020304" pitchFamily="18" charset="0"/>
              </a:rPr>
              <a:t>Shared among all threads: </a:t>
            </a:r>
            <a:endParaRPr lang="en-US" sz="2000" i="1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i="1" dirty="0" smtClean="0">
                <a:cs typeface="Times New Roman" panose="02020603050405020304" pitchFamily="18" charset="0"/>
              </a:rPr>
              <a:t>	</a:t>
            </a:r>
            <a:r>
              <a:rPr lang="en-US" sz="1600" dirty="0">
                <a:cs typeface="Times New Roman" panose="02020603050405020304" pitchFamily="18" charset="0"/>
              </a:rPr>
              <a:t>This is when </a:t>
            </a:r>
            <a:r>
              <a:rPr lang="en-US" sz="1600" dirty="0">
                <a:cs typeface="Times New Roman" panose="02020603050405020304" pitchFamily="18" charset="0"/>
              </a:rPr>
              <a:t>the memory area is </a:t>
            </a:r>
            <a:r>
              <a:rPr lang="en-US" sz="1600" dirty="0">
                <a:cs typeface="Times New Roman" panose="02020603050405020304" pitchFamily="18" charset="0"/>
              </a:rPr>
              <a:t>shared and is accessed </a:t>
            </a:r>
            <a:r>
              <a:rPr lang="en-US" sz="1600" dirty="0">
                <a:cs typeface="Times New Roman" panose="02020603050405020304" pitchFamily="18" charset="0"/>
              </a:rPr>
              <a:t>by all the threads. </a:t>
            </a:r>
            <a:r>
              <a:rPr lang="en-US" sz="1600" dirty="0"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cs typeface="Times New Roman" panose="02020603050405020304" pitchFamily="18" charset="0"/>
              </a:rPr>
              <a:t>t </a:t>
            </a:r>
            <a:r>
              <a:rPr lang="en-US" sz="1600" dirty="0">
                <a:cs typeface="Times New Roman" panose="02020603050405020304" pitchFamily="18" charset="0"/>
              </a:rPr>
              <a:t>is initialized </a:t>
            </a:r>
            <a:r>
              <a:rPr lang="en-US" sz="1600" dirty="0">
                <a:cs typeface="Times New Roman" panose="02020603050405020304" pitchFamily="18" charset="0"/>
              </a:rPr>
              <a:t>when JVM </a:t>
            </a:r>
            <a:r>
              <a:rPr lang="en-US" sz="1600" dirty="0">
                <a:cs typeface="Times New Roman" panose="02020603050405020304" pitchFamily="18" charset="0"/>
              </a:rPr>
              <a:t>starts </a:t>
            </a:r>
            <a:r>
              <a:rPr lang="en-US" sz="1600" dirty="0" smtClean="0">
                <a:cs typeface="Times New Roman" panose="02020603050405020304" pitchFamily="18" charset="0"/>
              </a:rPr>
              <a:t>	and </a:t>
            </a:r>
            <a:r>
              <a:rPr lang="en-US" sz="1600" dirty="0">
                <a:cs typeface="Times New Roman" panose="02020603050405020304" pitchFamily="18" charset="0"/>
              </a:rPr>
              <a:t>ends </a:t>
            </a:r>
            <a:r>
              <a:rPr lang="en-US" sz="1600" dirty="0" smtClean="0">
                <a:cs typeface="Times New Roman" panose="02020603050405020304" pitchFamily="18" charset="0"/>
              </a:rPr>
              <a:t>once the </a:t>
            </a:r>
            <a:r>
              <a:rPr lang="en-US" sz="1600" dirty="0">
                <a:cs typeface="Times New Roman" panose="02020603050405020304" pitchFamily="18" charset="0"/>
              </a:rPr>
              <a:t>JVM is shutdown.</a:t>
            </a:r>
            <a:endParaRPr lang="en-US" sz="1600" dirty="0">
              <a:cs typeface="Times New Roman" panose="02020603050405020304" pitchFamily="18" charset="0"/>
            </a:endParaRPr>
          </a:p>
          <a:p>
            <a:pPr lvl="2"/>
            <a:r>
              <a:rPr lang="en-US" sz="1600" dirty="0">
                <a:cs typeface="Times New Roman" panose="02020603050405020304" pitchFamily="18" charset="0"/>
              </a:rPr>
              <a:t>The </a:t>
            </a:r>
            <a:r>
              <a:rPr lang="en-US" sz="1600" i="1" dirty="0">
                <a:cs typeface="Times New Roman" panose="02020603050405020304" pitchFamily="18" charset="0"/>
              </a:rPr>
              <a:t>runtime constant pool</a:t>
            </a:r>
            <a:r>
              <a:rPr lang="en-US" sz="1600" dirty="0">
                <a:cs typeface="Times New Roman" panose="02020603050405020304" pitchFamily="18" charset="0"/>
              </a:rPr>
              <a:t> </a:t>
            </a:r>
            <a:r>
              <a:rPr lang="en-US" sz="1600" dirty="0"/>
              <a:t>is created </a:t>
            </a:r>
            <a:r>
              <a:rPr lang="en-US" sz="1600" dirty="0" smtClean="0"/>
              <a:t>when </a:t>
            </a:r>
            <a:r>
              <a:rPr lang="en-US" sz="1600" dirty="0" smtClean="0"/>
              <a:t>either a </a:t>
            </a:r>
            <a:r>
              <a:rPr lang="en-US" sz="1600" dirty="0"/>
              <a:t>class or </a:t>
            </a:r>
            <a:r>
              <a:rPr lang="en-US" sz="1600" dirty="0" smtClean="0"/>
              <a:t>interface </a:t>
            </a:r>
            <a:r>
              <a:rPr lang="en-US" sz="1600" dirty="0"/>
              <a:t>is </a:t>
            </a:r>
            <a:r>
              <a:rPr lang="en-US" sz="1600" dirty="0" smtClean="0"/>
              <a:t>created and it </a:t>
            </a:r>
            <a:r>
              <a:rPr lang="en-US" sz="1600" dirty="0"/>
              <a:t>contains </a:t>
            </a:r>
            <a:r>
              <a:rPr lang="en-US" sz="1600" dirty="0" smtClean="0"/>
              <a:t>literal values.</a:t>
            </a:r>
            <a:endParaRPr lang="en-US" sz="1600" dirty="0">
              <a:cs typeface="Times New Roman" panose="02020603050405020304" pitchFamily="18" charset="0"/>
            </a:endParaRPr>
          </a:p>
          <a:p>
            <a:pPr lvl="2"/>
            <a:r>
              <a:rPr lang="en-US" sz="1600" dirty="0" smtClean="0">
                <a:cs typeface="Times New Roman" panose="02020603050405020304" pitchFamily="18" charset="0"/>
              </a:rPr>
              <a:t>The </a:t>
            </a:r>
            <a:r>
              <a:rPr lang="en-US" sz="1600" i="1" dirty="0">
                <a:cs typeface="Times New Roman" panose="02020603050405020304" pitchFamily="18" charset="0"/>
              </a:rPr>
              <a:t>method area </a:t>
            </a:r>
            <a:r>
              <a:rPr lang="en-US" sz="1600" dirty="0">
                <a:cs typeface="Times New Roman" panose="02020603050405020304" pitchFamily="18" charset="0"/>
              </a:rPr>
              <a:t>stores </a:t>
            </a:r>
            <a:r>
              <a:rPr lang="en-US" sz="1600" dirty="0" smtClean="0">
                <a:cs typeface="Times New Roman" panose="02020603050405020304" pitchFamily="18" charset="0"/>
              </a:rPr>
              <a:t>the run-time </a:t>
            </a:r>
            <a:r>
              <a:rPr lang="en-US" sz="1600" dirty="0">
                <a:cs typeface="Times New Roman" panose="02020603050405020304" pitchFamily="18" charset="0"/>
              </a:rPr>
              <a:t>constant </a:t>
            </a:r>
            <a:r>
              <a:rPr lang="en-US" sz="1600" dirty="0" smtClean="0">
                <a:cs typeface="Times New Roman" panose="02020603050405020304" pitchFamily="18" charset="0"/>
              </a:rPr>
              <a:t>pool and contains data from </a:t>
            </a:r>
            <a:r>
              <a:rPr lang="en-US" sz="1600" dirty="0" smtClean="0">
                <a:cs typeface="Times New Roman" panose="02020603050405020304" pitchFamily="18" charset="0"/>
              </a:rPr>
              <a:t>fields, methods, </a:t>
            </a:r>
            <a:r>
              <a:rPr lang="en-US" sz="1600" dirty="0" smtClean="0">
                <a:cs typeface="Times New Roman" panose="02020603050405020304" pitchFamily="18" charset="0"/>
              </a:rPr>
              <a:t>and </a:t>
            </a:r>
            <a:r>
              <a:rPr lang="en-US" sz="1600" dirty="0" smtClean="0">
                <a:cs typeface="Times New Roman" panose="02020603050405020304" pitchFamily="18" charset="0"/>
              </a:rPr>
              <a:t>constructors</a:t>
            </a:r>
            <a:r>
              <a:rPr lang="en-US" sz="1600" dirty="0" smtClean="0">
                <a:cs typeface="Times New Roman" panose="02020603050405020304" pitchFamily="18" charset="0"/>
              </a:rPr>
              <a:t>.</a:t>
            </a:r>
            <a:endParaRPr lang="en-US" sz="1600" dirty="0">
              <a:cs typeface="Times New Roman" panose="02020603050405020304" pitchFamily="18" charset="0"/>
            </a:endParaRPr>
          </a:p>
          <a:p>
            <a:pPr lvl="2"/>
            <a:r>
              <a:rPr lang="en-US" sz="1600" dirty="0">
                <a:cs typeface="Times New Roman" panose="02020603050405020304" pitchFamily="18" charset="0"/>
              </a:rPr>
              <a:t>The </a:t>
            </a:r>
            <a:r>
              <a:rPr lang="en-US" sz="1600" i="1" dirty="0">
                <a:cs typeface="Times New Roman" panose="02020603050405020304" pitchFamily="18" charset="0"/>
              </a:rPr>
              <a:t>heap</a:t>
            </a:r>
            <a:r>
              <a:rPr lang="en-US" sz="1600" dirty="0"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</a:rPr>
              <a:t>stores the method area and runtime constant </a:t>
            </a:r>
            <a:r>
              <a:rPr lang="en-US" sz="1600" dirty="0" smtClean="0">
                <a:cs typeface="Times New Roman" panose="02020603050405020304" pitchFamily="18" charset="0"/>
              </a:rPr>
              <a:t>pool and it contains </a:t>
            </a:r>
            <a:r>
              <a:rPr lang="en-US" sz="1600" dirty="0" smtClean="0">
                <a:cs typeface="Times New Roman" panose="02020603050405020304" pitchFamily="18" charset="0"/>
              </a:rPr>
              <a:t>objects </a:t>
            </a:r>
            <a:r>
              <a:rPr lang="en-US" sz="1600" dirty="0" smtClean="0">
                <a:cs typeface="Times New Roman" panose="02020603050405020304" pitchFamily="18" charset="0"/>
              </a:rPr>
              <a:t>and </a:t>
            </a:r>
            <a:r>
              <a:rPr lang="en-US" sz="1600" dirty="0" smtClean="0">
                <a:cs typeface="Times New Roman" panose="02020603050405020304" pitchFamily="18" charset="0"/>
              </a:rPr>
              <a:t>classes. </a:t>
            </a:r>
          </a:p>
          <a:p>
            <a:pPr marL="914400" lvl="2" indent="0">
              <a:buNone/>
            </a:pPr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docs.oracle.com/javase/specs/jvms/se7/html/jvms-2.html</a:t>
            </a:r>
            <a:endParaRPr lang="en-US" sz="1200" dirty="0"/>
          </a:p>
          <a:p>
            <a:pPr marL="914400" lvl="2" indent="0">
              <a:buNone/>
            </a:pP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://javapapers.com/core-java/java-jvm-run-time-data-areas/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92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javapapers.com/wp-content/uploads/2013/11/JVM-Run-time-Data-Are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655" y="183818"/>
            <a:ext cx="5391785" cy="618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35655" y="628591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javapapers.com/wp-content/uploads/2013/11/JVM-Run-time-Data-Areas.png</a:t>
            </a:r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584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 and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0863"/>
            <a:ext cx="10632440" cy="4351337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The </a:t>
            </a:r>
            <a:r>
              <a:rPr lang="en-US" sz="2400" i="1" dirty="0" smtClean="0">
                <a:cs typeface="Times New Roman" panose="02020603050405020304" pitchFamily="18" charset="0"/>
              </a:rPr>
              <a:t>stack memory </a:t>
            </a:r>
            <a:r>
              <a:rPr lang="en-US" sz="2400" dirty="0" smtClean="0">
                <a:cs typeface="Times New Roman" panose="02020603050405020304" pitchFamily="18" charset="0"/>
              </a:rPr>
              <a:t>is used for storing primitive data types and function calls. The stack memory is much smaller in size than the heap memory. It is referenced using the Last-in-First-Out order, where elements are either inserted onto the stack ("push") or removed from the stack ("pop") from the top. It is used for the execution of a thread. When there is no memory left to allocate in the stack, to store a function call or local variable, the JVM will throw the exception: </a:t>
            </a:r>
            <a:r>
              <a:rPr lang="en-US" sz="2400" i="1" dirty="0" err="1" smtClean="0">
                <a:cs typeface="Times New Roman" panose="02020603050405020304" pitchFamily="18" charset="0"/>
              </a:rPr>
              <a:t>java.lang.StackOverFlowError</a:t>
            </a:r>
            <a:r>
              <a:rPr lang="en-US" sz="2400" i="1" dirty="0" smtClean="0">
                <a:cs typeface="Times New Roman" panose="02020603050405020304" pitchFamily="18" charset="0"/>
              </a:rPr>
              <a:t>.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1400" dirty="0" smtClean="0">
                <a:cs typeface="Times New Roman" panose="02020603050405020304" pitchFamily="18" charset="0"/>
                <a:hlinkClick r:id="rId2"/>
              </a:rPr>
              <a:t>://docs.oracle.com/javase/7/docs/api/java/lang/StackOverflowError.html</a:t>
            </a:r>
            <a:endParaRPr lang="en-US" sz="1400" dirty="0">
              <a:cs typeface="Times New Roman" panose="02020603050405020304" pitchFamily="18" charset="0"/>
            </a:endParaRPr>
          </a:p>
          <a:p>
            <a:r>
              <a:rPr lang="en-US" sz="2400" dirty="0" smtClean="0">
                <a:cs typeface="Times New Roman" panose="02020603050405020304" pitchFamily="18" charset="0"/>
              </a:rPr>
              <a:t>The </a:t>
            </a:r>
            <a:r>
              <a:rPr lang="en-US" sz="2400" i="1" dirty="0">
                <a:cs typeface="Times New Roman" panose="02020603050405020304" pitchFamily="18" charset="0"/>
              </a:rPr>
              <a:t>heap </a:t>
            </a:r>
            <a:r>
              <a:rPr lang="en-US" sz="2400" i="1" dirty="0" smtClean="0">
                <a:cs typeface="Times New Roman" panose="02020603050405020304" pitchFamily="18" charset="0"/>
              </a:rPr>
              <a:t>memory</a:t>
            </a:r>
            <a:r>
              <a:rPr lang="en-US" sz="2400" dirty="0" smtClean="0">
                <a:cs typeface="Times New Roman" panose="02020603050405020304" pitchFamily="18" charset="0"/>
              </a:rPr>
              <a:t>, managed </a:t>
            </a:r>
            <a:r>
              <a:rPr lang="en-US" sz="2400" dirty="0">
                <a:cs typeface="Times New Roman" panose="02020603050405020304" pitchFamily="18" charset="0"/>
              </a:rPr>
              <a:t>at Java runtime by the </a:t>
            </a:r>
            <a:r>
              <a:rPr lang="en-US" sz="2400" dirty="0" smtClean="0">
                <a:cs typeface="Times New Roman" panose="02020603050405020304" pitchFamily="18" charset="0"/>
              </a:rPr>
              <a:t>JVM, dynamically </a:t>
            </a:r>
            <a:r>
              <a:rPr lang="en-US" sz="2400" dirty="0">
                <a:cs typeface="Times New Roman" panose="02020603050405020304" pitchFamily="18" charset="0"/>
              </a:rPr>
              <a:t>allocates memory to objects and classes. When an </a:t>
            </a:r>
            <a:r>
              <a:rPr lang="en-US" sz="2400" dirty="0" smtClean="0">
                <a:cs typeface="Times New Roman" panose="02020603050405020304" pitchFamily="18" charset="0"/>
              </a:rPr>
              <a:t>object is created in Java, </a:t>
            </a:r>
            <a:r>
              <a:rPr lang="en-US" sz="2400" dirty="0">
                <a:cs typeface="Times New Roman" panose="02020603050405020304" pitchFamily="18" charset="0"/>
              </a:rPr>
              <a:t>it will </a:t>
            </a:r>
            <a:r>
              <a:rPr lang="en-US" sz="2400" dirty="0" smtClean="0">
                <a:cs typeface="Times New Roman" panose="02020603050405020304" pitchFamily="18" charset="0"/>
              </a:rPr>
              <a:t>always </a:t>
            </a:r>
            <a:r>
              <a:rPr lang="en-US" sz="2400" dirty="0">
                <a:cs typeface="Times New Roman" panose="02020603050405020304" pitchFamily="18" charset="0"/>
              </a:rPr>
              <a:t>be automatically </a:t>
            </a:r>
            <a:r>
              <a:rPr lang="en-US" sz="2400" dirty="0" smtClean="0">
                <a:cs typeface="Times New Roman" panose="02020603050405020304" pitchFamily="18" charset="0"/>
              </a:rPr>
              <a:t>stored </a:t>
            </a:r>
            <a:r>
              <a:rPr lang="en-US" sz="2400" dirty="0">
                <a:cs typeface="Times New Roman" panose="02020603050405020304" pitchFamily="18" charset="0"/>
              </a:rPr>
              <a:t>in the </a:t>
            </a:r>
            <a:r>
              <a:rPr lang="en-US" sz="2400" dirty="0" smtClean="0">
                <a:cs typeface="Times New Roman" panose="02020603050405020304" pitchFamily="18" charset="0"/>
              </a:rPr>
              <a:t>heap. However, in </a:t>
            </a:r>
            <a:r>
              <a:rPr lang="en-US" sz="2400" dirty="0"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cs typeface="Times New Roman" panose="02020603050405020304" pitchFamily="18" charset="0"/>
              </a:rPr>
              <a:t>++ in </a:t>
            </a:r>
            <a:r>
              <a:rPr lang="en-US" sz="2400" dirty="0">
                <a:cs typeface="Times New Roman" panose="02020603050405020304" pitchFamily="18" charset="0"/>
              </a:rPr>
              <a:t>order to allocate memory on the heap, you must </a:t>
            </a:r>
            <a:r>
              <a:rPr lang="en-US" sz="2400" dirty="0" smtClean="0">
                <a:cs typeface="Times New Roman" panose="02020603050405020304" pitchFamily="18" charset="0"/>
              </a:rPr>
              <a:t>explicitly use </a:t>
            </a:r>
            <a:r>
              <a:rPr lang="en-US" sz="2400" dirty="0">
                <a:cs typeface="Times New Roman" panose="02020603050405020304" pitchFamily="18" charset="0"/>
              </a:rPr>
              <a:t>the methods </a:t>
            </a:r>
            <a:r>
              <a:rPr lang="en-US" sz="2400" dirty="0" err="1">
                <a:cs typeface="Times New Roman" panose="02020603050405020304" pitchFamily="18" charset="0"/>
              </a:rPr>
              <a:t>malloc</a:t>
            </a:r>
            <a:r>
              <a:rPr lang="en-US" sz="2400" dirty="0">
                <a:cs typeface="Times New Roman" panose="02020603050405020304" pitchFamily="18" charset="0"/>
              </a:rPr>
              <a:t>() or </a:t>
            </a:r>
            <a:r>
              <a:rPr lang="en-US" sz="2400" dirty="0" err="1">
                <a:cs typeface="Times New Roman" panose="02020603050405020304" pitchFamily="18" charset="0"/>
              </a:rPr>
              <a:t>calloc</a:t>
            </a:r>
            <a:r>
              <a:rPr lang="en-US" sz="2400" dirty="0" smtClean="0">
                <a:cs typeface="Times New Roman" panose="02020603050405020304" pitchFamily="18" charset="0"/>
              </a:rPr>
              <a:t>(). Heap memory is used to </a:t>
            </a:r>
            <a:r>
              <a:rPr lang="en-US" sz="2400" dirty="0">
                <a:cs typeface="Times New Roman" panose="02020603050405020304" pitchFamily="18" charset="0"/>
              </a:rPr>
              <a:t>allocate a large block of </a:t>
            </a:r>
            <a:r>
              <a:rPr lang="en-US" sz="2400" dirty="0" smtClean="0">
                <a:cs typeface="Times New Roman" panose="02020603050405020304" pitchFamily="18" charset="0"/>
              </a:rPr>
              <a:t>memory. For example</a:t>
            </a:r>
            <a:r>
              <a:rPr lang="en-US" sz="2400" dirty="0" smtClean="0">
                <a:cs typeface="Times New Roman" panose="02020603050405020304" pitchFamily="18" charset="0"/>
              </a:rPr>
              <a:t>, a data structure </a:t>
            </a:r>
            <a:r>
              <a:rPr lang="en-US" sz="2400" dirty="0" smtClean="0">
                <a:cs typeface="Times New Roman" panose="02020603050405020304" pitchFamily="18" charset="0"/>
              </a:rPr>
              <a:t>like </a:t>
            </a:r>
            <a:r>
              <a:rPr lang="en-US" sz="2400" dirty="0" smtClean="0">
                <a:cs typeface="Times New Roman" panose="02020603050405020304" pitchFamily="18" charset="0"/>
              </a:rPr>
              <a:t>an Array </a:t>
            </a:r>
            <a:r>
              <a:rPr lang="en-US" sz="2400" dirty="0" smtClean="0">
                <a:cs typeface="Times New Roman" panose="02020603050405020304" pitchFamily="18" charset="0"/>
              </a:rPr>
              <a:t>or </a:t>
            </a:r>
            <a:r>
              <a:rPr lang="en-US" sz="2400" dirty="0" err="1" smtClean="0">
                <a:cs typeface="Times New Roman" panose="02020603050405020304" pitchFamily="18" charset="0"/>
              </a:rPr>
              <a:t>ArrayList</a:t>
            </a:r>
            <a:r>
              <a:rPr lang="en-US" sz="2400" dirty="0" smtClean="0"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cs typeface="Times New Roman" panose="02020603050405020304" pitchFamily="18" charset="0"/>
              </a:rPr>
              <a:t>that can dynamically </a:t>
            </a:r>
            <a:r>
              <a:rPr lang="en-US" sz="2400" dirty="0">
                <a:cs typeface="Times New Roman" panose="02020603050405020304" pitchFamily="18" charset="0"/>
              </a:rPr>
              <a:t>change </a:t>
            </a:r>
            <a:r>
              <a:rPr lang="en-US" sz="2400" dirty="0" smtClean="0">
                <a:cs typeface="Times New Roman" panose="02020603050405020304" pitchFamily="18" charset="0"/>
              </a:rPr>
              <a:t>size.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</a:rPr>
              <a:t>Also, it has </a:t>
            </a:r>
            <a:r>
              <a:rPr lang="en-US" sz="2400" dirty="0" smtClean="0">
                <a:cs typeface="Times New Roman" panose="02020603050405020304" pitchFamily="18" charset="0"/>
              </a:rPr>
              <a:t>a garbage collection feature. </a:t>
            </a:r>
            <a:r>
              <a:rPr lang="en-US" sz="2400" dirty="0" smtClean="0">
                <a:cs typeface="Times New Roman" panose="02020603050405020304" pitchFamily="18" charset="0"/>
              </a:rPr>
              <a:t>When </a:t>
            </a:r>
            <a:r>
              <a:rPr lang="en-US" sz="2400" dirty="0">
                <a:cs typeface="Times New Roman" panose="02020603050405020304" pitchFamily="18" charset="0"/>
              </a:rPr>
              <a:t>there is no memory left to allocate in the heap, to create an object, the JVM will throw the exception: </a:t>
            </a:r>
            <a:r>
              <a:rPr lang="en-US" sz="2400" i="1" dirty="0" err="1">
                <a:cs typeface="Times New Roman" panose="02020603050405020304" pitchFamily="18" charset="0"/>
              </a:rPr>
              <a:t>java.lang.OutOfMemoryError</a:t>
            </a:r>
            <a:r>
              <a:rPr lang="en-US" sz="2400" i="1" dirty="0">
                <a:cs typeface="Times New Roman" panose="02020603050405020304" pitchFamily="18" charset="0"/>
              </a:rPr>
              <a:t>: Java Heap </a:t>
            </a:r>
            <a:r>
              <a:rPr lang="en-US" sz="2400" i="1" dirty="0" smtClean="0">
                <a:cs typeface="Times New Roman" panose="02020603050405020304" pitchFamily="18" charset="0"/>
              </a:rPr>
              <a:t>Space.</a:t>
            </a:r>
          </a:p>
          <a:p>
            <a:pPr marL="0" indent="0">
              <a:buNone/>
            </a:pPr>
            <a:r>
              <a:rPr lang="en-US" sz="1400" dirty="0" smtClean="0"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1400" dirty="0">
                <a:cs typeface="Times New Roman" panose="02020603050405020304" pitchFamily="18" charset="0"/>
                <a:hlinkClick r:id="rId3"/>
              </a:rPr>
              <a:t>://</a:t>
            </a:r>
            <a:r>
              <a:rPr lang="en-US" sz="1400" dirty="0" smtClean="0">
                <a:cs typeface="Times New Roman" panose="02020603050405020304" pitchFamily="18" charset="0"/>
                <a:hlinkClick r:id="rId3"/>
              </a:rPr>
              <a:t>docs.oracle.com/javase/7/docs/api/java/lang/OutOfMemoryError.html</a:t>
            </a:r>
            <a:endParaRPr lang="en-US" sz="2100" dirty="0" smtClean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The main difference between the two is, stack memory is used to store local variables and call functions, while heap memory is used to store objects.</a:t>
            </a:r>
          </a:p>
        </p:txBody>
      </p:sp>
    </p:spTree>
    <p:extLst>
      <p:ext uri="{BB962C8B-B14F-4D97-AF65-F5344CB8AC3E}">
        <p14:creationId xmlns:p14="http://schemas.microsoft.com/office/powerpoint/2010/main" val="9383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659964"/>
              </p:ext>
            </p:extLst>
          </p:nvPr>
        </p:nvGraphicFramePr>
        <p:xfrm>
          <a:off x="6252074" y="2696260"/>
          <a:ext cx="1362890" cy="3186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445"/>
                <a:gridCol w="681445"/>
              </a:tblGrid>
              <a:tr h="5092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0921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2793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day3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092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092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092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Stack-heap diagram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51033" y="2142865"/>
            <a:ext cx="278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78498" y="2142865"/>
            <a:ext cx="278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154896" y="2547228"/>
            <a:ext cx="3827417" cy="3484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66725" y="3038300"/>
            <a:ext cx="1175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Day: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66725" y="3414050"/>
            <a:ext cx="1175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Month: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266724" y="3776964"/>
            <a:ext cx="11756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Year: 2016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3120" y="1765790"/>
            <a:ext cx="5079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1: showing the stack and heap</a:t>
            </a:r>
          </a:p>
          <a:p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ublic void calendar() {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x = 0;</a:t>
            </a:r>
          </a:p>
          <a:p>
            <a:pPr lvl="1"/>
            <a:r>
              <a:rPr lang="en-US" dirty="0" smtClean="0"/>
              <a:t>Date day1, day2, day3;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ay1 = new Date(1,1,2016);</a:t>
            </a:r>
          </a:p>
          <a:p>
            <a:pPr lvl="1"/>
            <a:r>
              <a:rPr lang="en-US" dirty="0" smtClean="0"/>
              <a:t>day2 = day1;</a:t>
            </a:r>
          </a:p>
          <a:p>
            <a:pPr lvl="1"/>
            <a:r>
              <a:rPr lang="en-US" dirty="0" smtClean="0"/>
              <a:t>day3 </a:t>
            </a:r>
            <a:r>
              <a:rPr lang="en-US" dirty="0"/>
              <a:t>= new </a:t>
            </a:r>
            <a:r>
              <a:rPr lang="en-US" dirty="0" smtClean="0"/>
              <a:t>Date(8,30,1996);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 flipV="1">
            <a:off x="7299281" y="3598716"/>
            <a:ext cx="2967444" cy="160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1"/>
          </p:cNvCxnSpPr>
          <p:nvPr/>
        </p:nvCxnSpPr>
        <p:spPr>
          <a:xfrm flipV="1">
            <a:off x="7284041" y="3598716"/>
            <a:ext cx="2982684" cy="95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345100" y="5397672"/>
            <a:ext cx="11756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Year: 1996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345101" y="5028819"/>
            <a:ext cx="1175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Month: 30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345100" y="4659487"/>
            <a:ext cx="1175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Day: 8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19" idx="1"/>
          </p:cNvCxnSpPr>
          <p:nvPr/>
        </p:nvCxnSpPr>
        <p:spPr>
          <a:xfrm>
            <a:off x="7299280" y="3961630"/>
            <a:ext cx="3045821" cy="125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7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The </a:t>
            </a:r>
            <a:r>
              <a:rPr lang="en-US" sz="2400" i="1" dirty="0">
                <a:cs typeface="Times New Roman" panose="02020603050405020304" pitchFamily="18" charset="0"/>
              </a:rPr>
              <a:t>memory address </a:t>
            </a:r>
            <a:r>
              <a:rPr lang="en-US" sz="2400" dirty="0">
                <a:cs typeface="Times New Roman" panose="02020603050405020304" pitchFamily="18" charset="0"/>
              </a:rPr>
              <a:t>is where an object is stored in memory. 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Every byte in the primary memory of a computer has an address.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Suppose that we want to compare two objects. If we were to use the double equal sign operator and print the object, we would end up with a symbol that looks like this: A@190dll, </a:t>
            </a:r>
            <a:r>
              <a:rPr lang="en-US" sz="2400" dirty="0" smtClean="0">
                <a:cs typeface="Times New Roman" panose="02020603050405020304" pitchFamily="18" charset="0"/>
              </a:rPr>
              <a:t>which is the </a:t>
            </a:r>
            <a:r>
              <a:rPr lang="en-US" sz="2400" dirty="0" smtClean="0">
                <a:cs typeface="Times New Roman" panose="02020603050405020304" pitchFamily="18" charset="0"/>
              </a:rPr>
              <a:t>name of the object and its </a:t>
            </a:r>
            <a:r>
              <a:rPr lang="en-US" sz="2400" dirty="0" err="1" smtClean="0">
                <a:cs typeface="Times New Roman" panose="02020603050405020304" pitchFamily="18" charset="0"/>
              </a:rPr>
              <a:t>System.identityHashCode</a:t>
            </a:r>
            <a:r>
              <a:rPr lang="en-US" sz="2400" dirty="0" smtClean="0">
                <a:cs typeface="Times New Roman" panose="02020603050405020304" pitchFamily="18" charset="0"/>
              </a:rPr>
              <a:t>(). This </a:t>
            </a:r>
            <a:r>
              <a:rPr lang="en-US" sz="2400" dirty="0" smtClean="0">
                <a:cs typeface="Times New Roman" panose="02020603050405020304" pitchFamily="18" charset="0"/>
              </a:rPr>
              <a:t>represents </a:t>
            </a:r>
            <a:r>
              <a:rPr lang="en-US" sz="2400" dirty="0">
                <a:cs typeface="Times New Roman" panose="02020603050405020304" pitchFamily="18" charset="0"/>
              </a:rPr>
              <a:t>the initial memory address of the </a:t>
            </a:r>
            <a:r>
              <a:rPr lang="en-US" sz="2400" dirty="0" smtClean="0">
                <a:cs typeface="Times New Roman" panose="02020603050405020304" pitchFamily="18" charset="0"/>
              </a:rPr>
              <a:t>object. 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There </a:t>
            </a:r>
            <a:r>
              <a:rPr lang="en-US" sz="2400" dirty="0">
                <a:cs typeface="Times New Roman" panose="02020603050405020304" pitchFamily="18" charset="0"/>
              </a:rPr>
              <a:t>is no way to determine the </a:t>
            </a:r>
            <a:r>
              <a:rPr lang="en-US" sz="2400" dirty="0" smtClean="0">
                <a:cs typeface="Times New Roman" panose="02020603050405020304" pitchFamily="18" charset="0"/>
              </a:rPr>
              <a:t>current memory </a:t>
            </a:r>
            <a:r>
              <a:rPr lang="en-US" sz="2400" dirty="0">
                <a:cs typeface="Times New Roman" panose="02020603050405020304" pitchFamily="18" charset="0"/>
              </a:rPr>
              <a:t>address of </a:t>
            </a:r>
            <a:r>
              <a:rPr lang="en-US" sz="2400" dirty="0" smtClean="0">
                <a:cs typeface="Times New Roman" panose="02020603050405020304" pitchFamily="18" charset="0"/>
              </a:rPr>
              <a:t>the </a:t>
            </a:r>
            <a:r>
              <a:rPr lang="en-US" sz="2400" dirty="0">
                <a:cs typeface="Times New Roman" panose="02020603050405020304" pitchFamily="18" charset="0"/>
              </a:rPr>
              <a:t>object because the JVM </a:t>
            </a:r>
            <a:r>
              <a:rPr lang="en-US" sz="2400" dirty="0" smtClean="0">
                <a:cs typeface="Times New Roman" panose="02020603050405020304" pitchFamily="18" charset="0"/>
              </a:rPr>
              <a:t>can relocate the object.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The following </a:t>
            </a:r>
            <a:r>
              <a:rPr lang="en-US" sz="2400" dirty="0" smtClean="0">
                <a:cs typeface="Times New Roman" panose="02020603050405020304" pitchFamily="18" charset="0"/>
              </a:rPr>
              <a:t>example is a </a:t>
            </a:r>
            <a:r>
              <a:rPr lang="en-US" sz="2400" dirty="0" smtClean="0">
                <a:cs typeface="Times New Roman" panose="02020603050405020304" pitchFamily="18" charset="0"/>
              </a:rPr>
              <a:t>Java </a:t>
            </a:r>
            <a:r>
              <a:rPr lang="en-US" sz="2400" dirty="0" smtClean="0">
                <a:cs typeface="Times New Roman" panose="02020603050405020304" pitchFamily="18" charset="0"/>
              </a:rPr>
              <a:t>program on this topic.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64799"/>
              </p:ext>
            </p:extLst>
          </p:nvPr>
        </p:nvGraphicFramePr>
        <p:xfrm>
          <a:off x="726440" y="5813028"/>
          <a:ext cx="1886016" cy="727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Packager Shell Object" showAsIcon="1" r:id="rId3" imgW="1135080" imgH="417600" progId="Package">
                  <p:embed/>
                </p:oleObj>
              </mc:Choice>
              <mc:Fallback>
                <p:oleObj name="Packager Shell Object" showAsIcon="1" r:id="rId3" imgW="1135080" imgH="417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6440" y="5813028"/>
                        <a:ext cx="1886016" cy="727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6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013"/>
            <a:ext cx="10515600" cy="1325562"/>
          </a:xfrm>
        </p:spPr>
        <p:txBody>
          <a:bodyPr/>
          <a:lstStyle/>
          <a:p>
            <a:r>
              <a:rPr lang="en-US" dirty="0"/>
              <a:t>References</a:t>
            </a:r>
            <a:r>
              <a:rPr lang="en-US" dirty="0" smtClean="0"/>
              <a:t> to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1238"/>
            <a:ext cx="10515600" cy="4351337"/>
          </a:xfrm>
        </p:spPr>
        <p:txBody>
          <a:bodyPr>
            <a:normAutofit/>
          </a:bodyPr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A </a:t>
            </a:r>
            <a:r>
              <a:rPr lang="en-US" sz="2400" i="1" dirty="0" smtClean="0">
                <a:cs typeface="Times New Roman" panose="02020603050405020304" pitchFamily="18" charset="0"/>
              </a:rPr>
              <a:t>reference</a:t>
            </a:r>
            <a:r>
              <a:rPr lang="en-US" sz="2400" dirty="0" smtClean="0">
                <a:cs typeface="Times New Roman" panose="02020603050405020304" pitchFamily="18" charset="0"/>
              </a:rPr>
              <a:t> to an </a:t>
            </a:r>
            <a:r>
              <a:rPr lang="en-US" sz="2400" dirty="0" smtClean="0">
                <a:cs typeface="Times New Roman" panose="02020603050405020304" pitchFamily="18" charset="0"/>
              </a:rPr>
              <a:t>object </a:t>
            </a:r>
            <a:r>
              <a:rPr lang="en-US" sz="2400" dirty="0" smtClean="0">
                <a:cs typeface="Times New Roman" panose="02020603050405020304" pitchFamily="18" charset="0"/>
              </a:rPr>
              <a:t>is the address of the object’s memory location.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For example: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cs typeface="Times New Roman" panose="02020603050405020304" pitchFamily="18" charset="0"/>
              </a:rPr>
              <a:t>String b = new String(“abc”);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The heap allocates memory for the new String object.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Suppose this object is stored in </a:t>
            </a:r>
            <a:r>
              <a:rPr lang="en-US" sz="2400" dirty="0" smtClean="0">
                <a:cs typeface="Times New Roman" panose="02020603050405020304" pitchFamily="18" charset="0"/>
              </a:rPr>
              <a:t>the memory address </a:t>
            </a:r>
            <a:r>
              <a:rPr lang="en-US" sz="2400" dirty="0">
                <a:cs typeface="Times New Roman" panose="02020603050405020304" pitchFamily="18" charset="0"/>
              </a:rPr>
              <a:t>1010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Here is what it would look like memory: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600444"/>
            <a:ext cx="278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11353" y="4589497"/>
            <a:ext cx="278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419192"/>
              </p:ext>
            </p:extLst>
          </p:nvPr>
        </p:nvGraphicFramePr>
        <p:xfrm>
          <a:off x="1797630" y="4980723"/>
          <a:ext cx="1032197" cy="1680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197">
                  <a:extLst>
                    <a:ext uri="{9D8B030D-6E8A-4147-A177-3AD203B41FA5}">
                      <a16:colId xmlns="" xmlns:a16="http://schemas.microsoft.com/office/drawing/2014/main" val="244623477"/>
                    </a:ext>
                  </a:extLst>
                </a:gridCol>
              </a:tblGrid>
              <a:tr h="56027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11329685"/>
                  </a:ext>
                </a:extLst>
              </a:tr>
              <a:tr h="56027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2912793"/>
                  </a:ext>
                </a:extLst>
              </a:tr>
              <a:tr h="5602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35914766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941544" y="4969776"/>
            <a:ext cx="2601496" cy="169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53415" y="6103999"/>
            <a:ext cx="42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29827" y="5701900"/>
            <a:ext cx="1809551" cy="68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59674" y="5526193"/>
            <a:ext cx="83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1010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005514"/>
              </p:ext>
            </p:extLst>
          </p:nvPr>
        </p:nvGraphicFramePr>
        <p:xfrm>
          <a:off x="4658096" y="5505258"/>
          <a:ext cx="6604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0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03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lvl="1" indent="-285750"/>
            <a:r>
              <a:rPr lang="en-US" sz="2200" dirty="0">
                <a:cs typeface="Times New Roman" panose="02020603050405020304" pitchFamily="18" charset="0"/>
              </a:rPr>
              <a:t>When a method is called, it requires memory to store information</a:t>
            </a:r>
            <a:r>
              <a:rPr lang="en-US" sz="2200" dirty="0" smtClean="0">
                <a:cs typeface="Times New Roman" panose="02020603050405020304" pitchFamily="18" charset="0"/>
              </a:rPr>
              <a:t>.</a:t>
            </a:r>
            <a:endParaRPr lang="en-US" sz="2200" dirty="0">
              <a:cs typeface="Times New Roman" panose="02020603050405020304" pitchFamily="18" charset="0"/>
            </a:endParaRPr>
          </a:p>
          <a:p>
            <a:pPr marL="285750" lvl="1" indent="-285750"/>
            <a:r>
              <a:rPr lang="en-US" sz="2200" dirty="0">
                <a:cs typeface="Times New Roman" panose="02020603050405020304" pitchFamily="18" charset="0"/>
              </a:rPr>
              <a:t>A </a:t>
            </a:r>
            <a:r>
              <a:rPr lang="en-US" sz="2200" i="1" dirty="0">
                <a:cs typeface="Times New Roman" panose="02020603050405020304" pitchFamily="18" charset="0"/>
              </a:rPr>
              <a:t>call stack </a:t>
            </a:r>
            <a:r>
              <a:rPr lang="en-US" sz="2200" dirty="0">
                <a:cs typeface="Times New Roman" panose="02020603050405020304" pitchFamily="18" charset="0"/>
              </a:rPr>
              <a:t>is </a:t>
            </a:r>
            <a:r>
              <a:rPr lang="en-US" sz="2200" dirty="0" smtClean="0">
                <a:cs typeface="Times New Roman" panose="02020603050405020304" pitchFamily="18" charset="0"/>
              </a:rPr>
              <a:t>the memory </a:t>
            </a:r>
            <a:r>
              <a:rPr lang="en-US" sz="2200" dirty="0">
                <a:cs typeface="Times New Roman" panose="02020603050405020304" pitchFamily="18" charset="0"/>
              </a:rPr>
              <a:t>allocated to hold a return address and </a:t>
            </a:r>
            <a:r>
              <a:rPr lang="en-US" sz="2200" dirty="0" smtClean="0">
                <a:cs typeface="Times New Roman" panose="02020603050405020304" pitchFamily="18" charset="0"/>
              </a:rPr>
              <a:t>the local </a:t>
            </a:r>
            <a:r>
              <a:rPr lang="en-US" sz="2200" dirty="0">
                <a:cs typeface="Times New Roman" panose="02020603050405020304" pitchFamily="18" charset="0"/>
              </a:rPr>
              <a:t>variables</a:t>
            </a:r>
            <a:r>
              <a:rPr lang="en-US" sz="2200" dirty="0" smtClean="0">
                <a:cs typeface="Times New Roman" panose="02020603050405020304" pitchFamily="18" charset="0"/>
              </a:rPr>
              <a:t>.</a:t>
            </a:r>
            <a:endParaRPr lang="en-US" sz="2200" dirty="0">
              <a:cs typeface="Times New Roman" panose="02020603050405020304" pitchFamily="18" charset="0"/>
            </a:endParaRPr>
          </a:p>
          <a:p>
            <a:pPr marL="285750" lvl="1" indent="-285750"/>
            <a:r>
              <a:rPr lang="en-US" sz="2200" dirty="0">
                <a:cs typeface="Times New Roman" panose="02020603050405020304" pitchFamily="18" charset="0"/>
              </a:rPr>
              <a:t>A </a:t>
            </a:r>
            <a:r>
              <a:rPr lang="en-US" sz="2200" i="1" dirty="0">
                <a:cs typeface="Times New Roman" panose="02020603050405020304" pitchFamily="18" charset="0"/>
              </a:rPr>
              <a:t>stack frame </a:t>
            </a:r>
            <a:r>
              <a:rPr lang="en-US" sz="2200" dirty="0">
                <a:cs typeface="Times New Roman" panose="02020603050405020304" pitchFamily="18" charset="0"/>
              </a:rPr>
              <a:t>is storage on the call stack that is </a:t>
            </a:r>
            <a:r>
              <a:rPr lang="en-US" sz="2200" dirty="0" smtClean="0">
                <a:cs typeface="Times New Roman" panose="02020603050405020304" pitchFamily="18" charset="0"/>
              </a:rPr>
              <a:t>generated at </a:t>
            </a:r>
            <a:r>
              <a:rPr lang="en-US" sz="2200" dirty="0" smtClean="0">
                <a:cs typeface="Times New Roman" panose="02020603050405020304" pitchFamily="18" charset="0"/>
              </a:rPr>
              <a:t>when a method is called.</a:t>
            </a:r>
            <a:endParaRPr lang="en-US" sz="2200" dirty="0">
              <a:cs typeface="Times New Roman" panose="02020603050405020304" pitchFamily="18" charset="0"/>
            </a:endParaRPr>
          </a:p>
          <a:p>
            <a:pPr marL="285750" lvl="1" indent="-285750"/>
            <a:r>
              <a:rPr lang="en-US" sz="2200" dirty="0" smtClean="0">
                <a:cs typeface="Times New Roman" panose="02020603050405020304" pitchFamily="18" charset="0"/>
              </a:rPr>
              <a:t>A </a:t>
            </a:r>
            <a:r>
              <a:rPr lang="en-US" sz="2200" i="1" dirty="0" smtClean="0">
                <a:cs typeface="Times New Roman" panose="02020603050405020304" pitchFamily="18" charset="0"/>
              </a:rPr>
              <a:t>call sequence</a:t>
            </a:r>
            <a:r>
              <a:rPr lang="en-US" sz="2200" dirty="0" smtClean="0">
                <a:cs typeface="Times New Roman" panose="02020603050405020304" pitchFamily="18" charset="0"/>
              </a:rPr>
              <a:t> describes the process of calling a method</a:t>
            </a:r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505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steps of a call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599248"/>
            <a:ext cx="10515600" cy="4351338"/>
          </a:xfrm>
        </p:spPr>
        <p:txBody>
          <a:bodyPr>
            <a:noAutofit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en-US" sz="1600" dirty="0">
                <a:cs typeface="Times New Roman" panose="02020603050405020304" pitchFamily="18" charset="0"/>
              </a:rPr>
              <a:t>Argument lists are evaluated from </a:t>
            </a:r>
            <a:r>
              <a:rPr lang="en-US" sz="1600" dirty="0" smtClean="0">
                <a:cs typeface="Times New Roman" panose="02020603050405020304" pitchFamily="18" charset="0"/>
              </a:rPr>
              <a:t>left-to-right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1314450" lvl="2" indent="-514350"/>
            <a:r>
              <a:rPr lang="en-US" sz="1600" dirty="0">
                <a:cs typeface="Times New Roman" panose="02020603050405020304" pitchFamily="18" charset="0"/>
              </a:rPr>
              <a:t>An expression must be evaluated before the call is made and this excludes variable or literals.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>
                <a:cs typeface="Times New Roman" panose="02020603050405020304" pitchFamily="18" charset="0"/>
              </a:rPr>
              <a:t>A new stack frame is pushed on the call stack</a:t>
            </a:r>
          </a:p>
          <a:p>
            <a:pPr marL="1314450" lvl="2" indent="-514350"/>
            <a:r>
              <a:rPr lang="en-US" sz="1600" dirty="0">
                <a:cs typeface="Times New Roman" panose="02020603050405020304" pitchFamily="18" charset="0"/>
              </a:rPr>
              <a:t>A parameter and local variable is stored and is reserved in the stack frame.</a:t>
            </a:r>
          </a:p>
          <a:p>
            <a:pPr marL="1314450" lvl="2" indent="-514350"/>
            <a:r>
              <a:rPr lang="en-US" sz="1600" dirty="0">
                <a:cs typeface="Times New Roman" panose="02020603050405020304" pitchFamily="18" charset="0"/>
              </a:rPr>
              <a:t>Method returns are saved automatically.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>
                <a:cs typeface="Times New Roman" panose="02020603050405020304" pitchFamily="18" charset="0"/>
              </a:rPr>
              <a:t>Parameters are initialized</a:t>
            </a:r>
          </a:p>
          <a:p>
            <a:pPr marL="1314450" lvl="2" indent="-514350"/>
            <a:r>
              <a:rPr lang="en-US" sz="1600" dirty="0">
                <a:cs typeface="Times New Roman" panose="02020603050405020304" pitchFamily="18" charset="0"/>
              </a:rPr>
              <a:t>Evaluated arguments are assigned to local parameters in the called method.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>
                <a:cs typeface="Times New Roman" panose="02020603050405020304" pitchFamily="18" charset="0"/>
              </a:rPr>
              <a:t>Method </a:t>
            </a:r>
            <a:r>
              <a:rPr lang="en-US" sz="1600" dirty="0" smtClean="0">
                <a:cs typeface="Times New Roman" panose="02020603050405020304" pitchFamily="18" charset="0"/>
              </a:rPr>
              <a:t>execution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1314450" lvl="2" indent="-514350"/>
            <a:r>
              <a:rPr lang="en-US" sz="1600" dirty="0">
                <a:cs typeface="Times New Roman" panose="02020603050405020304" pitchFamily="18" charset="0"/>
              </a:rPr>
              <a:t>Once the stack frame has been initialized the method starts to execute.</a:t>
            </a:r>
          </a:p>
          <a:p>
            <a:pPr marL="1314450" lvl="2" indent="-514350"/>
            <a:r>
              <a:rPr lang="en-US" sz="1600" dirty="0" smtClean="0">
                <a:cs typeface="Times New Roman" panose="02020603050405020304" pitchFamily="18" charset="0"/>
              </a:rPr>
              <a:t>A </a:t>
            </a:r>
            <a:r>
              <a:rPr lang="en-US" sz="1600" dirty="0">
                <a:cs typeface="Times New Roman" panose="02020603050405020304" pitchFamily="18" charset="0"/>
              </a:rPr>
              <a:t>method may make a call to another </a:t>
            </a:r>
            <a:r>
              <a:rPr lang="en-US" sz="1600" dirty="0" smtClean="0">
                <a:cs typeface="Times New Roman" panose="02020603050405020304" pitchFamily="18" charset="0"/>
              </a:rPr>
              <a:t>method. If so, this </a:t>
            </a:r>
            <a:r>
              <a:rPr lang="en-US" sz="1600" dirty="0">
                <a:cs typeface="Times New Roman" panose="02020603050405020304" pitchFamily="18" charset="0"/>
              </a:rPr>
              <a:t>will push and pop its stack frames on the call stack.</a:t>
            </a:r>
          </a:p>
          <a:p>
            <a:pPr marL="91440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cs typeface="Times New Roman" panose="02020603050405020304" pitchFamily="18" charset="0"/>
              </a:rPr>
              <a:t>Method return</a:t>
            </a:r>
          </a:p>
          <a:p>
            <a:pPr marL="1314450" lvl="2" indent="-514350"/>
            <a:r>
              <a:rPr lang="en-US" sz="1600" dirty="0">
                <a:cs typeface="Times New Roman" panose="02020603050405020304" pitchFamily="18" charset="0"/>
              </a:rPr>
              <a:t>This happens when the method is completed or a return statement is encountered. </a:t>
            </a:r>
          </a:p>
          <a:p>
            <a:pPr marL="1314450" lvl="2" indent="-514350"/>
            <a:r>
              <a:rPr lang="en-US" sz="1600" dirty="0">
                <a:cs typeface="Times New Roman" panose="02020603050405020304" pitchFamily="18" charset="0"/>
              </a:rPr>
              <a:t>Methods that are not void </a:t>
            </a:r>
            <a:r>
              <a:rPr lang="en-US" sz="1600" dirty="0" smtClean="0">
                <a:cs typeface="Times New Roman" panose="02020603050405020304" pitchFamily="18" charset="0"/>
              </a:rPr>
              <a:t>return </a:t>
            </a:r>
            <a:r>
              <a:rPr lang="en-US" sz="1600" dirty="0">
                <a:cs typeface="Times New Roman" panose="02020603050405020304" pitchFamily="18" charset="0"/>
              </a:rPr>
              <a:t>a value, which is passed back to the calling method.</a:t>
            </a:r>
          </a:p>
          <a:p>
            <a:pPr marL="1314450" lvl="2" indent="-514350"/>
            <a:r>
              <a:rPr lang="en-US" sz="1600" dirty="0">
                <a:cs typeface="Times New Roman" panose="02020603050405020304" pitchFamily="18" charset="0"/>
              </a:rPr>
              <a:t>The stack frame storage for the called method is then </a:t>
            </a:r>
            <a:r>
              <a:rPr lang="en-US" sz="1600" dirty="0" smtClean="0">
                <a:cs typeface="Times New Roman" panose="02020603050405020304" pitchFamily="18" charset="0"/>
              </a:rPr>
              <a:t>“popped” </a:t>
            </a:r>
            <a:r>
              <a:rPr lang="en-US" sz="1600" dirty="0">
                <a:cs typeface="Times New Roman" panose="02020603050405020304" pitchFamily="18" charset="0"/>
              </a:rPr>
              <a:t>off the call stack. In other words, a pointer is moved to the previous stack frame and </a:t>
            </a:r>
            <a:r>
              <a:rPr lang="en-US" sz="1600" dirty="0" smtClean="0">
                <a:cs typeface="Times New Roman" panose="02020603050405020304" pitchFamily="18" charset="0"/>
              </a:rPr>
              <a:t>now the </a:t>
            </a:r>
            <a:r>
              <a:rPr lang="en-US" sz="1600" dirty="0">
                <a:cs typeface="Times New Roman" panose="02020603050405020304" pitchFamily="18" charset="0"/>
              </a:rPr>
              <a:t>current stack frame can </a:t>
            </a:r>
            <a:r>
              <a:rPr lang="en-US" sz="1600" dirty="0" smtClean="0">
                <a:cs typeface="Times New Roman" panose="02020603050405020304" pitchFamily="18" charset="0"/>
              </a:rPr>
              <a:t>be called by </a:t>
            </a:r>
            <a:r>
              <a:rPr lang="en-US" sz="1600" dirty="0">
                <a:cs typeface="Times New Roman" panose="02020603050405020304" pitchFamily="18" charset="0"/>
              </a:rPr>
              <a:t>other methods. </a:t>
            </a:r>
          </a:p>
          <a:p>
            <a:pPr marL="1314450" lvl="2" indent="-514350"/>
            <a:r>
              <a:rPr lang="en-US" sz="1600" dirty="0" smtClean="0">
                <a:cs typeface="Times New Roman" panose="02020603050405020304" pitchFamily="18" charset="0"/>
              </a:rPr>
              <a:t>The calling </a:t>
            </a:r>
            <a:r>
              <a:rPr lang="en-US" sz="1600" dirty="0">
                <a:cs typeface="Times New Roman" panose="02020603050405020304" pitchFamily="18" charset="0"/>
              </a:rPr>
              <a:t>method continues to execute from the spot where the method was called</a:t>
            </a:r>
            <a:r>
              <a:rPr lang="en-US" sz="1600" dirty="0" smtClean="0">
                <a:cs typeface="Times New Roman" panose="02020603050405020304" pitchFamily="18" charset="0"/>
              </a:rPr>
              <a:t>.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www.fredosaurus.com/JavaBasics/methods/methods-25-calls.html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0219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597643"/>
              </p:ext>
            </p:extLst>
          </p:nvPr>
        </p:nvGraphicFramePr>
        <p:xfrm>
          <a:off x="6633998" y="2422128"/>
          <a:ext cx="1277984" cy="33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286">
                  <a:extLst>
                    <a:ext uri="{9D8B030D-6E8A-4147-A177-3AD203B41FA5}">
                      <a16:colId xmlns="" xmlns:a16="http://schemas.microsoft.com/office/drawing/2014/main" val="2944721239"/>
                    </a:ext>
                  </a:extLst>
                </a:gridCol>
                <a:gridCol w="352698">
                  <a:extLst>
                    <a:ext uri="{9D8B030D-6E8A-4147-A177-3AD203B41FA5}">
                      <a16:colId xmlns="" xmlns:a16="http://schemas.microsoft.com/office/drawing/2014/main" val="3956291168"/>
                    </a:ext>
                  </a:extLst>
                </a:gridCol>
              </a:tblGrid>
              <a:tr h="4231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0967917"/>
                  </a:ext>
                </a:extLst>
              </a:tr>
              <a:tr h="4231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8677003"/>
                  </a:ext>
                </a:extLst>
              </a:tr>
              <a:tr h="4231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085103"/>
                  </a:ext>
                </a:extLst>
              </a:tr>
              <a:tr h="4231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3421015"/>
                  </a:ext>
                </a:extLst>
              </a:tr>
              <a:tr h="4231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34043024"/>
                  </a:ext>
                </a:extLst>
              </a:tr>
              <a:tr h="4231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28048705"/>
                  </a:ext>
                </a:extLst>
              </a:tr>
              <a:tr h="4231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59196916"/>
                  </a:ext>
                </a:extLst>
              </a:tr>
              <a:tr h="4231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9376045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36491" y="3031106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71921" y="4779263"/>
            <a:ext cx="91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173783" y="2297079"/>
            <a:ext cx="3827417" cy="3484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85464" y="2045842"/>
            <a:ext cx="278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11140" y="1942982"/>
            <a:ext cx="278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199" y="1739583"/>
            <a:ext cx="50620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2: function calls on a stack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 </a:t>
            </a:r>
            <a:r>
              <a:rPr lang="en-US" dirty="0"/>
              <a:t>= </a:t>
            </a:r>
            <a:r>
              <a:rPr lang="en-US" dirty="0" smtClean="0"/>
              <a:t>0;</a:t>
            </a:r>
          </a:p>
          <a:p>
            <a:pPr lvl="1"/>
            <a:r>
              <a:rPr lang="en-US" dirty="0" smtClean="0"/>
              <a:t>String b </a:t>
            </a:r>
            <a:r>
              <a:rPr lang="en-US" dirty="0"/>
              <a:t>= new String</a:t>
            </a:r>
            <a:r>
              <a:rPr lang="en-US" dirty="0" smtClean="0"/>
              <a:t>(“abc");</a:t>
            </a:r>
          </a:p>
          <a:p>
            <a:pPr lvl="1"/>
            <a:r>
              <a:rPr lang="en-US" dirty="0" smtClean="0"/>
              <a:t>String c </a:t>
            </a:r>
            <a:r>
              <a:rPr lang="en-US" dirty="0"/>
              <a:t>= b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String d </a:t>
            </a:r>
            <a:r>
              <a:rPr lang="en-US" dirty="0"/>
              <a:t>= new </a:t>
            </a:r>
            <a:r>
              <a:rPr lang="en-US" dirty="0" smtClean="0"/>
              <a:t>String(b);</a:t>
            </a:r>
          </a:p>
          <a:p>
            <a:pPr lvl="1"/>
            <a:r>
              <a:rPr lang="en-US" dirty="0" smtClean="0"/>
              <a:t>foo(a, b, c, d); 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public void foo(</a:t>
            </a:r>
            <a:r>
              <a:rPr lang="en-US" dirty="0" err="1" smtClean="0"/>
              <a:t>int</a:t>
            </a:r>
            <a:r>
              <a:rPr lang="en-US" dirty="0" smtClean="0"/>
              <a:t> e, </a:t>
            </a:r>
            <a:r>
              <a:rPr lang="en-US" dirty="0"/>
              <a:t>String </a:t>
            </a:r>
            <a:r>
              <a:rPr lang="en-US" dirty="0" smtClean="0"/>
              <a:t>f, </a:t>
            </a:r>
            <a:r>
              <a:rPr lang="en-US" dirty="0"/>
              <a:t>String </a:t>
            </a:r>
            <a:r>
              <a:rPr lang="en-US" dirty="0" smtClean="0"/>
              <a:t>g, </a:t>
            </a:r>
            <a:r>
              <a:rPr lang="en-US" dirty="0"/>
              <a:t>String </a:t>
            </a:r>
            <a:r>
              <a:rPr lang="en-US" dirty="0" smtClean="0"/>
              <a:t>h) {</a:t>
            </a:r>
          </a:p>
          <a:p>
            <a:pPr lvl="1"/>
            <a:r>
              <a:rPr lang="en-US" dirty="0" err="1" smtClean="0"/>
              <a:t>System.exit</a:t>
            </a:r>
            <a:r>
              <a:rPr lang="en-US" dirty="0" smtClean="0"/>
              <a:t>(1);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32220" y="2934868"/>
            <a:ext cx="8154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“abc”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464681" y="4601705"/>
            <a:ext cx="8027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“abc”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7" idx="1"/>
          </p:cNvCxnSpPr>
          <p:nvPr/>
        </p:nvCxnSpPr>
        <p:spPr>
          <a:xfrm flipV="1">
            <a:off x="7689912" y="4786371"/>
            <a:ext cx="2774769" cy="37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663787" y="4786371"/>
            <a:ext cx="2800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6" idx="1"/>
          </p:cNvCxnSpPr>
          <p:nvPr/>
        </p:nvCxnSpPr>
        <p:spPr>
          <a:xfrm flipV="1">
            <a:off x="7689912" y="3119534"/>
            <a:ext cx="2142308" cy="117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1"/>
          </p:cNvCxnSpPr>
          <p:nvPr/>
        </p:nvCxnSpPr>
        <p:spPr>
          <a:xfrm>
            <a:off x="7689912" y="2606794"/>
            <a:ext cx="2142308" cy="51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689912" y="3044682"/>
            <a:ext cx="3143796" cy="155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7" idx="0"/>
          </p:cNvCxnSpPr>
          <p:nvPr/>
        </p:nvCxnSpPr>
        <p:spPr>
          <a:xfrm>
            <a:off x="7689912" y="3482568"/>
            <a:ext cx="3176149" cy="111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Stack-heap diagram</a:t>
            </a:r>
          </a:p>
        </p:txBody>
      </p:sp>
      <p:sp>
        <p:nvSpPr>
          <p:cNvPr id="4" name="Left Brace 3"/>
          <p:cNvSpPr/>
          <p:nvPr/>
        </p:nvSpPr>
        <p:spPr>
          <a:xfrm>
            <a:off x="6241928" y="2422128"/>
            <a:ext cx="392070" cy="15942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>
            <a:off x="6273039" y="4173915"/>
            <a:ext cx="392070" cy="15942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5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7"/>
          </a:xfrm>
        </p:spPr>
        <p:txBody>
          <a:bodyPr>
            <a:no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In Java, </a:t>
            </a:r>
            <a:r>
              <a:rPr lang="en-US" sz="1600" dirty="0" smtClean="0">
                <a:cs typeface="Times New Roman" panose="02020603050405020304" pitchFamily="18" charset="0"/>
              </a:rPr>
              <a:t>an </a:t>
            </a:r>
            <a:r>
              <a:rPr lang="en-US" sz="1600" i="1" dirty="0" smtClean="0">
                <a:cs typeface="Times New Roman" panose="02020603050405020304" pitchFamily="18" charset="0"/>
              </a:rPr>
              <a:t>array</a:t>
            </a:r>
            <a:r>
              <a:rPr lang="en-US" sz="1600" dirty="0" smtClean="0">
                <a:cs typeface="Times New Roman" panose="02020603050405020304" pitchFamily="18" charset="0"/>
              </a:rPr>
              <a:t> stores either a </a:t>
            </a:r>
            <a:r>
              <a:rPr lang="en-US" sz="1600" dirty="0">
                <a:cs typeface="Times New Roman" panose="02020603050405020304" pitchFamily="18" charset="0"/>
              </a:rPr>
              <a:t>primitive </a:t>
            </a:r>
            <a:r>
              <a:rPr lang="en-US" sz="1600" dirty="0" smtClean="0">
                <a:cs typeface="Times New Roman" panose="02020603050405020304" pitchFamily="18" charset="0"/>
              </a:rPr>
              <a:t>value </a:t>
            </a:r>
            <a:r>
              <a:rPr lang="en-US" sz="1600" dirty="0">
                <a:cs typeface="Times New Roman" panose="02020603050405020304" pitchFamily="18" charset="0"/>
              </a:rPr>
              <a:t>or </a:t>
            </a:r>
            <a:r>
              <a:rPr lang="en-US" sz="1600" dirty="0" smtClean="0">
                <a:cs typeface="Times New Roman" panose="02020603050405020304" pitchFamily="18" charset="0"/>
              </a:rPr>
              <a:t>a reference to an object.</a:t>
            </a:r>
          </a:p>
          <a:p>
            <a:r>
              <a:rPr lang="en-US" sz="1600" dirty="0" smtClean="0">
                <a:cs typeface="Times New Roman" panose="02020603050405020304" pitchFamily="18" charset="0"/>
              </a:rPr>
              <a:t>Arrays are treated the same way in memory as objects.</a:t>
            </a:r>
          </a:p>
          <a:p>
            <a:r>
              <a:rPr lang="en-US" sz="1600" dirty="0" smtClean="0">
                <a:cs typeface="Times New Roman" panose="02020603050405020304" pitchFamily="18" charset="0"/>
              </a:rPr>
              <a:t>When an array is declared, it is not assigned a</a:t>
            </a:r>
            <a:r>
              <a:rPr lang="en-US" sz="1600" dirty="0">
                <a:cs typeface="Times New Roman" panose="02020603050405020304" pitchFamily="18" charset="0"/>
              </a:rPr>
              <a:t> memory </a:t>
            </a:r>
            <a:r>
              <a:rPr lang="en-US" sz="1600" dirty="0" smtClean="0">
                <a:cs typeface="Times New Roman" panose="02020603050405020304" pitchFamily="18" charset="0"/>
              </a:rPr>
              <a:t>address. The array reference is automatically assigned </a:t>
            </a:r>
            <a:r>
              <a:rPr lang="en-US" sz="1600" dirty="0">
                <a:cs typeface="Times New Roman" panose="02020603050405020304" pitchFamily="18" charset="0"/>
              </a:rPr>
              <a:t>the value </a:t>
            </a:r>
            <a:r>
              <a:rPr lang="en-US" sz="1600" i="1" dirty="0">
                <a:cs typeface="Times New Roman" panose="02020603050405020304" pitchFamily="18" charset="0"/>
              </a:rPr>
              <a:t>null</a:t>
            </a:r>
            <a:r>
              <a:rPr lang="en-US" sz="1600" dirty="0"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cs typeface="Times New Roman" panose="02020603050405020304" pitchFamily="18" charset="0"/>
              </a:rPr>
              <a:t>meaning that the </a:t>
            </a:r>
            <a:r>
              <a:rPr lang="en-US" sz="1600" dirty="0">
                <a:cs typeface="Times New Roman" panose="02020603050405020304" pitchFamily="18" charset="0"/>
              </a:rPr>
              <a:t>identifier is not associated with a</a:t>
            </a:r>
            <a:r>
              <a:rPr lang="en-US" sz="1600" dirty="0" smtClean="0"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</a:rPr>
              <a:t>memory </a:t>
            </a:r>
            <a:r>
              <a:rPr lang="en-US" sz="1600" dirty="0" smtClean="0">
                <a:cs typeface="Times New Roman" panose="02020603050405020304" pitchFamily="18" charset="0"/>
              </a:rPr>
              <a:t>address. It is important to note, an </a:t>
            </a:r>
            <a:r>
              <a:rPr lang="en-US" sz="1600" dirty="0">
                <a:cs typeface="Times New Roman" panose="02020603050405020304" pitchFamily="18" charset="0"/>
              </a:rPr>
              <a:t>array </a:t>
            </a:r>
            <a:r>
              <a:rPr lang="en-US" sz="1600" dirty="0" smtClean="0">
                <a:cs typeface="Times New Roman" panose="02020603050405020304" pitchFamily="18" charset="0"/>
              </a:rPr>
              <a:t>does not </a:t>
            </a:r>
            <a:r>
              <a:rPr lang="en-US" sz="1600" dirty="0">
                <a:cs typeface="Times New Roman" panose="02020603050405020304" pitchFamily="18" charset="0"/>
              </a:rPr>
              <a:t>explicitly </a:t>
            </a:r>
            <a:r>
              <a:rPr lang="en-US" sz="1600" dirty="0" smtClean="0">
                <a:cs typeface="Times New Roman" panose="02020603050405020304" pitchFamily="18" charset="0"/>
              </a:rPr>
              <a:t>need to be assigned null</a:t>
            </a:r>
            <a:r>
              <a:rPr lang="en-US" sz="1600" dirty="0"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sz="1600" dirty="0" err="1" smtClean="0"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</a:rPr>
              <a:t>[ ] </a:t>
            </a:r>
            <a:r>
              <a:rPr lang="en-US" sz="1600" dirty="0" err="1">
                <a:cs typeface="Times New Roman" panose="02020603050405020304" pitchFamily="18" charset="0"/>
              </a:rPr>
              <a:t>arr</a:t>
            </a:r>
            <a:r>
              <a:rPr lang="en-US" sz="1600" dirty="0"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dirty="0" err="1" smtClean="0"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</a:rPr>
              <a:t>[ ] </a:t>
            </a:r>
            <a:r>
              <a:rPr lang="en-US" sz="1600" dirty="0" err="1" smtClean="0">
                <a:cs typeface="Times New Roman" panose="02020603050405020304" pitchFamily="18" charset="0"/>
              </a:rPr>
              <a:t>arr</a:t>
            </a:r>
            <a:r>
              <a:rPr lang="en-US" sz="1600" dirty="0" smtClean="0"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</a:rPr>
              <a:t>= </a:t>
            </a:r>
            <a:r>
              <a:rPr lang="en-US" sz="1600" dirty="0" smtClean="0">
                <a:cs typeface="Times New Roman" panose="02020603050405020304" pitchFamily="18" charset="0"/>
              </a:rPr>
              <a:t>null</a:t>
            </a:r>
            <a:r>
              <a:rPr lang="en-US" sz="1600" dirty="0"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>
                <a:cs typeface="Times New Roman" panose="02020603050405020304" pitchFamily="18" charset="0"/>
              </a:rPr>
              <a:t>When </a:t>
            </a:r>
            <a:r>
              <a:rPr lang="en-US" sz="1600" dirty="0" smtClean="0">
                <a:cs typeface="Times New Roman" panose="02020603050405020304" pitchFamily="18" charset="0"/>
              </a:rPr>
              <a:t>an array is defined using the </a:t>
            </a:r>
            <a:r>
              <a:rPr lang="en-US" sz="1600" dirty="0">
                <a:cs typeface="Times New Roman" panose="02020603050405020304" pitchFamily="18" charset="0"/>
              </a:rPr>
              <a:t>keyword </a:t>
            </a:r>
            <a:r>
              <a:rPr lang="en-US" sz="1600" i="1" dirty="0" smtClean="0">
                <a:cs typeface="Times New Roman" panose="02020603050405020304" pitchFamily="18" charset="0"/>
              </a:rPr>
              <a:t>new</a:t>
            </a:r>
            <a:r>
              <a:rPr lang="en-US" sz="1600" dirty="0" smtClean="0">
                <a:cs typeface="Times New Roman" panose="02020603050405020304" pitchFamily="18" charset="0"/>
              </a:rPr>
              <a:t>, </a:t>
            </a:r>
            <a:r>
              <a:rPr lang="en-US" sz="1600" dirty="0">
                <a:cs typeface="Times New Roman" panose="02020603050405020304" pitchFamily="18" charset="0"/>
              </a:rPr>
              <a:t>memory is allocated on the </a:t>
            </a:r>
            <a:r>
              <a:rPr lang="en-US" sz="1600" dirty="0" smtClean="0">
                <a:cs typeface="Times New Roman" panose="02020603050405020304" pitchFamily="18" charset="0"/>
              </a:rPr>
              <a:t>heap and the </a:t>
            </a:r>
            <a:r>
              <a:rPr lang="en-US" sz="1600" dirty="0">
                <a:cs typeface="Times New Roman" panose="02020603050405020304" pitchFamily="18" charset="0"/>
              </a:rPr>
              <a:t>array reference </a:t>
            </a:r>
            <a:r>
              <a:rPr lang="en-US" sz="1600" dirty="0" smtClean="0">
                <a:cs typeface="Times New Roman" panose="02020603050405020304" pitchFamily="18" charset="0"/>
              </a:rPr>
              <a:t>obtains a </a:t>
            </a:r>
            <a:r>
              <a:rPr lang="en-US" sz="1600" dirty="0">
                <a:cs typeface="Times New Roman" panose="02020603050405020304" pitchFamily="18" charset="0"/>
              </a:rPr>
              <a:t>memory </a:t>
            </a:r>
            <a:r>
              <a:rPr lang="en-US" sz="1600" dirty="0" smtClean="0">
                <a:cs typeface="Times New Roman" panose="02020603050405020304" pitchFamily="18" charset="0"/>
              </a:rPr>
              <a:t>address.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600" dirty="0" err="1" smtClean="0"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</a:rPr>
              <a:t>[ ] </a:t>
            </a:r>
            <a:r>
              <a:rPr lang="en-US" sz="1600" dirty="0" err="1">
                <a:cs typeface="Times New Roman" panose="02020603050405020304" pitchFamily="18" charset="0"/>
              </a:rPr>
              <a:t>arr</a:t>
            </a:r>
            <a:r>
              <a:rPr lang="en-US" sz="1600" dirty="0">
                <a:cs typeface="Times New Roman" panose="02020603050405020304" pitchFamily="18" charset="0"/>
              </a:rPr>
              <a:t> = new </a:t>
            </a:r>
            <a:r>
              <a:rPr lang="en-US" sz="1600" dirty="0" err="1">
                <a:cs typeface="Times New Roman" panose="02020603050405020304" pitchFamily="18" charset="0"/>
              </a:rPr>
              <a:t>int</a:t>
            </a:r>
            <a:r>
              <a:rPr lang="en-US" sz="1600" dirty="0"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cs typeface="Times New Roman" panose="02020603050405020304" pitchFamily="18" charset="0"/>
              </a:rPr>
              <a:t>[</a:t>
            </a:r>
            <a:r>
              <a:rPr lang="en-US" sz="1600" dirty="0" smtClean="0">
                <a:cs typeface="Times New Roman" panose="02020603050405020304" pitchFamily="18" charset="0"/>
              </a:rPr>
              <a:t>20</a:t>
            </a:r>
            <a:r>
              <a:rPr lang="en-US" sz="1600" dirty="0" smtClean="0">
                <a:cs typeface="Times New Roman" panose="02020603050405020304" pitchFamily="18" charset="0"/>
              </a:rPr>
              <a:t>];</a:t>
            </a:r>
            <a:endParaRPr lang="en-US" sz="1600" dirty="0">
              <a:cs typeface="Times New Roman" panose="02020603050405020304" pitchFamily="18" charset="0"/>
            </a:endParaRPr>
          </a:p>
          <a:p>
            <a:r>
              <a:rPr lang="en-US" sz="1600" dirty="0" smtClean="0">
                <a:cs typeface="Times New Roman" panose="02020603050405020304" pitchFamily="18" charset="0"/>
              </a:rPr>
              <a:t>In the example above, </a:t>
            </a:r>
            <a:r>
              <a:rPr lang="en-US" sz="1600" dirty="0" err="1" smtClean="0">
                <a:cs typeface="Times New Roman" panose="02020603050405020304" pitchFamily="18" charset="0"/>
              </a:rPr>
              <a:t>arr</a:t>
            </a:r>
            <a:r>
              <a:rPr lang="en-US" sz="1600" dirty="0" smtClean="0">
                <a:cs typeface="Times New Roman" panose="02020603050405020304" pitchFamily="18" charset="0"/>
              </a:rPr>
              <a:t> has a memory address</a:t>
            </a:r>
            <a:r>
              <a:rPr lang="en-US" sz="1600" dirty="0"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cs typeface="Times New Roman" panose="02020603050405020304" pitchFamily="18" charset="0"/>
              </a:rPr>
              <a:t>however, since it is uninitialized, each element of </a:t>
            </a:r>
            <a:r>
              <a:rPr lang="en-US" sz="1600" dirty="0" err="1" smtClean="0">
                <a:cs typeface="Times New Roman" panose="02020603050405020304" pitchFamily="18" charset="0"/>
              </a:rPr>
              <a:t>arr</a:t>
            </a:r>
            <a:r>
              <a:rPr lang="en-US" sz="1600" dirty="0" smtClean="0"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</a:rPr>
              <a:t>has the </a:t>
            </a:r>
            <a:r>
              <a:rPr lang="en-US" sz="1600" dirty="0" smtClean="0">
                <a:cs typeface="Times New Roman" panose="02020603050405020304" pitchFamily="18" charset="0"/>
              </a:rPr>
              <a:t>value of 0, </a:t>
            </a:r>
            <a:r>
              <a:rPr lang="en-US" sz="1600" dirty="0">
                <a:cs typeface="Times New Roman" panose="02020603050405020304" pitchFamily="18" charset="0"/>
              </a:rPr>
              <a:t>because it is an </a:t>
            </a:r>
            <a:r>
              <a:rPr lang="en-US" sz="1600" dirty="0" smtClean="0">
                <a:cs typeface="Times New Roman" panose="02020603050405020304" pitchFamily="18" charset="0"/>
              </a:rPr>
              <a:t>integer </a:t>
            </a:r>
            <a:r>
              <a:rPr lang="en-US" sz="1600" dirty="0">
                <a:cs typeface="Times New Roman" panose="02020603050405020304" pitchFamily="18" charset="0"/>
              </a:rPr>
              <a:t>array. Similarly, </a:t>
            </a:r>
            <a:r>
              <a:rPr lang="en-US" sz="1600" dirty="0" smtClean="0">
                <a:cs typeface="Times New Roman" panose="02020603050405020304" pitchFamily="18" charset="0"/>
              </a:rPr>
              <a:t>the default </a:t>
            </a:r>
            <a:r>
              <a:rPr lang="en-US" sz="1600" dirty="0" smtClean="0">
                <a:cs typeface="Times New Roman" panose="02020603050405020304" pitchFamily="18" charset="0"/>
              </a:rPr>
              <a:t>value of </a:t>
            </a:r>
            <a:r>
              <a:rPr lang="en-US" sz="1600" dirty="0" smtClean="0">
                <a:cs typeface="Times New Roman" panose="02020603050405020304" pitchFamily="18" charset="0"/>
              </a:rPr>
              <a:t>a </a:t>
            </a:r>
            <a:r>
              <a:rPr lang="en-US" sz="1600" dirty="0">
                <a:cs typeface="Times New Roman" panose="02020603050405020304" pitchFamily="18" charset="0"/>
              </a:rPr>
              <a:t>double </a:t>
            </a:r>
            <a:r>
              <a:rPr lang="en-US" sz="1600" dirty="0" smtClean="0">
                <a:cs typeface="Times New Roman" panose="02020603050405020304" pitchFamily="18" charset="0"/>
              </a:rPr>
              <a:t>would </a:t>
            </a:r>
            <a:r>
              <a:rPr lang="en-US" sz="1600" dirty="0">
                <a:cs typeface="Times New Roman" panose="02020603050405020304" pitchFamily="18" charset="0"/>
              </a:rPr>
              <a:t>be </a:t>
            </a:r>
            <a:r>
              <a:rPr lang="en-US" sz="1600" dirty="0" smtClean="0">
                <a:cs typeface="Times New Roman" panose="02020603050405020304" pitchFamily="18" charset="0"/>
              </a:rPr>
              <a:t>the </a:t>
            </a:r>
            <a:r>
              <a:rPr lang="en-US" sz="1600" dirty="0" smtClean="0">
                <a:cs typeface="Times New Roman" panose="02020603050405020304" pitchFamily="18" charset="0"/>
              </a:rPr>
              <a:t>0.0, </a:t>
            </a:r>
            <a:r>
              <a:rPr lang="en-US" sz="1600" dirty="0" err="1">
                <a:cs typeface="Times New Roman" panose="02020603050405020304" pitchFamily="18" charset="0"/>
              </a:rPr>
              <a:t>boolean</a:t>
            </a:r>
            <a:r>
              <a:rPr lang="en-US" sz="1600" dirty="0"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cs typeface="Times New Roman" panose="02020603050405020304" pitchFamily="18" charset="0"/>
              </a:rPr>
              <a:t>would be </a:t>
            </a:r>
            <a:r>
              <a:rPr lang="en-US" sz="1600" i="1" dirty="0" smtClean="0">
                <a:cs typeface="Times New Roman" panose="02020603050405020304" pitchFamily="18" charset="0"/>
              </a:rPr>
              <a:t>false</a:t>
            </a:r>
            <a:r>
              <a:rPr lang="en-US" sz="1600" dirty="0" smtClean="0"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cs typeface="Times New Roman" panose="02020603050405020304" pitchFamily="18" charset="0"/>
              </a:rPr>
              <a:t>char would be the null code point </a:t>
            </a:r>
            <a:r>
              <a:rPr lang="en-US" sz="1600" dirty="0" smtClean="0"/>
              <a:t>'\u0000‘, </a:t>
            </a:r>
            <a:r>
              <a:rPr lang="en-US" sz="1600" dirty="0" smtClean="0">
                <a:cs typeface="Times New Roman" panose="02020603050405020304" pitchFamily="18" charset="0"/>
              </a:rPr>
              <a:t>and </a:t>
            </a:r>
            <a:r>
              <a:rPr lang="en-US" sz="1600" dirty="0" smtClean="0">
                <a:cs typeface="Times New Roman" panose="02020603050405020304" pitchFamily="18" charset="0"/>
              </a:rPr>
              <a:t>String </a:t>
            </a:r>
            <a:r>
              <a:rPr lang="en-US" sz="1600" dirty="0" smtClean="0">
                <a:cs typeface="Times New Roman" panose="02020603050405020304" pitchFamily="18" charset="0"/>
              </a:rPr>
              <a:t>would be </a:t>
            </a:r>
            <a:r>
              <a:rPr lang="en-US" sz="1600" dirty="0" smtClean="0">
                <a:cs typeface="Times New Roman" panose="02020603050405020304" pitchFamily="18" charset="0"/>
              </a:rPr>
              <a:t>null</a:t>
            </a:r>
            <a:r>
              <a:rPr lang="en-US" sz="1600" dirty="0" smtClean="0">
                <a:cs typeface="Times New Roman" panose="02020603050405020304" pitchFamily="18" charset="0"/>
              </a:rPr>
              <a:t>.</a:t>
            </a:r>
            <a:endParaRPr lang="en-US" sz="1600" dirty="0">
              <a:cs typeface="Times New Roman" panose="02020603050405020304" pitchFamily="18" charset="0"/>
            </a:endParaRPr>
          </a:p>
          <a:p>
            <a:r>
              <a:rPr lang="en-US" sz="1600" dirty="0">
                <a:cs typeface="Times New Roman" panose="02020603050405020304" pitchFamily="18" charset="0"/>
              </a:rPr>
              <a:t>Providing values for </a:t>
            </a:r>
            <a:r>
              <a:rPr lang="en-US" sz="1600" dirty="0" smtClean="0">
                <a:cs typeface="Times New Roman" panose="02020603050405020304" pitchFamily="18" charset="0"/>
              </a:rPr>
              <a:t>elements in an array is also known as </a:t>
            </a:r>
            <a:r>
              <a:rPr lang="en-US" sz="1600" i="1" dirty="0" smtClean="0">
                <a:cs typeface="Times New Roman" panose="02020603050405020304" pitchFamily="18" charset="0"/>
              </a:rPr>
              <a:t>populating</a:t>
            </a:r>
            <a:r>
              <a:rPr lang="en-US" sz="1600" dirty="0" smtClean="0">
                <a:cs typeface="Times New Roman" panose="02020603050405020304" pitchFamily="18" charset="0"/>
              </a:rPr>
              <a:t> the array.</a:t>
            </a:r>
          </a:p>
          <a:p>
            <a:pPr marL="457200" lvl="1" indent="0">
              <a:buNone/>
            </a:pPr>
            <a:r>
              <a:rPr lang="en-US" sz="1600" dirty="0" err="1" smtClean="0"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cs typeface="Times New Roman" panose="02020603050405020304" pitchFamily="18" charset="0"/>
              </a:rPr>
              <a:t> </a:t>
            </a:r>
            <a:r>
              <a:rPr lang="en-US" sz="1600" dirty="0">
                <a:cs typeface="Times New Roman" panose="02020603050405020304" pitchFamily="18" charset="0"/>
              </a:rPr>
              <a:t>[ ] </a:t>
            </a:r>
            <a:r>
              <a:rPr lang="en-US" sz="1600" dirty="0" err="1">
                <a:cs typeface="Times New Roman" panose="02020603050405020304" pitchFamily="18" charset="0"/>
              </a:rPr>
              <a:t>arr</a:t>
            </a:r>
            <a:r>
              <a:rPr lang="en-US" sz="1600" dirty="0">
                <a:cs typeface="Times New Roman" panose="02020603050405020304" pitchFamily="18" charset="0"/>
              </a:rPr>
              <a:t> = {1, 2, 3, 4, 5</a:t>
            </a:r>
            <a:r>
              <a:rPr lang="en-US" sz="1600" dirty="0" smtClean="0">
                <a:cs typeface="Times New Roman" panose="02020603050405020304" pitchFamily="18" charset="0"/>
              </a:rPr>
              <a:t>};</a:t>
            </a:r>
          </a:p>
          <a:p>
            <a:pPr marL="457200" lvl="1" indent="0">
              <a:buNone/>
            </a:pPr>
            <a:endParaRPr lang="en-US" sz="16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  <a:hlinkClick r:id="rId2"/>
              </a:rPr>
              <a:t>http://www.programcreek.com/2013/04/what-does-a-java-array-look-like-in-memory/</a:t>
            </a:r>
            <a:endParaRPr lang="en-US" sz="12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cs typeface="Times New Roman" panose="02020603050405020304" pitchFamily="18" charset="0"/>
              </a:rPr>
              <a:t>Java Programming. Farrell</a:t>
            </a:r>
            <a:r>
              <a:rPr lang="en-US" sz="1200" dirty="0">
                <a:cs typeface="Times New Roman" panose="02020603050405020304" pitchFamily="18" charset="0"/>
              </a:rPr>
              <a:t>, J</a:t>
            </a:r>
            <a:r>
              <a:rPr lang="en-US" sz="1200" dirty="0" smtClean="0">
                <a:cs typeface="Times New Roman" panose="02020603050405020304" pitchFamily="18" charset="0"/>
              </a:rPr>
              <a:t>. 9781305480537. </a:t>
            </a:r>
            <a:r>
              <a:rPr lang="en-US" sz="1200" dirty="0" smtClean="0"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1200" dirty="0">
                <a:cs typeface="Times New Roman" panose="02020603050405020304" pitchFamily="18" charset="0"/>
                <a:hlinkClick r:id="rId3"/>
              </a:rPr>
              <a:t>://</a:t>
            </a:r>
            <a:r>
              <a:rPr lang="en-US" sz="1200" dirty="0" smtClean="0">
                <a:cs typeface="Times New Roman" panose="02020603050405020304" pitchFamily="18" charset="0"/>
                <a:hlinkClick r:id="rId3"/>
              </a:rPr>
              <a:t>books.google.com/books?id=bzp-BAAAQBAJ</a:t>
            </a:r>
            <a:r>
              <a:rPr lang="en-US" sz="1200" dirty="0" smtClean="0">
                <a:cs typeface="Times New Roman" panose="02020603050405020304" pitchFamily="18" charset="0"/>
              </a:rPr>
              <a:t>. 2015, Cengage Learning. Pages: 400-401.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94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</a:t>
            </a:r>
            <a:r>
              <a:rPr lang="en-US" dirty="0"/>
              <a:t>c</a:t>
            </a:r>
            <a:r>
              <a:rPr lang="en-US" dirty="0" smtClean="0"/>
              <a:t>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Storage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Number bases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Data types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Memory management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Garbage collection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Java </a:t>
            </a:r>
            <a:r>
              <a:rPr lang="en-US" sz="2400" dirty="0">
                <a:cs typeface="Times New Roman" panose="02020603050405020304" pitchFamily="18" charset="0"/>
              </a:rPr>
              <a:t>Virtual Machine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Memory allocation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Stack and heap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Memory address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Method calls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r>
              <a:rPr lang="en-US" sz="2400" dirty="0" smtClean="0">
                <a:cs typeface="Times New Roman" panose="02020603050405020304" pitchFamily="18" charset="0"/>
              </a:rPr>
              <a:t>Copying </a:t>
            </a:r>
            <a:r>
              <a:rPr lang="en-US" sz="2400" dirty="0" smtClean="0"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cs typeface="Times New Roman" panose="02020603050405020304" pitchFamily="18" charset="0"/>
              </a:rPr>
              <a:t>bjects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 smtClean="0">
                <a:cs typeface="Times New Roman" panose="02020603050405020304" pitchFamily="18" charset="0"/>
              </a:rPr>
              <a:t>Wrapper classes</a:t>
            </a:r>
          </a:p>
          <a:p>
            <a:endParaRPr lang="en-US" sz="24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an object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3416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There </a:t>
            </a:r>
            <a:r>
              <a:rPr lang="en-US" sz="2400" dirty="0" smtClean="0">
                <a:cs typeface="Times New Roman" panose="02020603050405020304" pitchFamily="18" charset="0"/>
              </a:rPr>
              <a:t>are </a:t>
            </a:r>
            <a:r>
              <a:rPr lang="en-US" sz="2400" dirty="0" smtClean="0">
                <a:cs typeface="Times New Roman" panose="02020603050405020304" pitchFamily="18" charset="0"/>
              </a:rPr>
              <a:t>two main </a:t>
            </a:r>
            <a:r>
              <a:rPr lang="en-US" sz="2400" dirty="0" smtClean="0">
                <a:cs typeface="Times New Roman" panose="02020603050405020304" pitchFamily="18" charset="0"/>
              </a:rPr>
              <a:t>ways </a:t>
            </a:r>
            <a:r>
              <a:rPr lang="en-US" sz="2400" dirty="0">
                <a:cs typeface="Times New Roman" panose="02020603050405020304" pitchFamily="18" charset="0"/>
              </a:rPr>
              <a:t>to copy an object in memory: </a:t>
            </a:r>
            <a:r>
              <a:rPr lang="en-US" sz="2400" dirty="0" smtClean="0">
                <a:cs typeface="Times New Roman" panose="02020603050405020304" pitchFamily="18" charset="0"/>
              </a:rPr>
              <a:t>shallow and deep </a:t>
            </a:r>
            <a:r>
              <a:rPr lang="en-US" sz="2400" dirty="0">
                <a:cs typeface="Times New Roman" panose="02020603050405020304" pitchFamily="18" charset="0"/>
              </a:rPr>
              <a:t>copy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Image 1 is an object that contains </a:t>
            </a:r>
            <a:r>
              <a:rPr lang="en-US" sz="2400" dirty="0">
                <a:cs typeface="Times New Roman" panose="02020603050405020304" pitchFamily="18" charset="0"/>
              </a:rPr>
              <a:t>two </a:t>
            </a:r>
            <a:r>
              <a:rPr lang="en-US" sz="2400" dirty="0" smtClean="0">
                <a:cs typeface="Times New Roman" panose="02020603050405020304" pitchFamily="18" charset="0"/>
              </a:rPr>
              <a:t>objects.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Image 2 is the shallow copy of image 1.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Image 3 is the deep copy of image 2.</a:t>
            </a:r>
          </a:p>
          <a:p>
            <a:endParaRPr lang="en-US" sz="2400" dirty="0" smtClean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 smtClean="0">
              <a:cs typeface="Times New Roman" panose="02020603050405020304" pitchFamily="18" charset="0"/>
            </a:endParaRPr>
          </a:p>
          <a:p>
            <a:endParaRPr lang="en-US" sz="24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endParaRPr lang="en-US" sz="1300" dirty="0" smtClean="0">
              <a:cs typeface="Times New Roman" panose="02020603050405020304" pitchFamily="18" charset="0"/>
              <a:hlinkClick r:id="rId2"/>
            </a:endParaRPr>
          </a:p>
          <a:p>
            <a:pPr marL="0" indent="0">
              <a:buNone/>
            </a:pPr>
            <a:endParaRPr lang="en-US" sz="1300" dirty="0">
              <a:cs typeface="Times New Roman" panose="02020603050405020304" pitchFamily="18" charset="0"/>
              <a:hlinkClick r:id="rId2"/>
            </a:endParaRPr>
          </a:p>
          <a:p>
            <a:pPr marL="0" indent="0">
              <a:buNone/>
            </a:pPr>
            <a:r>
              <a:rPr lang="en-US" sz="1500" dirty="0" smtClean="0">
                <a:cs typeface="Times New Roman" panose="02020603050405020304" pitchFamily="18" charset="0"/>
                <a:hlinkClick r:id="rId2"/>
              </a:rPr>
              <a:t>http</a:t>
            </a:r>
            <a:r>
              <a:rPr lang="en-US" sz="1500" dirty="0">
                <a:cs typeface="Times New Roman" panose="02020603050405020304" pitchFamily="18" charset="0"/>
                <a:hlinkClick r:id="rId2"/>
              </a:rPr>
              <a:t>://stackoverflow.com/questions/869033/how-do-i-copy-an-object-in-java</a:t>
            </a:r>
            <a:endParaRPr lang="en-US" sz="1500" dirty="0">
              <a:cs typeface="Times New Roman" panose="02020603050405020304" pitchFamily="18" charset="0"/>
            </a:endParaRPr>
          </a:p>
          <a:p>
            <a:r>
              <a:rPr lang="en-US" sz="2400" dirty="0" smtClean="0">
                <a:cs typeface="Times New Roman" panose="02020603050405020304" pitchFamily="18" charset="0"/>
              </a:rPr>
              <a:t>For </a:t>
            </a:r>
            <a:r>
              <a:rPr lang="en-US" sz="2400" dirty="0">
                <a:cs typeface="Times New Roman" panose="02020603050405020304" pitchFamily="18" charset="0"/>
              </a:rPr>
              <a:t>the following examples, suppose </a:t>
            </a:r>
            <a:r>
              <a:rPr lang="en-US" sz="2400" dirty="0" smtClean="0">
                <a:cs typeface="Times New Roman" panose="02020603050405020304" pitchFamily="18" charset="0"/>
              </a:rPr>
              <a:t>an </a:t>
            </a:r>
            <a:r>
              <a:rPr lang="en-US" sz="2400" dirty="0">
                <a:cs typeface="Times New Roman" panose="02020603050405020304" pitchFamily="18" charset="0"/>
              </a:rPr>
              <a:t>array of Dog objects, called puppies is passed </a:t>
            </a:r>
            <a:r>
              <a:rPr lang="en-US" sz="2400" dirty="0" smtClean="0">
                <a:cs typeface="Times New Roman" panose="02020603050405020304" pitchFamily="18" charset="0"/>
              </a:rPr>
              <a:t>as an argument to the method from </a:t>
            </a:r>
            <a:r>
              <a:rPr lang="en-US" sz="2400" dirty="0"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cs typeface="Times New Roman" panose="02020603050405020304" pitchFamily="18" charset="0"/>
              </a:rPr>
              <a:t>main in a class called Pound, </a:t>
            </a:r>
            <a:r>
              <a:rPr lang="en-US" sz="2400" dirty="0">
                <a:cs typeface="Times New Roman" panose="02020603050405020304" pitchFamily="18" charset="0"/>
              </a:rPr>
              <a:t>i.e., private Dog[] puppies = new Dog [5</a:t>
            </a:r>
            <a:r>
              <a:rPr lang="en-US" sz="2400" dirty="0" smtClean="0">
                <a:cs typeface="Times New Roman" panose="02020603050405020304" pitchFamily="18" charset="0"/>
              </a:rPr>
              <a:t>];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5327" name="Picture 207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68" y="3177381"/>
            <a:ext cx="275272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57063" y="4748268"/>
            <a:ext cx="290669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Image1: </a:t>
            </a:r>
            <a:r>
              <a:rPr lang="en-US" sz="1200" dirty="0" smtClean="0">
                <a:hlinkClick r:id="rId4"/>
              </a:rPr>
              <a:t>http</a:t>
            </a:r>
            <a:r>
              <a:rPr lang="en-US" sz="1200" dirty="0">
                <a:hlinkClick r:id="rId4"/>
              </a:rPr>
              <a:t>://</a:t>
            </a:r>
            <a:r>
              <a:rPr lang="en-US" sz="1200" dirty="0" smtClean="0">
                <a:hlinkClick r:id="rId4"/>
              </a:rPr>
              <a:t>i.stack.imgur.com/ZK4pQ.gif</a:t>
            </a:r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pic>
        <p:nvPicPr>
          <p:cNvPr id="8" name="Picture 23" descr="enter image description he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788" y="3186906"/>
            <a:ext cx="40386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806734" y="4748268"/>
            <a:ext cx="3950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0" name="Picture 23" descr="enter image description he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023" y="3205765"/>
            <a:ext cx="40005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840151" y="4748268"/>
            <a:ext cx="290669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Image2: </a:t>
            </a:r>
            <a:r>
              <a:rPr lang="en-US" sz="1200" dirty="0">
                <a:hlinkClick r:id="rId7"/>
              </a:rPr>
              <a:t>http://i.stack.imgur.com/xhF9B.gif</a:t>
            </a:r>
            <a:endParaRPr lang="en-US" sz="1200" dirty="0"/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875232" y="4748268"/>
            <a:ext cx="287142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Image3: </a:t>
            </a:r>
            <a:r>
              <a:rPr lang="en-US" sz="1200" dirty="0">
                <a:hlinkClick r:id="rId8"/>
              </a:rPr>
              <a:t>http://i.stack.imgur.com/mtNjt.gif</a:t>
            </a:r>
            <a:endParaRPr lang="en-US" sz="1200" dirty="0"/>
          </a:p>
          <a:p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copy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07738"/>
            <a:ext cx="6834956" cy="4389862"/>
          </a:xfrm>
        </p:spPr>
        <p:txBody>
          <a:bodyPr>
            <a:no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Reference </a:t>
            </a:r>
            <a:r>
              <a:rPr lang="en-US" sz="2400" i="1" dirty="0" smtClean="0">
                <a:cs typeface="Times New Roman" panose="02020603050405020304" pitchFamily="18" charset="0"/>
              </a:rPr>
              <a:t>copy </a:t>
            </a:r>
            <a:r>
              <a:rPr lang="en-US" sz="2400" dirty="0" smtClean="0">
                <a:cs typeface="Times New Roman" panose="02020603050405020304" pitchFamily="18" charset="0"/>
              </a:rPr>
              <a:t>-</a:t>
            </a:r>
            <a:r>
              <a:rPr lang="en-US" sz="2400" i="1" dirty="0" smtClean="0">
                <a:cs typeface="Times New Roman" panose="02020603050405020304" pitchFamily="18" charset="0"/>
              </a:rPr>
              <a:t> </a:t>
            </a:r>
            <a:r>
              <a:rPr lang="en-US" sz="2400" dirty="0">
                <a:cs typeface="Times New Roman" panose="02020603050405020304" pitchFamily="18" charset="0"/>
              </a:rPr>
              <a:t>where the reference to the original object is returned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It is technically not considered a copy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class Pound { 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/>
              <a:t>…</a:t>
            </a:r>
            <a:endParaRPr lang="en-US" sz="1800" dirty="0"/>
          </a:p>
          <a:p>
            <a:pPr marL="914400" lvl="2" indent="0">
              <a:buNone/>
            </a:pPr>
            <a:r>
              <a:rPr lang="en-US" sz="1800" dirty="0"/>
              <a:t>public Dog[] </a:t>
            </a:r>
            <a:r>
              <a:rPr lang="en-US" sz="1800" dirty="0" err="1"/>
              <a:t>referenceCopy</a:t>
            </a:r>
            <a:r>
              <a:rPr lang="en-US" sz="1800" dirty="0"/>
              <a:t> (Dog[] puppies) {</a:t>
            </a:r>
          </a:p>
          <a:p>
            <a:pPr marL="914400" lvl="2" indent="0">
              <a:buNone/>
            </a:pPr>
            <a:r>
              <a:rPr lang="en-US" sz="1800" dirty="0"/>
              <a:t>	return puppies; </a:t>
            </a:r>
          </a:p>
          <a:p>
            <a:pPr marL="914400" lvl="2" indent="0">
              <a:buNone/>
            </a:pPr>
            <a:r>
              <a:rPr lang="en-US" sz="1800" dirty="0"/>
              <a:t>}</a:t>
            </a:r>
          </a:p>
          <a:p>
            <a:pPr marL="457200" lvl="1" indent="0">
              <a:buNone/>
            </a:pPr>
            <a:r>
              <a:rPr lang="en-US" sz="1800" dirty="0" smtClean="0"/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449432"/>
              </p:ext>
            </p:extLst>
          </p:nvPr>
        </p:nvGraphicFramePr>
        <p:xfrm>
          <a:off x="7112000" y="3580706"/>
          <a:ext cx="1338217" cy="876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217">
                  <a:extLst>
                    <a:ext uri="{9D8B030D-6E8A-4147-A177-3AD203B41FA5}">
                      <a16:colId xmlns="" xmlns:a16="http://schemas.microsoft.com/office/drawing/2014/main" val="100449272"/>
                    </a:ext>
                  </a:extLst>
                </a:gridCol>
              </a:tblGrid>
              <a:tr h="4383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11158696"/>
                  </a:ext>
                </a:extLst>
              </a:tr>
              <a:tr h="438309">
                <a:tc>
                  <a:txBody>
                    <a:bodyPr/>
                    <a:lstStyle/>
                    <a:p>
                      <a:r>
                        <a:rPr lang="en-US" dirty="0" smtClean="0"/>
                        <a:t>puppies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34877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91002" y="3134372"/>
            <a:ext cx="278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245236" y="3580706"/>
            <a:ext cx="2151018" cy="1703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30639" y="3143906"/>
            <a:ext cx="278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4543"/>
              </p:ext>
            </p:extLst>
          </p:nvPr>
        </p:nvGraphicFramePr>
        <p:xfrm>
          <a:off x="9650273" y="3836135"/>
          <a:ext cx="13409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323">
                  <a:extLst>
                    <a:ext uri="{9D8B030D-6E8A-4147-A177-3AD203B41FA5}">
                      <a16:colId xmlns="" xmlns:a16="http://schemas.microsoft.com/office/drawing/2014/main" val="3150195484"/>
                    </a:ext>
                  </a:extLst>
                </a:gridCol>
                <a:gridCol w="283649">
                  <a:extLst>
                    <a:ext uri="{9D8B030D-6E8A-4147-A177-3AD203B41FA5}">
                      <a16:colId xmlns="" xmlns:a16="http://schemas.microsoft.com/office/drawing/2014/main" val="4019681352"/>
                    </a:ext>
                  </a:extLst>
                </a:gridCol>
                <a:gridCol w="264323">
                  <a:extLst>
                    <a:ext uri="{9D8B030D-6E8A-4147-A177-3AD203B41FA5}">
                      <a16:colId xmlns="" xmlns:a16="http://schemas.microsoft.com/office/drawing/2014/main" val="80623263"/>
                    </a:ext>
                  </a:extLst>
                </a:gridCol>
                <a:gridCol w="264323">
                  <a:extLst>
                    <a:ext uri="{9D8B030D-6E8A-4147-A177-3AD203B41FA5}">
                      <a16:colId xmlns="" xmlns:a16="http://schemas.microsoft.com/office/drawing/2014/main" val="3739781971"/>
                    </a:ext>
                  </a:extLst>
                </a:gridCol>
                <a:gridCol w="264323">
                  <a:extLst>
                    <a:ext uri="{9D8B030D-6E8A-4147-A177-3AD203B41FA5}">
                      <a16:colId xmlns="" xmlns:a16="http://schemas.microsoft.com/office/drawing/2014/main" val="75765"/>
                    </a:ext>
                  </a:extLst>
                </a:gridCol>
              </a:tblGrid>
              <a:tr h="232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0857036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endCxn id="9" idx="1"/>
          </p:cNvCxnSpPr>
          <p:nvPr/>
        </p:nvCxnSpPr>
        <p:spPr>
          <a:xfrm flipV="1">
            <a:off x="8450217" y="4019015"/>
            <a:ext cx="1200056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1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</a:t>
            </a:r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Shallow </a:t>
            </a:r>
            <a:r>
              <a:rPr lang="en-US" sz="2400" i="1" dirty="0" smtClean="0">
                <a:cs typeface="Times New Roman" panose="02020603050405020304" pitchFamily="18" charset="0"/>
              </a:rPr>
              <a:t>copy </a:t>
            </a:r>
            <a:r>
              <a:rPr lang="en-US" sz="2400" dirty="0" smtClean="0">
                <a:cs typeface="Times New Roman" panose="02020603050405020304" pitchFamily="18" charset="0"/>
              </a:rPr>
              <a:t>-</a:t>
            </a:r>
            <a:r>
              <a:rPr lang="en-US" sz="2400" i="1" dirty="0" smtClean="0">
                <a:cs typeface="Times New Roman" panose="02020603050405020304" pitchFamily="18" charset="0"/>
              </a:rPr>
              <a:t> </a:t>
            </a:r>
            <a:r>
              <a:rPr lang="en-US" sz="2400" dirty="0">
                <a:cs typeface="Times New Roman" panose="02020603050405020304" pitchFamily="18" charset="0"/>
              </a:rPr>
              <a:t>where</a:t>
            </a:r>
            <a:r>
              <a:rPr lang="en-US" sz="2400" i="1" dirty="0">
                <a:cs typeface="Times New Roman" panose="02020603050405020304" pitchFamily="18" charset="0"/>
              </a:rPr>
              <a:t> </a:t>
            </a:r>
            <a:r>
              <a:rPr lang="en-US" sz="2400" dirty="0">
                <a:cs typeface="Times New Roman" panose="02020603050405020304" pitchFamily="18" charset="0"/>
              </a:rPr>
              <a:t>a new object is created that points to the same reference address of the original object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1600" dirty="0"/>
              <a:t>public class </a:t>
            </a:r>
            <a:r>
              <a:rPr lang="en-US" sz="1600" dirty="0" smtClean="0"/>
              <a:t>Pound </a:t>
            </a:r>
            <a:r>
              <a:rPr lang="en-US" sz="1600" dirty="0"/>
              <a:t>{ </a:t>
            </a:r>
            <a:endParaRPr lang="en-US" sz="1600" dirty="0" smtClean="0"/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…</a:t>
            </a:r>
            <a:endParaRPr lang="en-US" sz="1600" dirty="0"/>
          </a:p>
          <a:p>
            <a:pPr marL="914400" lvl="2" indent="0">
              <a:buNone/>
            </a:pPr>
            <a:r>
              <a:rPr lang="en-US" sz="1600" dirty="0"/>
              <a:t>public </a:t>
            </a:r>
            <a:r>
              <a:rPr lang="en-US" sz="1600" dirty="0" smtClean="0"/>
              <a:t>Dog[] </a:t>
            </a:r>
            <a:r>
              <a:rPr lang="en-US" sz="1600" dirty="0" err="1" smtClean="0"/>
              <a:t>shallowCopy</a:t>
            </a:r>
            <a:r>
              <a:rPr lang="en-US" sz="1600" dirty="0" smtClean="0"/>
              <a:t>(</a:t>
            </a:r>
            <a:r>
              <a:rPr lang="en-US" sz="1800" dirty="0"/>
              <a:t>Dog[] puppies</a:t>
            </a:r>
            <a:r>
              <a:rPr lang="en-US" sz="1600" dirty="0" smtClean="0"/>
              <a:t>) {</a:t>
            </a:r>
          </a:p>
          <a:p>
            <a:pPr marL="1371600" lvl="3" indent="0">
              <a:buNone/>
            </a:pPr>
            <a:r>
              <a:rPr lang="en-US" sz="1600" dirty="0" smtClean="0"/>
              <a:t>Dog[] </a:t>
            </a:r>
            <a:r>
              <a:rPr lang="en-US" sz="1600" dirty="0"/>
              <a:t>copy = new </a:t>
            </a:r>
            <a:r>
              <a:rPr lang="en-US" sz="1600" dirty="0" smtClean="0"/>
              <a:t>Dog[</a:t>
            </a:r>
            <a:r>
              <a:rPr lang="en-US" sz="1600" dirty="0" err="1" smtClean="0"/>
              <a:t>puppies.length</a:t>
            </a:r>
            <a:r>
              <a:rPr lang="en-US" sz="1600" dirty="0" smtClean="0"/>
              <a:t>];</a:t>
            </a:r>
          </a:p>
          <a:p>
            <a:pPr marL="1371600" lvl="3" indent="0">
              <a:buNone/>
            </a:pPr>
            <a:r>
              <a:rPr lang="en-US" sz="1600" dirty="0" smtClean="0"/>
              <a:t>for 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copy.length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 smtClean="0"/>
              <a:t>++)</a:t>
            </a:r>
          </a:p>
          <a:p>
            <a:pPr marL="1371600" lvl="3" indent="0">
              <a:buNone/>
            </a:pPr>
            <a:r>
              <a:rPr lang="en-US" sz="1600" dirty="0" smtClean="0"/>
              <a:t>{</a:t>
            </a:r>
          </a:p>
          <a:p>
            <a:pPr marL="1371600" lvl="3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copy[</a:t>
            </a:r>
            <a:r>
              <a:rPr lang="en-US" sz="1600" dirty="0" err="1" smtClean="0"/>
              <a:t>i</a:t>
            </a:r>
            <a:r>
              <a:rPr lang="en-US" sz="1600" dirty="0"/>
              <a:t>] = </a:t>
            </a:r>
            <a:r>
              <a:rPr lang="en-US" sz="1600" dirty="0" smtClean="0"/>
              <a:t>puppies[</a:t>
            </a:r>
            <a:r>
              <a:rPr lang="en-US" sz="1600" dirty="0" err="1" smtClean="0"/>
              <a:t>i</a:t>
            </a:r>
            <a:r>
              <a:rPr lang="en-US" sz="1600" dirty="0" smtClean="0"/>
              <a:t>];</a:t>
            </a:r>
          </a:p>
          <a:p>
            <a:pPr marL="1371600" lvl="3" indent="0">
              <a:buNone/>
            </a:pPr>
            <a:r>
              <a:rPr lang="en-US" sz="1600" dirty="0" smtClean="0"/>
              <a:t>}</a:t>
            </a:r>
          </a:p>
          <a:p>
            <a:pPr marL="1371600" lvl="3" indent="0">
              <a:buNone/>
            </a:pPr>
            <a:r>
              <a:rPr lang="en-US" sz="1600" dirty="0" smtClean="0"/>
              <a:t>return </a:t>
            </a:r>
            <a:r>
              <a:rPr lang="en-US" sz="1600" dirty="0"/>
              <a:t>copy</a:t>
            </a:r>
            <a:r>
              <a:rPr lang="en-US" sz="1600" dirty="0" smtClean="0"/>
              <a:t>;</a:t>
            </a:r>
          </a:p>
          <a:p>
            <a:pPr marL="914400" lvl="2" indent="0">
              <a:buNone/>
            </a:pPr>
            <a:r>
              <a:rPr lang="en-US" sz="1600" dirty="0" smtClean="0"/>
              <a:t>}</a:t>
            </a:r>
          </a:p>
          <a:p>
            <a:pPr marL="457200" lvl="1" indent="0">
              <a:buNone/>
            </a:pPr>
            <a:r>
              <a:rPr lang="en-US" sz="1600" dirty="0" smtClean="0"/>
              <a:t>}</a:t>
            </a:r>
            <a:endParaRPr lang="en-US" sz="1400" dirty="0" smtClean="0"/>
          </a:p>
          <a:p>
            <a:r>
              <a:rPr lang="en-US" sz="2400" dirty="0">
                <a:cs typeface="Times New Roman" panose="02020603050405020304" pitchFamily="18" charset="0"/>
              </a:rPr>
              <a:t>Another </a:t>
            </a:r>
            <a:r>
              <a:rPr lang="en-US" sz="2400" dirty="0" smtClean="0">
                <a:cs typeface="Times New Roman" panose="02020603050405020304" pitchFamily="18" charset="0"/>
              </a:rPr>
              <a:t>Java </a:t>
            </a:r>
            <a:r>
              <a:rPr lang="en-US" sz="2400" dirty="0" smtClean="0">
                <a:cs typeface="Times New Roman" panose="02020603050405020304" pitchFamily="18" charset="0"/>
              </a:rPr>
              <a:t>example </a:t>
            </a:r>
            <a:r>
              <a:rPr lang="en-US" sz="2400" dirty="0">
                <a:cs typeface="Times New Roman" panose="02020603050405020304" pitchFamily="18" charset="0"/>
              </a:rPr>
              <a:t>of a shallow copy.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553959" y="3266923"/>
          <a:ext cx="979714" cy="1448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714">
                  <a:extLst>
                    <a:ext uri="{9D8B030D-6E8A-4147-A177-3AD203B41FA5}">
                      <a16:colId xmlns="" xmlns:a16="http://schemas.microsoft.com/office/drawing/2014/main" val="986124424"/>
                    </a:ext>
                  </a:extLst>
                </a:gridCol>
              </a:tblGrid>
              <a:tr h="4829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116347"/>
                  </a:ext>
                </a:extLst>
              </a:tr>
              <a:tr h="482923">
                <a:tc>
                  <a:txBody>
                    <a:bodyPr/>
                    <a:lstStyle/>
                    <a:p>
                      <a:r>
                        <a:rPr lang="en-US" dirty="0" smtClean="0"/>
                        <a:t>copy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6502676"/>
                  </a:ext>
                </a:extLst>
              </a:tr>
              <a:tr h="482923">
                <a:tc>
                  <a:txBody>
                    <a:bodyPr/>
                    <a:lstStyle/>
                    <a:p>
                      <a:r>
                        <a:rPr lang="en-US" dirty="0" smtClean="0"/>
                        <a:t>puppies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0090365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53711" y="2897591"/>
            <a:ext cx="278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202782" y="3266923"/>
            <a:ext cx="2151018" cy="1703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607820" y="3818413"/>
          <a:ext cx="13409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323">
                  <a:extLst>
                    <a:ext uri="{9D8B030D-6E8A-4147-A177-3AD203B41FA5}">
                      <a16:colId xmlns="" xmlns:a16="http://schemas.microsoft.com/office/drawing/2014/main" val="3150195484"/>
                    </a:ext>
                  </a:extLst>
                </a:gridCol>
                <a:gridCol w="283649">
                  <a:extLst>
                    <a:ext uri="{9D8B030D-6E8A-4147-A177-3AD203B41FA5}">
                      <a16:colId xmlns="" xmlns:a16="http://schemas.microsoft.com/office/drawing/2014/main" val="4019681352"/>
                    </a:ext>
                  </a:extLst>
                </a:gridCol>
                <a:gridCol w="264323">
                  <a:extLst>
                    <a:ext uri="{9D8B030D-6E8A-4147-A177-3AD203B41FA5}">
                      <a16:colId xmlns="" xmlns:a16="http://schemas.microsoft.com/office/drawing/2014/main" val="80623263"/>
                    </a:ext>
                  </a:extLst>
                </a:gridCol>
                <a:gridCol w="264323">
                  <a:extLst>
                    <a:ext uri="{9D8B030D-6E8A-4147-A177-3AD203B41FA5}">
                      <a16:colId xmlns="" xmlns:a16="http://schemas.microsoft.com/office/drawing/2014/main" val="3739781971"/>
                    </a:ext>
                  </a:extLst>
                </a:gridCol>
                <a:gridCol w="264323">
                  <a:extLst>
                    <a:ext uri="{9D8B030D-6E8A-4147-A177-3AD203B41FA5}">
                      <a16:colId xmlns="" xmlns:a16="http://schemas.microsoft.com/office/drawing/2014/main" val="75765"/>
                    </a:ext>
                  </a:extLst>
                </a:gridCol>
              </a:tblGrid>
              <a:tr h="232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085703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88184" y="2877856"/>
            <a:ext cx="278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8533673" y="3991307"/>
            <a:ext cx="1074147" cy="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 flipV="1">
            <a:off x="8533673" y="4001293"/>
            <a:ext cx="1074147" cy="43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243562"/>
              </p:ext>
            </p:extLst>
          </p:nvPr>
        </p:nvGraphicFramePr>
        <p:xfrm>
          <a:off x="6096000" y="6176963"/>
          <a:ext cx="1343297" cy="620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" name="Packager Shell Object" showAsIcon="1" r:id="rId4" imgW="903600" imgH="417600" progId="Package">
                  <p:embed/>
                </p:oleObj>
              </mc:Choice>
              <mc:Fallback>
                <p:oleObj name="Packager Shell Object" showAsIcon="1" r:id="rId4" imgW="903600" imgH="417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6176963"/>
                        <a:ext cx="1343297" cy="620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98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i="1" dirty="0">
                <a:cs typeface="Times New Roman" panose="02020603050405020304" pitchFamily="18" charset="0"/>
              </a:rPr>
              <a:t>Deep </a:t>
            </a:r>
            <a:r>
              <a:rPr lang="en-US" sz="2600" i="1" dirty="0" smtClean="0">
                <a:cs typeface="Times New Roman" panose="02020603050405020304" pitchFamily="18" charset="0"/>
              </a:rPr>
              <a:t>copy </a:t>
            </a:r>
            <a:r>
              <a:rPr lang="en-US" sz="2600" dirty="0" smtClean="0">
                <a:cs typeface="Times New Roman" panose="02020603050405020304" pitchFamily="18" charset="0"/>
              </a:rPr>
              <a:t>-</a:t>
            </a:r>
            <a:r>
              <a:rPr lang="en-US" sz="2600" i="1" dirty="0" smtClean="0"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cs typeface="Times New Roman" panose="02020603050405020304" pitchFamily="18" charset="0"/>
              </a:rPr>
              <a:t>where</a:t>
            </a:r>
            <a:r>
              <a:rPr lang="en-US" sz="2600" i="1" dirty="0" smtClean="0">
                <a:cs typeface="Times New Roman" panose="02020603050405020304" pitchFamily="18" charset="0"/>
              </a:rPr>
              <a:t> </a:t>
            </a:r>
            <a:r>
              <a:rPr lang="en-US" sz="2600" dirty="0">
                <a:cs typeface="Times New Roman" panose="02020603050405020304" pitchFamily="18" charset="0"/>
              </a:rPr>
              <a:t>a new object is created (from the original object) and it points to a different reference address. Must use the keyword “new”.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1800" dirty="0" smtClean="0"/>
              <a:t>public class Pound { </a:t>
            </a:r>
          </a:p>
          <a:p>
            <a:pPr marL="457200" lvl="1" indent="0">
              <a:buNone/>
            </a:pPr>
            <a:r>
              <a:rPr lang="en-US" sz="1800" dirty="0" smtClean="0"/>
              <a:t>	…</a:t>
            </a:r>
          </a:p>
          <a:p>
            <a:pPr marL="914400" lvl="2" indent="0">
              <a:buNone/>
            </a:pPr>
            <a:r>
              <a:rPr lang="en-US" sz="1800" dirty="0" smtClean="0"/>
              <a:t>public Dog[] </a:t>
            </a:r>
            <a:r>
              <a:rPr lang="en-US" sz="1800" dirty="0" err="1"/>
              <a:t>deepCopy</a:t>
            </a:r>
            <a:r>
              <a:rPr lang="en-US" sz="1800" dirty="0"/>
              <a:t>(Dog[] puppies) </a:t>
            </a:r>
            <a:r>
              <a:rPr lang="en-US" sz="1800" dirty="0" smtClean="0"/>
              <a:t>{</a:t>
            </a:r>
          </a:p>
          <a:p>
            <a:pPr marL="1371600" lvl="3" indent="0">
              <a:buNone/>
            </a:pPr>
            <a:r>
              <a:rPr lang="en-US" dirty="0" smtClean="0"/>
              <a:t>Dog[] copy = new Dog[</a:t>
            </a:r>
            <a:r>
              <a:rPr lang="en-US" dirty="0" err="1" smtClean="0"/>
              <a:t>puppies.length</a:t>
            </a:r>
            <a:r>
              <a:rPr lang="en-US" dirty="0" smtClean="0"/>
              <a:t>];</a:t>
            </a:r>
          </a:p>
          <a:p>
            <a:pPr marL="1371600" lvl="3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copy.length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1371600" lvl="3" indent="0">
              <a:buNone/>
            </a:pPr>
            <a:r>
              <a:rPr lang="en-US" dirty="0" smtClean="0"/>
              <a:t>	copy[</a:t>
            </a:r>
            <a:r>
              <a:rPr lang="en-US" dirty="0" err="1" smtClean="0"/>
              <a:t>i</a:t>
            </a:r>
            <a:r>
              <a:rPr lang="en-US" dirty="0" smtClean="0"/>
              <a:t>] = new Dog(puppies[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 marL="1371600" lvl="3" indent="0">
              <a:buNone/>
            </a:pPr>
            <a:r>
              <a:rPr lang="en-US" dirty="0" smtClean="0"/>
              <a:t>}</a:t>
            </a:r>
          </a:p>
          <a:p>
            <a:pPr marL="1371600" lvl="3" indent="0">
              <a:buNone/>
            </a:pPr>
            <a:r>
              <a:rPr lang="en-US" dirty="0" smtClean="0"/>
              <a:t>return copy;</a:t>
            </a:r>
          </a:p>
          <a:p>
            <a:pPr marL="914400" lvl="2" indent="0">
              <a:buNone/>
            </a:pPr>
            <a:r>
              <a:rPr lang="en-US" sz="1800" dirty="0" smtClean="0"/>
              <a:t>}</a:t>
            </a:r>
          </a:p>
          <a:p>
            <a:pPr marL="457200" lvl="1" indent="0">
              <a:buNone/>
            </a:pPr>
            <a:r>
              <a:rPr lang="en-US" sz="1800" dirty="0" smtClean="0"/>
              <a:t>}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600" dirty="0">
                <a:cs typeface="Times New Roman" panose="02020603050405020304" pitchFamily="18" charset="0"/>
              </a:rPr>
              <a:t>Another </a:t>
            </a:r>
            <a:r>
              <a:rPr lang="en-US" sz="2600" dirty="0" smtClean="0">
                <a:cs typeface="Times New Roman" panose="02020603050405020304" pitchFamily="18" charset="0"/>
              </a:rPr>
              <a:t>Java example </a:t>
            </a:r>
            <a:r>
              <a:rPr lang="en-US" sz="2600" dirty="0">
                <a:cs typeface="Times New Roman" panose="02020603050405020304" pitchFamily="18" charset="0"/>
              </a:rPr>
              <a:t>of a deep copy.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53711" y="2897591"/>
            <a:ext cx="278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88184" y="2877856"/>
            <a:ext cx="278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553959" y="3266923"/>
          <a:ext cx="979714" cy="1448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714">
                  <a:extLst>
                    <a:ext uri="{9D8B030D-6E8A-4147-A177-3AD203B41FA5}">
                      <a16:colId xmlns="" xmlns:a16="http://schemas.microsoft.com/office/drawing/2014/main" val="986124424"/>
                    </a:ext>
                  </a:extLst>
                </a:gridCol>
              </a:tblGrid>
              <a:tr h="4829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116347"/>
                  </a:ext>
                </a:extLst>
              </a:tr>
              <a:tr h="482923">
                <a:tc>
                  <a:txBody>
                    <a:bodyPr/>
                    <a:lstStyle/>
                    <a:p>
                      <a:r>
                        <a:rPr lang="en-US" dirty="0" smtClean="0"/>
                        <a:t>copy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6502676"/>
                  </a:ext>
                </a:extLst>
              </a:tr>
              <a:tr h="482923">
                <a:tc>
                  <a:txBody>
                    <a:bodyPr/>
                    <a:lstStyle/>
                    <a:p>
                      <a:r>
                        <a:rPr lang="en-US" dirty="0" smtClean="0"/>
                        <a:t>puppies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00903652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9200057" y="3247188"/>
            <a:ext cx="2151018" cy="1703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8533673" y="3501791"/>
            <a:ext cx="1071423" cy="42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0" idx="1"/>
          </p:cNvCxnSpPr>
          <p:nvPr/>
        </p:nvCxnSpPr>
        <p:spPr>
          <a:xfrm flipV="1">
            <a:off x="8533673" y="4001293"/>
            <a:ext cx="1074147" cy="43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607820" y="3818413"/>
          <a:ext cx="13409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323">
                  <a:extLst>
                    <a:ext uri="{9D8B030D-6E8A-4147-A177-3AD203B41FA5}">
                      <a16:colId xmlns="" xmlns:a16="http://schemas.microsoft.com/office/drawing/2014/main" val="3150195484"/>
                    </a:ext>
                  </a:extLst>
                </a:gridCol>
                <a:gridCol w="283649">
                  <a:extLst>
                    <a:ext uri="{9D8B030D-6E8A-4147-A177-3AD203B41FA5}">
                      <a16:colId xmlns="" xmlns:a16="http://schemas.microsoft.com/office/drawing/2014/main" val="4019681352"/>
                    </a:ext>
                  </a:extLst>
                </a:gridCol>
                <a:gridCol w="264323">
                  <a:extLst>
                    <a:ext uri="{9D8B030D-6E8A-4147-A177-3AD203B41FA5}">
                      <a16:colId xmlns="" xmlns:a16="http://schemas.microsoft.com/office/drawing/2014/main" val="80623263"/>
                    </a:ext>
                  </a:extLst>
                </a:gridCol>
                <a:gridCol w="264323">
                  <a:extLst>
                    <a:ext uri="{9D8B030D-6E8A-4147-A177-3AD203B41FA5}">
                      <a16:colId xmlns="" xmlns:a16="http://schemas.microsoft.com/office/drawing/2014/main" val="3739781971"/>
                    </a:ext>
                  </a:extLst>
                </a:gridCol>
                <a:gridCol w="264323">
                  <a:extLst>
                    <a:ext uri="{9D8B030D-6E8A-4147-A177-3AD203B41FA5}">
                      <a16:colId xmlns="" xmlns:a16="http://schemas.microsoft.com/office/drawing/2014/main" val="75765"/>
                    </a:ext>
                  </a:extLst>
                </a:gridCol>
              </a:tblGrid>
              <a:tr h="232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085703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605096" y="3318911"/>
          <a:ext cx="1340941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323">
                  <a:extLst>
                    <a:ext uri="{9D8B030D-6E8A-4147-A177-3AD203B41FA5}">
                      <a16:colId xmlns="" xmlns:a16="http://schemas.microsoft.com/office/drawing/2014/main" val="3150195484"/>
                    </a:ext>
                  </a:extLst>
                </a:gridCol>
                <a:gridCol w="283649">
                  <a:extLst>
                    <a:ext uri="{9D8B030D-6E8A-4147-A177-3AD203B41FA5}">
                      <a16:colId xmlns="" xmlns:a16="http://schemas.microsoft.com/office/drawing/2014/main" val="4019681352"/>
                    </a:ext>
                  </a:extLst>
                </a:gridCol>
                <a:gridCol w="264323">
                  <a:extLst>
                    <a:ext uri="{9D8B030D-6E8A-4147-A177-3AD203B41FA5}">
                      <a16:colId xmlns="" xmlns:a16="http://schemas.microsoft.com/office/drawing/2014/main" val="80623263"/>
                    </a:ext>
                  </a:extLst>
                </a:gridCol>
                <a:gridCol w="264323">
                  <a:extLst>
                    <a:ext uri="{9D8B030D-6E8A-4147-A177-3AD203B41FA5}">
                      <a16:colId xmlns="" xmlns:a16="http://schemas.microsoft.com/office/drawing/2014/main" val="3739781971"/>
                    </a:ext>
                  </a:extLst>
                </a:gridCol>
                <a:gridCol w="264323">
                  <a:extLst>
                    <a:ext uri="{9D8B030D-6E8A-4147-A177-3AD203B41FA5}">
                      <a16:colId xmlns="" xmlns:a16="http://schemas.microsoft.com/office/drawing/2014/main" val="75765"/>
                    </a:ext>
                  </a:extLst>
                </a:gridCol>
              </a:tblGrid>
              <a:tr h="232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0857036"/>
                  </a:ext>
                </a:extLst>
              </a:tr>
            </a:tbl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795733"/>
              </p:ext>
            </p:extLst>
          </p:nvPr>
        </p:nvGraphicFramePr>
        <p:xfrm>
          <a:off x="5854778" y="5424181"/>
          <a:ext cx="1164693" cy="630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" name="Packager Shell Object" showAsIcon="1" r:id="rId3" imgW="772200" imgH="417600" progId="Package">
                  <p:embed/>
                </p:oleObj>
              </mc:Choice>
              <mc:Fallback>
                <p:oleObj name="Packager Shell Object" showAsIcon="1" r:id="rId3" imgW="772200" imgH="417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54778" y="5424181"/>
                        <a:ext cx="1164693" cy="630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82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</a:t>
            </a:r>
            <a:r>
              <a:rPr lang="en-US" dirty="0"/>
              <a:t>c</a:t>
            </a:r>
            <a:r>
              <a:rPr lang="en-US" dirty="0" smtClean="0"/>
              <a:t>lass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7071426" y="4108541"/>
          <a:ext cx="5067300" cy="2702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33650"/>
                <a:gridCol w="253365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boolean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Boolean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1750" marR="31750" marT="31750" marB="31750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char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Character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1750" marR="31750" marT="31750" marB="31750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byte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Byte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1750" marR="31750" marT="31750" marB="31750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short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Short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1750" marR="31750" marT="31750" marB="31750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 smtClean="0">
                          <a:effectLst/>
                        </a:rPr>
                        <a:t>int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Integer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1750" marR="31750" marT="31750" marB="31750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long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Long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1750" marR="31750" marT="31750" marB="31750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1750" marR="31750" marT="31750" marB="31750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double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Double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1750" marR="31750" marT="31750" marB="3175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62526" y="1600200"/>
            <a:ext cx="109246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A </a:t>
            </a:r>
            <a:r>
              <a:rPr lang="en-US" i="1" dirty="0" smtClean="0">
                <a:cs typeface="Times New Roman" panose="02020603050405020304" pitchFamily="18" charset="0"/>
              </a:rPr>
              <a:t>wrapper class </a:t>
            </a:r>
            <a:r>
              <a:rPr lang="en-US" dirty="0" smtClean="0">
                <a:cs typeface="Times New Roman" panose="02020603050405020304" pitchFamily="18" charset="0"/>
              </a:rPr>
              <a:t>is an object </a:t>
            </a:r>
            <a:r>
              <a:rPr lang="en-US" dirty="0" smtClean="0">
                <a:cs typeface="Times New Roman" panose="02020603050405020304" pitchFamily="18" charset="0"/>
              </a:rPr>
              <a:t>that is </a:t>
            </a:r>
            <a:r>
              <a:rPr lang="en-US" dirty="0" smtClean="0">
                <a:cs typeface="Times New Roman" panose="02020603050405020304" pitchFamily="18" charset="0"/>
              </a:rPr>
              <a:t>a part of the </a:t>
            </a:r>
            <a:r>
              <a:rPr lang="en-US" dirty="0" err="1" smtClean="0">
                <a:cs typeface="Times New Roman" panose="02020603050405020304" pitchFamily="18" charset="0"/>
              </a:rPr>
              <a:t>java.lang</a:t>
            </a:r>
            <a:r>
              <a:rPr lang="en-US" dirty="0" smtClean="0">
                <a:cs typeface="Times New Roman" panose="02020603050405020304" pitchFamily="18" charset="0"/>
              </a:rPr>
              <a:t>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It is used to “wrap” each of the primitive data types into an object of their own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For example, we can use wrapper classes to convert a String of integers to an int.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cs typeface="Times New Roman" panose="02020603050405020304" pitchFamily="18" charset="0"/>
              </a:rPr>
              <a:t>int</a:t>
            </a:r>
            <a:r>
              <a:rPr lang="en-US" dirty="0" smtClean="0">
                <a:cs typeface="Times New Roman" panose="02020603050405020304" pitchFamily="18" charset="0"/>
              </a:rPr>
              <a:t> number = </a:t>
            </a:r>
            <a:r>
              <a:rPr lang="en-US" dirty="0" err="1" smtClean="0">
                <a:cs typeface="Times New Roman" panose="02020603050405020304" pitchFamily="18" charset="0"/>
              </a:rPr>
              <a:t>Integer.parseInt</a:t>
            </a:r>
            <a:r>
              <a:rPr lang="en-US" dirty="0" smtClean="0">
                <a:cs typeface="Times New Roman" panose="02020603050405020304" pitchFamily="18" charset="0"/>
              </a:rPr>
              <a:t>("1234");</a:t>
            </a:r>
          </a:p>
          <a:p>
            <a:endParaRPr lang="en-US" dirty="0" smtClean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Times New Roman" panose="02020603050405020304" pitchFamily="18" charset="0"/>
              </a:rPr>
              <a:t>The </a:t>
            </a:r>
            <a:r>
              <a:rPr lang="en-US" dirty="0">
                <a:cs typeface="Times New Roman" panose="02020603050405020304" pitchFamily="18" charset="0"/>
              </a:rPr>
              <a:t>following </a:t>
            </a:r>
            <a:r>
              <a:rPr lang="en-US" dirty="0" smtClean="0">
                <a:cs typeface="Times New Roman" panose="02020603050405020304" pitchFamily="18" charset="0"/>
              </a:rPr>
              <a:t>example shows </a:t>
            </a:r>
            <a:r>
              <a:rPr lang="en-US" dirty="0" smtClean="0">
                <a:cs typeface="Times New Roman" panose="02020603050405020304" pitchFamily="18" charset="0"/>
              </a:rPr>
              <a:t>the storage </a:t>
            </a:r>
            <a:r>
              <a:rPr lang="en-US" dirty="0">
                <a:cs typeface="Times New Roman" panose="02020603050405020304" pitchFamily="18" charset="0"/>
              </a:rPr>
              <a:t>of a primitive vs. an </a:t>
            </a:r>
            <a:r>
              <a:rPr lang="en-US" dirty="0" smtClean="0">
                <a:cs typeface="Times New Roman" panose="02020603050405020304" pitchFamily="18" charset="0"/>
              </a:rPr>
              <a:t>object.</a:t>
            </a:r>
            <a:endParaRPr lang="en-US" dirty="0">
              <a:cs typeface="Times New Roman" panose="02020603050405020304" pitchFamily="18" charset="0"/>
            </a:endParaRPr>
          </a:p>
          <a:p>
            <a:endParaRPr lang="en-US" dirty="0" smtClean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dirty="0" smtClean="0">
                <a:cs typeface="Times New Roman" panose="02020603050405020304" pitchFamily="18" charset="0"/>
              </a:rPr>
              <a:t>							</a:t>
            </a:r>
            <a:endParaRPr 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641352"/>
              </p:ext>
            </p:extLst>
          </p:nvPr>
        </p:nvGraphicFramePr>
        <p:xfrm>
          <a:off x="1330960" y="5259515"/>
          <a:ext cx="1258659" cy="1402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85">
                  <a:extLst>
                    <a:ext uri="{9D8B030D-6E8A-4147-A177-3AD203B41FA5}">
                      <a16:colId xmlns="" xmlns:a16="http://schemas.microsoft.com/office/drawing/2014/main" val="2944721239"/>
                    </a:ext>
                  </a:extLst>
                </a:gridCol>
                <a:gridCol w="542674">
                  <a:extLst>
                    <a:ext uri="{9D8B030D-6E8A-4147-A177-3AD203B41FA5}">
                      <a16:colId xmlns="" xmlns:a16="http://schemas.microsoft.com/office/drawing/2014/main" val="3956291168"/>
                    </a:ext>
                  </a:extLst>
                </a:gridCol>
              </a:tblGrid>
              <a:tr h="3992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0967917"/>
                  </a:ext>
                </a:extLst>
              </a:tr>
              <a:tr h="3992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8677003"/>
                  </a:ext>
                </a:extLst>
              </a:tr>
              <a:tr h="6038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085103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072350" y="5142678"/>
            <a:ext cx="1740669" cy="1519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52578" y="4660982"/>
            <a:ext cx="278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3660" y="5758934"/>
            <a:ext cx="7380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9" idx="1"/>
          </p:cNvCxnSpPr>
          <p:nvPr/>
        </p:nvCxnSpPr>
        <p:spPr>
          <a:xfrm flipV="1">
            <a:off x="2370786" y="5943600"/>
            <a:ext cx="1202874" cy="1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4051" y="4681013"/>
            <a:ext cx="278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99996" y="3821024"/>
            <a:ext cx="4201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cs typeface="Times New Roman" panose="02020603050405020304" pitchFamily="18" charset="0"/>
              </a:rPr>
              <a:t>int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= 10;</a:t>
            </a:r>
          </a:p>
          <a:p>
            <a:r>
              <a:rPr lang="en-US" dirty="0">
                <a:cs typeface="Times New Roman" panose="02020603050405020304" pitchFamily="18" charset="0"/>
              </a:rPr>
              <a:t>Integer </a:t>
            </a:r>
            <a:r>
              <a:rPr lang="en-US" dirty="0" smtClean="0">
                <a:cs typeface="Times New Roman" panose="02020603050405020304" pitchFamily="18" charset="0"/>
              </a:rPr>
              <a:t>b </a:t>
            </a:r>
            <a:r>
              <a:rPr lang="en-US" dirty="0">
                <a:cs typeface="Times New Roman" panose="02020603050405020304" pitchFamily="18" charset="0"/>
              </a:rPr>
              <a:t>= new </a:t>
            </a:r>
            <a:r>
              <a:rPr lang="en-US" dirty="0" smtClean="0">
                <a:cs typeface="Times New Roman" panose="02020603050405020304" pitchFamily="18" charset="0"/>
              </a:rPr>
              <a:t>Integer(</a:t>
            </a:r>
            <a:r>
              <a:rPr lang="en-US" dirty="0">
                <a:cs typeface="Times New Roman" panose="02020603050405020304" pitchFamily="18" charset="0"/>
              </a:rPr>
              <a:t>a</a:t>
            </a:r>
            <a:r>
              <a:rPr lang="en-US" dirty="0" smtClean="0">
                <a:cs typeface="Times New Roman" panose="02020603050405020304" pitchFamily="18" charset="0"/>
              </a:rPr>
              <a:t>); </a:t>
            </a:r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84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>
                <a:cs typeface="Times New Roman" panose="02020603050405020304" pitchFamily="18" charset="0"/>
              </a:rPr>
              <a:t>Memory is stored on a computer by a binary digit – a unit called </a:t>
            </a:r>
            <a:r>
              <a:rPr lang="en-US" sz="1800" i="1" dirty="0" smtClean="0">
                <a:cs typeface="Times New Roman" panose="02020603050405020304" pitchFamily="18" charset="0"/>
              </a:rPr>
              <a:t>bit</a:t>
            </a:r>
            <a:r>
              <a:rPr lang="en-US" sz="1800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 smtClean="0">
                <a:cs typeface="Times New Roman" panose="02020603050405020304" pitchFamily="18" charset="0"/>
              </a:rPr>
              <a:t>A bit is the smallest unit of data that a computer uses and it has two states, 0 and 1 (Off/On).</a:t>
            </a:r>
          </a:p>
          <a:p>
            <a:r>
              <a:rPr lang="en-US" sz="1800" dirty="0" smtClean="0">
                <a:cs typeface="Times New Roman" panose="02020603050405020304" pitchFamily="18" charset="0"/>
              </a:rPr>
              <a:t>A </a:t>
            </a:r>
            <a:r>
              <a:rPr lang="en-US" sz="1800" i="1" dirty="0" smtClean="0">
                <a:cs typeface="Times New Roman" panose="02020603050405020304" pitchFamily="18" charset="0"/>
              </a:rPr>
              <a:t>byte</a:t>
            </a:r>
            <a:r>
              <a:rPr lang="en-US" sz="1800" dirty="0" smtClean="0">
                <a:cs typeface="Times New Roman" panose="02020603050405020304" pitchFamily="18" charset="0"/>
              </a:rPr>
              <a:t> is a structure of eight consecutive bits, as shown below</a:t>
            </a:r>
            <a:r>
              <a:rPr lang="en-US" sz="1800" dirty="0">
                <a:cs typeface="Times New Roman" panose="02020603050405020304" pitchFamily="18" charset="0"/>
              </a:rPr>
              <a:t>.</a:t>
            </a:r>
            <a:endParaRPr lang="en-US" sz="1800" dirty="0" smtClean="0">
              <a:cs typeface="Times New Roman" panose="02020603050405020304" pitchFamily="18" charset="0"/>
            </a:endParaRPr>
          </a:p>
          <a:p>
            <a:endParaRPr lang="en-US" sz="1800" dirty="0">
              <a:cs typeface="Times New Roman" panose="02020603050405020304" pitchFamily="18" charset="0"/>
            </a:endParaRPr>
          </a:p>
          <a:p>
            <a:endParaRPr lang="en-US" sz="1800" dirty="0" smtClean="0">
              <a:cs typeface="Times New Roman" panose="02020603050405020304" pitchFamily="18" charset="0"/>
            </a:endParaRPr>
          </a:p>
          <a:p>
            <a:r>
              <a:rPr lang="en-US" sz="1800" dirty="0" smtClean="0">
                <a:cs typeface="Times New Roman" panose="02020603050405020304" pitchFamily="18" charset="0"/>
              </a:rPr>
              <a:t>A </a:t>
            </a:r>
            <a:r>
              <a:rPr lang="en-US" sz="1800" i="1" dirty="0" smtClean="0">
                <a:cs typeface="Times New Roman" panose="02020603050405020304" pitchFamily="18" charset="0"/>
              </a:rPr>
              <a:t>kilobyte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cs typeface="Times New Roman" panose="02020603050405020304" pitchFamily="18" charset="0"/>
              </a:rPr>
              <a:t>(KB) is </a:t>
            </a:r>
            <a:r>
              <a:rPr lang="en-US" sz="1800" dirty="0" smtClean="0">
                <a:cs typeface="Times New Roman" panose="02020603050405020304" pitchFamily="18" charset="0"/>
              </a:rPr>
              <a:t>1,000 bytes, roughly one paragraph of text.</a:t>
            </a:r>
          </a:p>
          <a:p>
            <a:r>
              <a:rPr lang="en-US" sz="1800" dirty="0" smtClean="0">
                <a:cs typeface="Times New Roman" panose="02020603050405020304" pitchFamily="18" charset="0"/>
              </a:rPr>
              <a:t>A </a:t>
            </a:r>
            <a:r>
              <a:rPr lang="en-US" sz="1800" i="1" dirty="0" smtClean="0">
                <a:cs typeface="Times New Roman" panose="02020603050405020304" pitchFamily="18" charset="0"/>
              </a:rPr>
              <a:t>megabyte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cs typeface="Times New Roman" panose="02020603050405020304" pitchFamily="18" charset="0"/>
              </a:rPr>
              <a:t>(MB) is </a:t>
            </a:r>
            <a:r>
              <a:rPr lang="en-US" sz="1800" dirty="0" smtClean="0">
                <a:cs typeface="Times New Roman" panose="02020603050405020304" pitchFamily="18" charset="0"/>
              </a:rPr>
              <a:t>1,000 kilobytes and it is often referred to when looking at a large file.</a:t>
            </a:r>
          </a:p>
          <a:p>
            <a:r>
              <a:rPr lang="en-US" sz="1800" dirty="0" smtClean="0">
                <a:cs typeface="Times New Roman" panose="02020603050405020304" pitchFamily="18" charset="0"/>
              </a:rPr>
              <a:t>A </a:t>
            </a:r>
            <a:r>
              <a:rPr lang="en-US" sz="1800" i="1" dirty="0" smtClean="0">
                <a:cs typeface="Times New Roman" panose="02020603050405020304" pitchFamily="18" charset="0"/>
              </a:rPr>
              <a:t>gigabyte</a:t>
            </a:r>
            <a:r>
              <a:rPr lang="en-US" sz="1800" dirty="0" smtClean="0"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cs typeface="Times New Roman" panose="02020603050405020304" pitchFamily="18" charset="0"/>
              </a:rPr>
              <a:t>(GB) is </a:t>
            </a:r>
            <a:r>
              <a:rPr lang="en-US" sz="1800" dirty="0" smtClean="0">
                <a:cs typeface="Times New Roman" panose="02020603050405020304" pitchFamily="18" charset="0"/>
              </a:rPr>
              <a:t>1,000 megabytes and it is often referred to when looking at disk or storage space</a:t>
            </a:r>
            <a:r>
              <a:rPr lang="en-US" sz="1800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 smtClean="0">
                <a:cs typeface="Times New Roman" panose="02020603050405020304" pitchFamily="18" charset="0"/>
              </a:rPr>
              <a:t>And the list goes on to include: terabyte, petabyte, </a:t>
            </a:r>
            <a:r>
              <a:rPr lang="en-US" sz="1800" dirty="0" err="1" smtClean="0">
                <a:cs typeface="Times New Roman" panose="02020603050405020304" pitchFamily="18" charset="0"/>
              </a:rPr>
              <a:t>exabyte</a:t>
            </a:r>
            <a:r>
              <a:rPr lang="en-US" sz="1800" dirty="0" smtClean="0">
                <a:cs typeface="Times New Roman" panose="02020603050405020304" pitchFamily="18" charset="0"/>
              </a:rPr>
              <a:t>, zettabyte, yottabyte</a:t>
            </a:r>
            <a:r>
              <a:rPr lang="en-US" sz="1800" dirty="0">
                <a:cs typeface="Times New Roman" panose="02020603050405020304" pitchFamily="18" charset="0"/>
              </a:rPr>
              <a:t>, </a:t>
            </a:r>
            <a:r>
              <a:rPr lang="en-US" sz="1800" dirty="0" smtClean="0">
                <a:cs typeface="Times New Roman" panose="02020603050405020304" pitchFamily="18" charset="0"/>
              </a:rPr>
              <a:t>brontobyte, and </a:t>
            </a:r>
            <a:r>
              <a:rPr lang="en-US" sz="1800" dirty="0" err="1" smtClean="0">
                <a:cs typeface="Times New Roman" panose="02020603050405020304" pitchFamily="18" charset="0"/>
              </a:rPr>
              <a:t>geopbyte</a:t>
            </a:r>
            <a:r>
              <a:rPr lang="en-US" sz="1800" dirty="0" smtClean="0">
                <a:cs typeface="Times New Roman" panose="02020603050405020304" pitchFamily="18" charset="0"/>
              </a:rPr>
              <a:t>.</a:t>
            </a:r>
            <a:endParaRPr lang="en-US" sz="1800" dirty="0" smtClean="0">
              <a:cs typeface="Times New Roman" panose="02020603050405020304" pitchFamily="18" charset="0"/>
            </a:endParaRPr>
          </a:p>
          <a:p>
            <a:r>
              <a:rPr lang="en-US" sz="1800" dirty="0">
                <a:cs typeface="Times New Roman" panose="02020603050405020304" pitchFamily="18" charset="0"/>
              </a:rPr>
              <a:t>Additional information:</a:t>
            </a:r>
          </a:p>
          <a:p>
            <a:pPr lvl="1"/>
            <a:r>
              <a:rPr lang="en-US" sz="1400" dirty="0" smtClean="0">
                <a:cs typeface="Times New Roman" panose="02020603050405020304" pitchFamily="18" charset="0"/>
              </a:rPr>
              <a:t>An average computer nowadays has 4 GB of memory, whereas the first computer had only 3 KB!</a:t>
            </a:r>
          </a:p>
          <a:p>
            <a:pPr lvl="1"/>
            <a:r>
              <a:rPr lang="en-US" sz="1400" dirty="0" smtClean="0">
                <a:cs typeface="Times New Roman" panose="02020603050405020304" pitchFamily="18" charset="0"/>
              </a:rPr>
              <a:t>An average computer nowadays has 250 GB of hard drive, which is enough to store over 30,000 </a:t>
            </a:r>
            <a:r>
              <a:rPr lang="en-US" sz="1400" dirty="0" smtClean="0">
                <a:cs typeface="Times New Roman" panose="02020603050405020304" pitchFamily="18" charset="0"/>
              </a:rPr>
              <a:t>pictures or songs! </a:t>
            </a:r>
            <a:endParaRPr lang="en-US" sz="1100" dirty="0" smtClean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200" dirty="0" smtClean="0">
                <a:cs typeface="Times New Roman" panose="02020603050405020304" pitchFamily="18" charset="0"/>
                <a:hlinkClick r:id="rId2"/>
              </a:rPr>
              <a:t>http://www.usatoday.com/story/tech/columnist/komando/2012/11/30/komando-computer-storage/1726835/</a:t>
            </a:r>
            <a:endParaRPr lang="en-US" sz="12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 smtClean="0">
              <a:cs typeface="Times New Roman" panose="02020603050405020304" pitchFamily="18" charset="0"/>
            </a:endParaRPr>
          </a:p>
          <a:p>
            <a:endParaRPr lang="en-US" sz="1200" dirty="0" smtClean="0">
              <a:cs typeface="Times New Roman" panose="02020603050405020304" pitchFamily="18" charset="0"/>
            </a:endParaRPr>
          </a:p>
          <a:p>
            <a:endParaRPr lang="en-US" sz="1200" dirty="0" smtClean="0"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710057"/>
              </p:ext>
            </p:extLst>
          </p:nvPr>
        </p:nvGraphicFramePr>
        <p:xfrm>
          <a:off x="1143964" y="3060139"/>
          <a:ext cx="8128000" cy="47548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75488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55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0863"/>
            <a:ext cx="10515600" cy="4820569"/>
          </a:xfrm>
        </p:spPr>
        <p:txBody>
          <a:bodyPr>
            <a:normAutofit/>
          </a:bodyPr>
          <a:lstStyle/>
          <a:p>
            <a:r>
              <a:rPr lang="en-US" sz="1900" dirty="0">
                <a:cs typeface="Times New Roman" panose="02020603050405020304" pitchFamily="18" charset="0"/>
              </a:rPr>
              <a:t>Each number </a:t>
            </a:r>
            <a:r>
              <a:rPr lang="en-US" sz="1900" dirty="0" smtClean="0">
                <a:cs typeface="Times New Roman" panose="02020603050405020304" pitchFamily="18" charset="0"/>
              </a:rPr>
              <a:t>system utilizes </a:t>
            </a:r>
            <a:r>
              <a:rPr lang="en-US" sz="1900" dirty="0">
                <a:cs typeface="Times New Roman" panose="02020603050405020304" pitchFamily="18" charset="0"/>
              </a:rPr>
              <a:t>digits in order to form all of the numbers that can be contained within a system.</a:t>
            </a:r>
          </a:p>
          <a:p>
            <a:r>
              <a:rPr lang="en-US" sz="1900" i="1" dirty="0" smtClean="0">
                <a:cs typeface="Times New Roman" panose="02020603050405020304" pitchFamily="18" charset="0"/>
              </a:rPr>
              <a:t>Binary notation </a:t>
            </a:r>
            <a:r>
              <a:rPr lang="en-US" sz="1900" dirty="0" smtClean="0">
                <a:cs typeface="Times New Roman" panose="02020603050405020304" pitchFamily="18" charset="0"/>
              </a:rPr>
              <a:t>is the interpretation of bits and the representation of a number using base-2 notation.</a:t>
            </a:r>
          </a:p>
          <a:p>
            <a:r>
              <a:rPr lang="en-US" sz="1900" dirty="0">
                <a:cs typeface="Times New Roman" panose="02020603050405020304" pitchFamily="18" charset="0"/>
              </a:rPr>
              <a:t>A computer stores data </a:t>
            </a:r>
            <a:r>
              <a:rPr lang="en-US" sz="1900" dirty="0" smtClean="0">
                <a:cs typeface="Times New Roman" panose="02020603050405020304" pitchFamily="18" charset="0"/>
              </a:rPr>
              <a:t>in memory by using </a:t>
            </a:r>
            <a:r>
              <a:rPr lang="en-US" sz="1900" dirty="0">
                <a:cs typeface="Times New Roman" panose="02020603050405020304" pitchFamily="18" charset="0"/>
              </a:rPr>
              <a:t>the binary digits, 0 and 1</a:t>
            </a:r>
            <a:r>
              <a:rPr lang="en-US" sz="1900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en-US" sz="1900" dirty="0" smtClean="0">
                <a:cs typeface="Times New Roman" panose="02020603050405020304" pitchFamily="18" charset="0"/>
              </a:rPr>
              <a:t>The following </a:t>
            </a:r>
            <a:r>
              <a:rPr lang="en-US" sz="1900" dirty="0" smtClean="0">
                <a:cs typeface="Times New Roman" panose="02020603050405020304" pitchFamily="18" charset="0"/>
              </a:rPr>
              <a:t>is an example of a binary number being converted to decimal notation.</a:t>
            </a:r>
            <a:endParaRPr lang="en-US" sz="1900" dirty="0" smtClean="0"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95356"/>
              </p:ext>
            </p:extLst>
          </p:nvPr>
        </p:nvGraphicFramePr>
        <p:xfrm>
          <a:off x="994611" y="4079171"/>
          <a:ext cx="8128000" cy="47548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4754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4611" y="3707053"/>
            <a:ext cx="814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128	 64	  32	   16	     8	      4           2	       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4611" y="6209360"/>
            <a:ext cx="8171848" cy="1041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01213" y="4637062"/>
            <a:ext cx="21560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x 1 = 1</a:t>
            </a:r>
          </a:p>
          <a:p>
            <a:r>
              <a:rPr lang="en-US" dirty="0" smtClean="0"/>
              <a:t>0 x 2 = 0</a:t>
            </a:r>
          </a:p>
          <a:p>
            <a:r>
              <a:rPr lang="en-US" dirty="0" smtClean="0"/>
              <a:t>0 x 4 = 0</a:t>
            </a:r>
          </a:p>
          <a:p>
            <a:r>
              <a:rPr lang="en-US" dirty="0" smtClean="0"/>
              <a:t>1 x 8 = 8</a:t>
            </a:r>
          </a:p>
          <a:p>
            <a:r>
              <a:rPr lang="en-US" dirty="0" smtClean="0"/>
              <a:t>1 x 16 = 16</a:t>
            </a:r>
          </a:p>
          <a:p>
            <a:r>
              <a:rPr lang="en-US" dirty="0" smtClean="0"/>
              <a:t>0 x 32 = 0</a:t>
            </a:r>
          </a:p>
          <a:p>
            <a:r>
              <a:rPr lang="en-US" dirty="0" smtClean="0"/>
              <a:t>1 x 64 = 64</a:t>
            </a:r>
          </a:p>
          <a:p>
            <a:r>
              <a:rPr lang="en-US" dirty="0" smtClean="0"/>
              <a:t>1 x 128 = 128</a:t>
            </a:r>
          </a:p>
        </p:txBody>
      </p:sp>
      <p:cxnSp>
        <p:nvCxnSpPr>
          <p:cNvPr id="20" name="Elbow Connector 19"/>
          <p:cNvCxnSpPr/>
          <p:nvPr/>
        </p:nvCxnSpPr>
        <p:spPr>
          <a:xfrm>
            <a:off x="8608194" y="4542763"/>
            <a:ext cx="693019" cy="288758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7636042" y="4544190"/>
            <a:ext cx="1665171" cy="572792"/>
          </a:xfrm>
          <a:prstGeom prst="bentConnector3">
            <a:avLst>
              <a:gd name="adj1" fmla="val -2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6534751" y="4544190"/>
            <a:ext cx="2766462" cy="823062"/>
          </a:xfrm>
          <a:prstGeom prst="bentConnector3">
            <a:avLst>
              <a:gd name="adj1" fmla="val 2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5541745" y="4553073"/>
            <a:ext cx="3759468" cy="1127819"/>
          </a:xfrm>
          <a:prstGeom prst="bentConnector3">
            <a:avLst>
              <a:gd name="adj1" fmla="val 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>
            <a:off x="4500880" y="4542763"/>
            <a:ext cx="4800333" cy="1358792"/>
          </a:xfrm>
          <a:prstGeom prst="bentConnector3">
            <a:avLst>
              <a:gd name="adj1" fmla="val -1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>
            <a:off x="3499184" y="4542763"/>
            <a:ext cx="5802029" cy="1666597"/>
          </a:xfrm>
          <a:prstGeom prst="bentConnector3">
            <a:avLst>
              <a:gd name="adj1" fmla="val 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>
            <a:off x="2493344" y="4533953"/>
            <a:ext cx="6807869" cy="1896070"/>
          </a:xfrm>
          <a:prstGeom prst="bentConnector3">
            <a:avLst>
              <a:gd name="adj1" fmla="val -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>
            <a:off x="1445995" y="4553073"/>
            <a:ext cx="7855218" cy="2184755"/>
          </a:xfrm>
          <a:prstGeom prst="bentConnector3">
            <a:avLst>
              <a:gd name="adj1" fmla="val 2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3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en-US" sz="2400" i="1" dirty="0">
                <a:cs typeface="Times New Roman" panose="02020603050405020304" pitchFamily="18" charset="0"/>
              </a:rPr>
              <a:t>Decimal notation </a:t>
            </a:r>
            <a:r>
              <a:rPr lang="en-US" sz="2400" dirty="0">
                <a:cs typeface="Times New Roman" panose="02020603050405020304" pitchFamily="18" charset="0"/>
              </a:rPr>
              <a:t>is the representation of a number using </a:t>
            </a:r>
            <a:r>
              <a:rPr lang="en-US" sz="2400" dirty="0" smtClean="0">
                <a:cs typeface="Times New Roman" panose="02020603050405020304" pitchFamily="18" charset="0"/>
              </a:rPr>
              <a:t>base-10 </a:t>
            </a:r>
            <a:r>
              <a:rPr lang="en-US" sz="2400" dirty="0">
                <a:cs typeface="Times New Roman" panose="02020603050405020304" pitchFamily="18" charset="0"/>
              </a:rPr>
              <a:t>notation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</a:p>
          <a:p>
            <a:pPr>
              <a:buSzPct val="100000"/>
            </a:pPr>
            <a:r>
              <a:rPr lang="en-US" sz="2400" dirty="0">
                <a:cs typeface="Times New Roman" panose="02020603050405020304" pitchFamily="18" charset="0"/>
              </a:rPr>
              <a:t>A human uses the decimal number system, 0, 1, 2, 3, 4, 5, 6, 7, 8, and 9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  <a:endParaRPr lang="en-US" sz="2400" dirty="0">
              <a:cs typeface="Times New Roman" panose="02020603050405020304" pitchFamily="18" charset="0"/>
            </a:endParaRPr>
          </a:p>
          <a:p>
            <a:pPr>
              <a:buSzPct val="100000"/>
            </a:pPr>
            <a:r>
              <a:rPr lang="en-US" sz="2400" dirty="0" smtClean="0">
                <a:cs typeface="Times New Roman" panose="02020603050405020304" pitchFamily="18" charset="0"/>
              </a:rPr>
              <a:t>Looking at the previous example, </a:t>
            </a:r>
            <a:r>
              <a:rPr lang="en-US" sz="2400" dirty="0">
                <a:cs typeface="Times New Roman" panose="02020603050405020304" pitchFamily="18" charset="0"/>
              </a:rPr>
              <a:t>1 + 0 + 0 + 8 + 16 + 0 + 64 + 128 = </a:t>
            </a:r>
            <a:r>
              <a:rPr lang="en-US" sz="2400" dirty="0" smtClean="0">
                <a:cs typeface="Times New Roman" panose="02020603050405020304" pitchFamily="18" charset="0"/>
              </a:rPr>
              <a:t>217.</a:t>
            </a:r>
            <a:endParaRPr lang="en-US" sz="2400" dirty="0">
              <a:cs typeface="Times New Roman" panose="02020603050405020304" pitchFamily="18" charset="0"/>
            </a:endParaRPr>
          </a:p>
          <a:p>
            <a:pPr>
              <a:buSzPct val="100000"/>
            </a:pPr>
            <a:r>
              <a:rPr lang="en-US" sz="2400" dirty="0" smtClean="0">
                <a:cs typeface="Times New Roman" panose="02020603050405020304" pitchFamily="18" charset="0"/>
              </a:rPr>
              <a:t>11011001 </a:t>
            </a:r>
            <a:r>
              <a:rPr lang="en-US" sz="2400" dirty="0" smtClean="0">
                <a:cs typeface="Times New Roman" panose="02020603050405020304" pitchFamily="18" charset="0"/>
              </a:rPr>
              <a:t>in binary notation is equal to 217 in decimal notation.</a:t>
            </a:r>
          </a:p>
          <a:p>
            <a:pPr>
              <a:buSzPct val="100000"/>
            </a:pPr>
            <a:r>
              <a:rPr lang="en-US" sz="2400" dirty="0" smtClean="0">
                <a:cs typeface="Times New Roman" panose="02020603050405020304" pitchFamily="18" charset="0"/>
              </a:rPr>
              <a:t>Binary </a:t>
            </a:r>
            <a:r>
              <a:rPr lang="en-US" sz="2400" dirty="0" smtClean="0">
                <a:cs typeface="Times New Roman" panose="02020603050405020304" pitchFamily="18" charset="0"/>
              </a:rPr>
              <a:t>to Decimal: 11011001</a:t>
            </a:r>
            <a:r>
              <a:rPr lang="en-US" sz="2400" baseline="-25000" dirty="0" smtClean="0"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cs typeface="Times New Roman" panose="02020603050405020304" pitchFamily="18" charset="0"/>
              </a:rPr>
              <a:t> = </a:t>
            </a:r>
            <a:r>
              <a:rPr lang="en-US" sz="2400" dirty="0" smtClean="0">
                <a:cs typeface="Times New Roman" panose="02020603050405020304" pitchFamily="18" charset="0"/>
              </a:rPr>
              <a:t>217</a:t>
            </a:r>
            <a:r>
              <a:rPr lang="en-US" sz="2400" baseline="-25000" dirty="0" smtClean="0">
                <a:cs typeface="Times New Roman" panose="02020603050405020304" pitchFamily="18" charset="0"/>
              </a:rPr>
              <a:t>10</a:t>
            </a:r>
          </a:p>
          <a:p>
            <a:pPr>
              <a:buSzPct val="100000"/>
            </a:pPr>
            <a:r>
              <a:rPr lang="en-US" sz="2400" dirty="0" smtClean="0">
                <a:cs typeface="Times New Roman" panose="02020603050405020304" pitchFamily="18" charset="0"/>
              </a:rPr>
              <a:t>Subscripts </a:t>
            </a:r>
            <a:r>
              <a:rPr lang="en-US" sz="2400" dirty="0">
                <a:cs typeface="Times New Roman" panose="02020603050405020304" pitchFamily="18" charset="0"/>
              </a:rPr>
              <a:t>are used for the base.</a:t>
            </a:r>
          </a:p>
          <a:p>
            <a:pPr>
              <a:buSzPct val="100000"/>
            </a:pPr>
            <a:endParaRPr lang="en-US" sz="2400" baseline="-250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65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and Hexadecimal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0863"/>
            <a:ext cx="8783320" cy="474356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A programmer uses </a:t>
            </a:r>
            <a:r>
              <a:rPr lang="en-US" sz="2400" dirty="0" smtClean="0">
                <a:cs typeface="Times New Roman" panose="02020603050405020304" pitchFamily="18" charset="0"/>
              </a:rPr>
              <a:t>the </a:t>
            </a:r>
            <a:r>
              <a:rPr lang="en-US" sz="2400" dirty="0">
                <a:cs typeface="Times New Roman" panose="02020603050405020304" pitchFamily="18" charset="0"/>
              </a:rPr>
              <a:t>octal and </a:t>
            </a:r>
            <a:r>
              <a:rPr lang="en-US" sz="2400" dirty="0" smtClean="0">
                <a:cs typeface="Times New Roman" panose="02020603050405020304" pitchFamily="18" charset="0"/>
              </a:rPr>
              <a:t>hexadecimal number </a:t>
            </a:r>
            <a:r>
              <a:rPr lang="en-US" sz="2400" dirty="0">
                <a:cs typeface="Times New Roman" panose="02020603050405020304" pitchFamily="18" charset="0"/>
              </a:rPr>
              <a:t>base </a:t>
            </a:r>
            <a:r>
              <a:rPr lang="en-US" sz="2400" dirty="0" smtClean="0">
                <a:cs typeface="Times New Roman" panose="02020603050405020304" pitchFamily="18" charset="0"/>
              </a:rPr>
              <a:t>notations</a:t>
            </a:r>
            <a:r>
              <a:rPr lang="en-US" sz="2400" dirty="0">
                <a:cs typeface="Times New Roman" panose="02020603050405020304" pitchFamily="18" charset="0"/>
              </a:rPr>
              <a:t>.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r>
              <a:rPr lang="en-US" sz="2400" dirty="0" smtClean="0">
                <a:cs typeface="Times New Roman" panose="02020603050405020304" pitchFamily="18" charset="0"/>
              </a:rPr>
              <a:t>Like binary, these </a:t>
            </a:r>
            <a:r>
              <a:rPr lang="en-US" sz="2400" dirty="0">
                <a:cs typeface="Times New Roman" panose="02020603050405020304" pitchFamily="18" charset="0"/>
              </a:rPr>
              <a:t>notations are used to translate numbers from the individual bits.</a:t>
            </a:r>
          </a:p>
          <a:p>
            <a:r>
              <a:rPr lang="en-US" sz="2400" i="1" dirty="0" smtClean="0">
                <a:cs typeface="Times New Roman" panose="02020603050405020304" pitchFamily="18" charset="0"/>
              </a:rPr>
              <a:t>Octal </a:t>
            </a:r>
            <a:r>
              <a:rPr lang="en-US" sz="2400" i="1" dirty="0">
                <a:cs typeface="Times New Roman" panose="02020603050405020304" pitchFamily="18" charset="0"/>
              </a:rPr>
              <a:t>notation </a:t>
            </a:r>
            <a:r>
              <a:rPr lang="en-US" sz="2400" dirty="0">
                <a:cs typeface="Times New Roman" panose="02020603050405020304" pitchFamily="18" charset="0"/>
              </a:rPr>
              <a:t>is the representation of a number using base-8 </a:t>
            </a:r>
            <a:r>
              <a:rPr lang="en-US" sz="2400" dirty="0" smtClean="0">
                <a:cs typeface="Times New Roman" panose="02020603050405020304" pitchFamily="18" charset="0"/>
              </a:rPr>
              <a:t>notation.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i="1" dirty="0" smtClean="0">
                <a:cs typeface="Times New Roman" panose="02020603050405020304" pitchFamily="18" charset="0"/>
              </a:rPr>
              <a:t>Hexadecimal </a:t>
            </a:r>
            <a:r>
              <a:rPr lang="en-US" sz="2400" i="1" dirty="0">
                <a:cs typeface="Times New Roman" panose="02020603050405020304" pitchFamily="18" charset="0"/>
              </a:rPr>
              <a:t>notation </a:t>
            </a:r>
            <a:r>
              <a:rPr lang="en-US" sz="2400" dirty="0">
                <a:cs typeface="Times New Roman" panose="02020603050405020304" pitchFamily="18" charset="0"/>
              </a:rPr>
              <a:t>is the representation of a </a:t>
            </a:r>
            <a:r>
              <a:rPr lang="en-US" sz="2400" dirty="0" smtClean="0">
                <a:cs typeface="Times New Roman" panose="02020603050405020304" pitchFamily="18" charset="0"/>
              </a:rPr>
              <a:t>number </a:t>
            </a:r>
            <a:r>
              <a:rPr lang="en-US" sz="2400" dirty="0">
                <a:cs typeface="Times New Roman" panose="02020603050405020304" pitchFamily="18" charset="0"/>
              </a:rPr>
              <a:t>using </a:t>
            </a:r>
            <a:r>
              <a:rPr lang="en-US" sz="2400" dirty="0" smtClean="0">
                <a:cs typeface="Times New Roman" panose="02020603050405020304" pitchFamily="18" charset="0"/>
              </a:rPr>
              <a:t>base-16 notation. It uses the </a:t>
            </a:r>
            <a:r>
              <a:rPr lang="en-US" sz="2400" dirty="0" smtClean="0">
                <a:cs typeface="Times New Roman" panose="02020603050405020304" pitchFamily="18" charset="0"/>
              </a:rPr>
              <a:t>first ten digits, </a:t>
            </a:r>
            <a:r>
              <a:rPr lang="en-US" sz="2400" dirty="0" smtClean="0">
                <a:cs typeface="Times New Roman" panose="02020603050405020304" pitchFamily="18" charset="0"/>
              </a:rPr>
              <a:t>followed by </a:t>
            </a:r>
            <a:r>
              <a:rPr lang="en-US" sz="2400" dirty="0" smtClean="0">
                <a:cs typeface="Times New Roman" panose="02020603050405020304" pitchFamily="18" charset="0"/>
              </a:rPr>
              <a:t>the first six letters.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r>
              <a:rPr lang="en-US" sz="2400" dirty="0" smtClean="0">
                <a:cs typeface="Times New Roman" panose="02020603050405020304" pitchFamily="18" charset="0"/>
              </a:rPr>
              <a:t>From the previous example, </a:t>
            </a:r>
            <a:r>
              <a:rPr lang="en-US" sz="2400" dirty="0">
                <a:cs typeface="Times New Roman" panose="02020603050405020304" pitchFamily="18" charset="0"/>
              </a:rPr>
              <a:t>11011001</a:t>
            </a:r>
            <a:r>
              <a:rPr lang="en-US" sz="2400" baseline="-25000" dirty="0">
                <a:cs typeface="Times New Roman" panose="02020603050405020304" pitchFamily="18" charset="0"/>
              </a:rPr>
              <a:t>2</a:t>
            </a:r>
            <a:r>
              <a:rPr lang="en-US" sz="2400" dirty="0">
                <a:cs typeface="Times New Roman" panose="02020603050405020304" pitchFamily="18" charset="0"/>
              </a:rPr>
              <a:t> = </a:t>
            </a:r>
            <a:r>
              <a:rPr lang="en-US" sz="2400" dirty="0" smtClean="0">
                <a:cs typeface="Times New Roman" panose="02020603050405020304" pitchFamily="18" charset="0"/>
              </a:rPr>
              <a:t>217</a:t>
            </a:r>
            <a:r>
              <a:rPr lang="en-US" sz="2400" baseline="-25000" dirty="0" smtClean="0">
                <a:cs typeface="Times New Roman" panose="02020603050405020304" pitchFamily="18" charset="0"/>
              </a:rPr>
              <a:t>10</a:t>
            </a:r>
            <a:endParaRPr lang="en-US" sz="2400" baseline="-25000" dirty="0">
              <a:cs typeface="Times New Roman" panose="02020603050405020304" pitchFamily="18" charset="0"/>
            </a:endParaRPr>
          </a:p>
          <a:p>
            <a:r>
              <a:rPr lang="en-US" sz="2400" dirty="0" smtClean="0">
                <a:cs typeface="Times New Roman" panose="02020603050405020304" pitchFamily="18" charset="0"/>
              </a:rPr>
              <a:t>Splitting </a:t>
            </a:r>
            <a:r>
              <a:rPr lang="en-US" sz="2400" dirty="0"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cs typeface="Times New Roman" panose="02020603050405020304" pitchFamily="18" charset="0"/>
              </a:rPr>
              <a:t>binary number in two </a:t>
            </a:r>
            <a:r>
              <a:rPr lang="en-US" sz="2400" dirty="0" smtClean="0">
                <a:cs typeface="Times New Roman" panose="02020603050405020304" pitchFamily="18" charset="0"/>
              </a:rPr>
              <a:t>sections, we have: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cs typeface="Times New Roman" panose="02020603050405020304" pitchFamily="18" charset="0"/>
              </a:rPr>
              <a:t>1101:	8 </a:t>
            </a:r>
            <a:r>
              <a:rPr lang="en-US" sz="2400" dirty="0">
                <a:cs typeface="Times New Roman" panose="02020603050405020304" pitchFamily="18" charset="0"/>
              </a:rPr>
              <a:t>+ 4 + 1 = 13</a:t>
            </a:r>
            <a:r>
              <a:rPr lang="en-US" sz="2400" dirty="0" smtClean="0">
                <a:cs typeface="Times New Roman" panose="02020603050405020304" pitchFamily="18" charset="0"/>
              </a:rPr>
              <a:t>	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</a:rPr>
              <a:t>  	   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</a:rPr>
              <a:t>    1001:	8 </a:t>
            </a:r>
            <a:r>
              <a:rPr lang="en-US" sz="2400" dirty="0">
                <a:cs typeface="Times New Roman" panose="02020603050405020304" pitchFamily="18" charset="0"/>
              </a:rPr>
              <a:t>+ 1 = </a:t>
            </a:r>
            <a:r>
              <a:rPr lang="en-US" sz="2400" dirty="0" smtClean="0">
                <a:cs typeface="Times New Roman" panose="02020603050405020304" pitchFamily="18" charset="0"/>
              </a:rPr>
              <a:t>9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Looking at the hexadecimal table, 13 is represented by the letter D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Decimal to Hexadecimal: 217</a:t>
            </a:r>
            <a:r>
              <a:rPr lang="en-US" sz="2400" baseline="-25000" dirty="0" smtClean="0">
                <a:cs typeface="Times New Roman" panose="02020603050405020304" pitchFamily="18" charset="0"/>
              </a:rPr>
              <a:t>10</a:t>
            </a:r>
            <a:r>
              <a:rPr lang="en-US" sz="2400" dirty="0">
                <a:cs typeface="Times New Roman" panose="02020603050405020304" pitchFamily="18" charset="0"/>
              </a:rPr>
              <a:t> = </a:t>
            </a:r>
            <a:r>
              <a:rPr lang="en-US" sz="2400" dirty="0" smtClean="0">
                <a:cs typeface="Times New Roman" panose="02020603050405020304" pitchFamily="18" charset="0"/>
              </a:rPr>
              <a:t>D9</a:t>
            </a:r>
            <a:r>
              <a:rPr lang="en-US" sz="2400" baseline="-25000" dirty="0" smtClean="0">
                <a:cs typeface="Times New Roman" panose="02020603050405020304" pitchFamily="18" charset="0"/>
              </a:rPr>
              <a:t>16</a:t>
            </a:r>
          </a:p>
          <a:p>
            <a:endParaRPr lang="en-US" sz="2400" baseline="-25000" dirty="0" smtClean="0"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15051"/>
              </p:ext>
            </p:extLst>
          </p:nvPr>
        </p:nvGraphicFramePr>
        <p:xfrm>
          <a:off x="10087275" y="4576813"/>
          <a:ext cx="201809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049"/>
                <a:gridCol w="1009049"/>
              </a:tblGrid>
              <a:tr h="201329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201329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201329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201329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201329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201329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7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In Java, there are two data types, </a:t>
            </a:r>
            <a:r>
              <a:rPr lang="en-US" sz="2400" i="1" dirty="0" smtClean="0">
                <a:cs typeface="Times New Roman" panose="02020603050405020304" pitchFamily="18" charset="0"/>
              </a:rPr>
              <a:t>primitive types </a:t>
            </a:r>
            <a:r>
              <a:rPr lang="en-US" sz="2400" dirty="0" smtClean="0">
                <a:cs typeface="Times New Roman" panose="02020603050405020304" pitchFamily="18" charset="0"/>
              </a:rPr>
              <a:t>and </a:t>
            </a:r>
            <a:r>
              <a:rPr lang="en-US" sz="2400" i="1" dirty="0" smtClean="0">
                <a:cs typeface="Times New Roman" panose="02020603050405020304" pitchFamily="18" charset="0"/>
              </a:rPr>
              <a:t>reference types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 smtClean="0">
                <a:cs typeface="Times New Roman" panose="02020603050405020304" pitchFamily="18" charset="0"/>
              </a:rPr>
              <a:t>A primitive type variable has a primitive value</a:t>
            </a:r>
            <a:r>
              <a:rPr lang="en-US" sz="2400" dirty="0">
                <a:cs typeface="Times New Roman" panose="02020603050405020304" pitchFamily="18" charset="0"/>
              </a:rPr>
              <a:t>. It is stored in the </a:t>
            </a:r>
            <a:r>
              <a:rPr lang="en-US" sz="2400" dirty="0" smtClean="0">
                <a:cs typeface="Times New Roman" panose="02020603050405020304" pitchFamily="18" charset="0"/>
              </a:rPr>
              <a:t>same memory </a:t>
            </a:r>
            <a:r>
              <a:rPr lang="en-US" sz="2400" dirty="0">
                <a:cs typeface="Times New Roman" panose="02020603050405020304" pitchFamily="18" charset="0"/>
              </a:rPr>
              <a:t>location assigned to </a:t>
            </a:r>
            <a:r>
              <a:rPr lang="en-US" sz="2400" dirty="0" smtClean="0">
                <a:cs typeface="Times New Roman" panose="02020603050405020304" pitchFamily="18" charset="0"/>
              </a:rPr>
              <a:t>the variable, </a:t>
            </a:r>
            <a:r>
              <a:rPr lang="en-US" sz="2400" dirty="0" smtClean="0">
                <a:cs typeface="Times New Roman" panose="02020603050405020304" pitchFamily="18" charset="0"/>
              </a:rPr>
              <a:t>in the </a:t>
            </a:r>
            <a:r>
              <a:rPr lang="en-US" sz="2400" i="1" dirty="0" smtClean="0">
                <a:cs typeface="Times New Roman" panose="02020603050405020304" pitchFamily="18" charset="0"/>
              </a:rPr>
              <a:t>stack</a:t>
            </a:r>
            <a:r>
              <a:rPr lang="en-US" sz="2400" dirty="0" smtClean="0">
                <a:cs typeface="Times New Roman" panose="02020603050405020304" pitchFamily="18" charset="0"/>
              </a:rPr>
              <a:t>. This include</a:t>
            </a:r>
            <a:r>
              <a:rPr lang="en-US" sz="2400" dirty="0"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cs typeface="Times New Roman" panose="02020603050405020304" pitchFamily="18" charset="0"/>
              </a:rPr>
              <a:t> the types </a:t>
            </a:r>
            <a:r>
              <a:rPr lang="en-US" sz="2400" dirty="0" err="1" smtClean="0">
                <a:cs typeface="Times New Roman" panose="02020603050405020304" pitchFamily="18" charset="0"/>
              </a:rPr>
              <a:t>boolean</a:t>
            </a:r>
            <a:r>
              <a:rPr lang="en-US" sz="2400" dirty="0" smtClean="0"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cs typeface="Times New Roman" panose="02020603050405020304" pitchFamily="18" charset="0"/>
              </a:rPr>
              <a:t>returnAddress</a:t>
            </a:r>
            <a:r>
              <a:rPr lang="en-US" sz="2400" dirty="0" smtClean="0">
                <a:cs typeface="Times New Roman" panose="02020603050405020304" pitchFamily="18" charset="0"/>
              </a:rPr>
              <a:t>, float, double, byte, short, </a:t>
            </a:r>
            <a:r>
              <a:rPr lang="en-US" sz="2400" dirty="0" err="1" smtClean="0"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cs typeface="Times New Roman" panose="02020603050405020304" pitchFamily="18" charset="0"/>
              </a:rPr>
              <a:t>, long, and </a:t>
            </a:r>
            <a:r>
              <a:rPr lang="en-US" sz="2400" dirty="0">
                <a:cs typeface="Times New Roman" panose="02020603050405020304" pitchFamily="18" charset="0"/>
              </a:rPr>
              <a:t>char. 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r>
              <a:rPr lang="en-US" sz="2400" dirty="0" smtClean="0">
                <a:cs typeface="Times New Roman" panose="02020603050405020304" pitchFamily="18" charset="0"/>
              </a:rPr>
              <a:t>A reference type variable has a reference value. </a:t>
            </a:r>
            <a:r>
              <a:rPr lang="en-US" sz="2400" dirty="0">
                <a:cs typeface="Times New Roman" panose="02020603050405020304" pitchFamily="18" charset="0"/>
              </a:rPr>
              <a:t>The reference value refers to the memory address of the stored </a:t>
            </a:r>
            <a:r>
              <a:rPr lang="en-US" sz="2400" dirty="0" smtClean="0">
                <a:cs typeface="Times New Roman" panose="02020603050405020304" pitchFamily="18" charset="0"/>
              </a:rPr>
              <a:t>object, </a:t>
            </a:r>
            <a:r>
              <a:rPr lang="en-US" sz="2400" dirty="0">
                <a:cs typeface="Times New Roman" panose="02020603050405020304" pitchFamily="18" charset="0"/>
              </a:rPr>
              <a:t>not the object itself. </a:t>
            </a:r>
            <a:r>
              <a:rPr lang="en-US" sz="2400" dirty="0" smtClean="0">
                <a:cs typeface="Times New Roman" panose="02020603050405020304" pitchFamily="18" charset="0"/>
              </a:rPr>
              <a:t>It is stored on the heap. This includes the types class</a:t>
            </a:r>
            <a:r>
              <a:rPr lang="en-US" sz="2400" dirty="0">
                <a:cs typeface="Times New Roman" panose="02020603050405020304" pitchFamily="18" charset="0"/>
              </a:rPr>
              <a:t>, interface, and </a:t>
            </a:r>
            <a:r>
              <a:rPr lang="en-US" sz="2400" dirty="0" smtClean="0">
                <a:cs typeface="Times New Roman" panose="02020603050405020304" pitchFamily="18" charset="0"/>
              </a:rPr>
              <a:t>array. 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Passing </a:t>
            </a:r>
            <a:r>
              <a:rPr lang="en-US" sz="2400" dirty="0">
                <a:cs typeface="Times New Roman" panose="02020603050405020304" pitchFamily="18" charset="0"/>
              </a:rPr>
              <a:t>a </a:t>
            </a:r>
            <a:r>
              <a:rPr lang="en-US" altLang="en-US" sz="2400" dirty="0"/>
              <a:t>primitive variable to a method will have no effect on the argument, however for objects, changes made to the reference variable of that object are permanent</a:t>
            </a:r>
            <a:r>
              <a:rPr lang="en-US" altLang="en-US" sz="2400" dirty="0" smtClean="0"/>
              <a:t>.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r>
              <a:rPr lang="en-US" sz="2400" dirty="0" smtClean="0">
                <a:cs typeface="Times New Roman" panose="02020603050405020304" pitchFamily="18" charset="0"/>
              </a:rPr>
              <a:t>It </a:t>
            </a:r>
            <a:r>
              <a:rPr lang="en-US" sz="2400" dirty="0">
                <a:cs typeface="Times New Roman" panose="02020603050405020304" pitchFamily="18" charset="0"/>
              </a:rPr>
              <a:t>is important to </a:t>
            </a:r>
            <a:r>
              <a:rPr lang="en-US" sz="2400" dirty="0" smtClean="0">
                <a:cs typeface="Times New Roman" panose="02020603050405020304" pitchFamily="18" charset="0"/>
              </a:rPr>
              <a:t>note that </a:t>
            </a:r>
            <a:r>
              <a:rPr lang="en-US" sz="2400" dirty="0" smtClean="0">
                <a:cs typeface="Times New Roman" panose="02020603050405020304" pitchFamily="18" charset="0"/>
              </a:rPr>
              <a:t>passing </a:t>
            </a:r>
            <a:r>
              <a:rPr lang="en-US" sz="2400" dirty="0">
                <a:cs typeface="Times New Roman" panose="02020603050405020304" pitchFamily="18" charset="0"/>
              </a:rPr>
              <a:t>an object </a:t>
            </a:r>
            <a:r>
              <a:rPr lang="en-US" sz="2400" dirty="0" smtClean="0">
                <a:cs typeface="Times New Roman" panose="02020603050405020304" pitchFamily="18" charset="0"/>
              </a:rPr>
              <a:t>by reference to </a:t>
            </a:r>
            <a:r>
              <a:rPr lang="en-US" sz="2400" dirty="0">
                <a:cs typeface="Times New Roman" panose="02020603050405020304" pitchFamily="18" charset="0"/>
              </a:rPr>
              <a:t>a method will </a:t>
            </a:r>
            <a:r>
              <a:rPr lang="en-US" sz="2400" dirty="0" smtClean="0">
                <a:cs typeface="Times New Roman" panose="02020603050405020304" pitchFamily="18" charset="0"/>
              </a:rPr>
              <a:t>pass </a:t>
            </a:r>
            <a:r>
              <a:rPr lang="en-US" sz="2400" dirty="0" smtClean="0">
                <a:cs typeface="Times New Roman" panose="02020603050405020304" pitchFamily="18" charset="0"/>
              </a:rPr>
              <a:t>its reference </a:t>
            </a:r>
            <a:r>
              <a:rPr lang="en-US" sz="2400" dirty="0" smtClean="0">
                <a:cs typeface="Times New Roman" panose="02020603050405020304" pitchFamily="18" charset="0"/>
              </a:rPr>
              <a:t>not </a:t>
            </a:r>
            <a:r>
              <a:rPr lang="en-US" sz="2400" dirty="0" smtClean="0">
                <a:cs typeface="Times New Roman" panose="02020603050405020304" pitchFamily="18" charset="0"/>
              </a:rPr>
              <a:t>its value.</a:t>
            </a:r>
          </a:p>
          <a:p>
            <a:pPr marL="0" indent="0">
              <a:buNone/>
            </a:pPr>
            <a:r>
              <a:rPr lang="en-US" sz="1300" dirty="0" smtClean="0"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1300" dirty="0" smtClean="0">
                <a:cs typeface="Times New Roman" panose="02020603050405020304" pitchFamily="18" charset="0"/>
                <a:hlinkClick r:id="rId2"/>
              </a:rPr>
              <a:t>://docs.oracle.com/javase/specs/jvms/se7/html/jvms-2.html</a:t>
            </a:r>
            <a:endParaRPr lang="en-US" sz="1300" dirty="0" smtClean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 smtClean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21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One main function of computer’s </a:t>
            </a:r>
            <a:r>
              <a:rPr lang="en-US" sz="2400" dirty="0" smtClean="0">
                <a:cs typeface="Times New Roman" panose="02020603050405020304" pitchFamily="18" charset="0"/>
              </a:rPr>
              <a:t>operating </a:t>
            </a:r>
            <a:r>
              <a:rPr lang="en-US" sz="2400" dirty="0">
                <a:cs typeface="Times New Roman" panose="02020603050405020304" pitchFamily="18" charset="0"/>
              </a:rPr>
              <a:t>system is to perform memory </a:t>
            </a:r>
            <a:r>
              <a:rPr lang="en-US" sz="2400" dirty="0" smtClean="0">
                <a:cs typeface="Times New Roman" panose="02020603050405020304" pitchFamily="18" charset="0"/>
              </a:rPr>
              <a:t>management.</a:t>
            </a:r>
          </a:p>
          <a:p>
            <a:pPr lvl="1"/>
            <a:r>
              <a:rPr lang="en-US" sz="2000" dirty="0" smtClean="0">
                <a:cs typeface="Times New Roman" panose="02020603050405020304" pitchFamily="18" charset="0"/>
              </a:rPr>
              <a:t>Allocating memory</a:t>
            </a:r>
          </a:p>
          <a:p>
            <a:pPr lvl="1"/>
            <a:r>
              <a:rPr lang="en-US" sz="2000" dirty="0" smtClean="0">
                <a:cs typeface="Times New Roman" panose="02020603050405020304" pitchFamily="18" charset="0"/>
              </a:rPr>
              <a:t>Deciding the recipient program and amount of memory</a:t>
            </a:r>
          </a:p>
          <a:p>
            <a:pPr lvl="1"/>
            <a:r>
              <a:rPr lang="en-US" sz="2000" dirty="0" smtClean="0">
                <a:cs typeface="Times New Roman" panose="02020603050405020304" pitchFamily="18" charset="0"/>
              </a:rPr>
              <a:t>Keeping status of memory location (used or free)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According to Oracle’s website, “</a:t>
            </a:r>
            <a:r>
              <a:rPr lang="en-US" sz="2400" i="1" dirty="0">
                <a:cs typeface="Times New Roman" panose="02020603050405020304" pitchFamily="18" charset="0"/>
              </a:rPr>
              <a:t>m</a:t>
            </a:r>
            <a:r>
              <a:rPr lang="en-US" sz="2400" i="1" dirty="0" smtClean="0">
                <a:cs typeface="Times New Roman" panose="02020603050405020304" pitchFamily="18" charset="0"/>
              </a:rPr>
              <a:t>emory management</a:t>
            </a:r>
            <a:r>
              <a:rPr lang="en-US" sz="2400" b="1" dirty="0" smtClean="0"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</a:rPr>
              <a:t>is the process of allocating new objects and removing unused objects to make space for those new object allocations.”</a:t>
            </a:r>
          </a:p>
          <a:p>
            <a:pPr marL="457200" lvl="1" indent="0">
              <a:buNone/>
            </a:pPr>
            <a:r>
              <a:rPr lang="en-US" sz="1300" dirty="0" smtClean="0">
                <a:cs typeface="Times New Roman" panose="02020603050405020304" pitchFamily="18" charset="0"/>
                <a:hlinkClick r:id="rId2"/>
              </a:rPr>
              <a:t>https://docs.oracle.com/cd/E13150_01/jrockit_jvm/jrockit/geninfo/diagnos/garbage_collect.html</a:t>
            </a:r>
            <a:endParaRPr lang="en-US" sz="1300" dirty="0" smtClean="0">
              <a:cs typeface="Times New Roman" panose="02020603050405020304" pitchFamily="18" charset="0"/>
            </a:endParaRPr>
          </a:p>
          <a:p>
            <a:r>
              <a:rPr lang="en-US" sz="2400" dirty="0" smtClean="0">
                <a:cs typeface="Times New Roman" panose="02020603050405020304" pitchFamily="18" charset="0"/>
              </a:rPr>
              <a:t>In Java, </a:t>
            </a:r>
            <a:r>
              <a:rPr lang="en-US" sz="2400" i="1" dirty="0">
                <a:cs typeface="Times New Roman" panose="02020603050405020304" pitchFamily="18" charset="0"/>
              </a:rPr>
              <a:t>g</a:t>
            </a:r>
            <a:r>
              <a:rPr lang="en-US" sz="2400" i="1" dirty="0" smtClean="0">
                <a:cs typeface="Times New Roman" panose="02020603050405020304" pitchFamily="18" charset="0"/>
              </a:rPr>
              <a:t>arbage </a:t>
            </a:r>
            <a:r>
              <a:rPr lang="en-US" sz="2400" i="1" dirty="0">
                <a:cs typeface="Times New Roman" panose="02020603050405020304" pitchFamily="18" charset="0"/>
              </a:rPr>
              <a:t>collection </a:t>
            </a:r>
            <a:r>
              <a:rPr lang="en-US" sz="2400" dirty="0">
                <a:cs typeface="Times New Roman" panose="02020603050405020304" pitchFamily="18" charset="0"/>
              </a:rPr>
              <a:t>is the process of reclaiming unused memory in order to create space for new objects by removing objects without a reference in the heap.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Java programs, like other applications, take up some space in memory on </a:t>
            </a:r>
            <a:r>
              <a:rPr lang="en-US" sz="2400" dirty="0">
                <a:cs typeface="Times New Roman" panose="02020603050405020304" pitchFamily="18" charset="0"/>
              </a:rPr>
              <a:t>a </a:t>
            </a:r>
            <a:r>
              <a:rPr lang="en-US" sz="2400" dirty="0" smtClean="0">
                <a:cs typeface="Times New Roman" panose="02020603050405020304" pitchFamily="18" charset="0"/>
              </a:rPr>
              <a:t>computer.  For example, an object might use up to 8 bytes in memory.</a:t>
            </a:r>
          </a:p>
          <a:p>
            <a:pPr marL="457200" lvl="1" indent="0">
              <a:buNone/>
            </a:pPr>
            <a:r>
              <a:rPr lang="en-US" sz="1300" dirty="0" smtClean="0">
                <a:cs typeface="Times New Roman" panose="02020603050405020304" pitchFamily="18" charset="0"/>
                <a:hlinkClick r:id="rId3"/>
              </a:rPr>
              <a:t>http://www.javaworld.com/article/2077496/testing-debugging/java-tip-130--do-you-know-your-data-size-.html</a:t>
            </a:r>
            <a:endParaRPr lang="en-US" sz="1300" dirty="0" smtClean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300" dirty="0" smtClean="0">
                <a:cs typeface="Times New Roman" panose="02020603050405020304" pitchFamily="18" charset="0"/>
                <a:hlinkClick r:id="rId4"/>
              </a:rPr>
              <a:t>https://docs.oracle.com/javase/8/docs/technotes/guides/vm/</a:t>
            </a:r>
            <a:endParaRPr lang="en-US" sz="13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artima.com/insidejvm/ed2/images/fig5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762" y="1715621"/>
            <a:ext cx="4892238" cy="366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Virtual Machine (JVM)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0863"/>
            <a:ext cx="6598920" cy="5514657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cs typeface="Times New Roman" panose="02020603050405020304" pitchFamily="18" charset="0"/>
              </a:rPr>
              <a:t>Java is designed with its own operating system, called the Java Virtual Machine (JVM).</a:t>
            </a:r>
          </a:p>
          <a:p>
            <a:r>
              <a:rPr lang="en-US" sz="8000" dirty="0">
                <a:cs typeface="Times New Roman" panose="02020603050405020304" pitchFamily="18" charset="0"/>
              </a:rPr>
              <a:t>It is an abstract computing machine that has three notions: specification, implementation, and instance.</a:t>
            </a:r>
          </a:p>
          <a:p>
            <a:r>
              <a:rPr lang="en-US" sz="8000" dirty="0">
                <a:cs typeface="Times New Roman" panose="02020603050405020304" pitchFamily="18" charset="0"/>
              </a:rPr>
              <a:t>The JVM allows a computer to run a Java </a:t>
            </a:r>
            <a:r>
              <a:rPr lang="en-US" sz="8000" dirty="0" smtClean="0">
                <a:cs typeface="Times New Roman" panose="02020603050405020304" pitchFamily="18" charset="0"/>
              </a:rPr>
              <a:t>program.</a:t>
            </a:r>
          </a:p>
          <a:p>
            <a:r>
              <a:rPr lang="en-US" sz="8000" dirty="0" smtClean="0">
                <a:cs typeface="Times New Roman" panose="02020603050405020304" pitchFamily="18" charset="0"/>
              </a:rPr>
              <a:t>A </a:t>
            </a:r>
            <a:r>
              <a:rPr lang="en-US" sz="8000" i="1" dirty="0">
                <a:cs typeface="Times New Roman" panose="02020603050405020304" pitchFamily="18" charset="0"/>
              </a:rPr>
              <a:t>thread</a:t>
            </a:r>
            <a:r>
              <a:rPr lang="en-US" sz="8000" dirty="0">
                <a:cs typeface="Times New Roman" panose="02020603050405020304" pitchFamily="18" charset="0"/>
              </a:rPr>
              <a:t> is a path followed when executing in a program. Every thread has priority and the JVM allows for threads to run concurrently.</a:t>
            </a:r>
          </a:p>
          <a:p>
            <a:r>
              <a:rPr lang="en-US" sz="8000" dirty="0">
                <a:cs typeface="Times New Roman" panose="02020603050405020304" pitchFamily="18" charset="0"/>
              </a:rPr>
              <a:t>The JVM has to store bytecode and data extracted from instantiated objects, loaded classes, method parameters, local variables and return values.</a:t>
            </a:r>
          </a:p>
          <a:p>
            <a:r>
              <a:rPr lang="en-US" sz="8000" dirty="0" smtClean="0">
                <a:cs typeface="Times New Roman" panose="02020603050405020304" pitchFamily="18" charset="0"/>
              </a:rPr>
              <a:t>In order </a:t>
            </a:r>
            <a:r>
              <a:rPr lang="en-US" sz="8000" dirty="0">
                <a:cs typeface="Times New Roman" panose="02020603050405020304" pitchFamily="18" charset="0"/>
              </a:rPr>
              <a:t>to run a program </a:t>
            </a:r>
            <a:r>
              <a:rPr lang="en-US" sz="8000" dirty="0" smtClean="0">
                <a:cs typeface="Times New Roman" panose="02020603050405020304" pitchFamily="18" charset="0"/>
              </a:rPr>
              <a:t>and</a:t>
            </a:r>
            <a:r>
              <a:rPr lang="en-US" sz="8000" dirty="0" smtClean="0">
                <a:cs typeface="Times New Roman" panose="02020603050405020304" pitchFamily="18" charset="0"/>
              </a:rPr>
              <a:t> </a:t>
            </a:r>
            <a:r>
              <a:rPr lang="en-US" sz="8000" dirty="0">
                <a:cs typeface="Times New Roman" panose="02020603050405020304" pitchFamily="18" charset="0"/>
              </a:rPr>
              <a:t>store data, the JVM needs memory.</a:t>
            </a:r>
          </a:p>
          <a:p>
            <a:r>
              <a:rPr lang="en-US" sz="8000" dirty="0">
                <a:cs typeface="Times New Roman" panose="02020603050405020304" pitchFamily="18" charset="0"/>
              </a:rPr>
              <a:t>Internal architecture of the JVM organizes the memory needed to execute a program into different runtime </a:t>
            </a:r>
            <a:r>
              <a:rPr lang="en-US" sz="8000" dirty="0" smtClean="0">
                <a:cs typeface="Times New Roman" panose="02020603050405020304" pitchFamily="18" charset="0"/>
              </a:rPr>
              <a:t>memory areas</a:t>
            </a:r>
            <a:r>
              <a:rPr lang="en-US" sz="8000" dirty="0">
                <a:cs typeface="Times New Roman" panose="02020603050405020304" pitchFamily="18" charset="0"/>
              </a:rPr>
              <a:t>, including: the method area, heap, Java stacks, pc </a:t>
            </a:r>
            <a:r>
              <a:rPr lang="en-US" sz="8000" dirty="0" smtClean="0">
                <a:cs typeface="Times New Roman" panose="02020603050405020304" pitchFamily="18" charset="0"/>
              </a:rPr>
              <a:t>registers, run-time constant pools, and </a:t>
            </a:r>
            <a:r>
              <a:rPr lang="en-US" sz="8000" dirty="0">
                <a:cs typeface="Times New Roman" panose="02020603050405020304" pitchFamily="18" charset="0"/>
              </a:rPr>
              <a:t>native method stacks</a:t>
            </a:r>
            <a:r>
              <a:rPr lang="en-US" sz="8000" dirty="0" smtClean="0">
                <a:cs typeface="Times New Roman" panose="02020603050405020304" pitchFamily="18" charset="0"/>
              </a:rPr>
              <a:t>.</a:t>
            </a:r>
            <a:endParaRPr lang="en-US" sz="7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4800" dirty="0">
                <a:cs typeface="Times New Roman" panose="02020603050405020304" pitchFamily="18" charset="0"/>
                <a:hlinkClick r:id="rId3"/>
              </a:rPr>
              <a:t>://</a:t>
            </a:r>
            <a:r>
              <a:rPr lang="en-US" sz="4800" dirty="0" smtClean="0">
                <a:cs typeface="Times New Roman" panose="02020603050405020304" pitchFamily="18" charset="0"/>
                <a:hlinkClick r:id="rId3"/>
              </a:rPr>
              <a:t>www.artima.com/insidejvm/ed2/jvmP.html</a:t>
            </a:r>
            <a:endParaRPr lang="en-US" sz="4800" dirty="0" smtClean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>
                <a:cs typeface="Times New Roman" panose="02020603050405020304" pitchFamily="18" charset="0"/>
                <a:hlinkClick r:id="rId4"/>
              </a:rPr>
              <a:t>https://en.wikipedia.org/wiki/Java_virtual_machine</a:t>
            </a:r>
            <a:endParaRPr lang="en-US" sz="4800" dirty="0" smtClean="0"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09840" y="4733122"/>
            <a:ext cx="567486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cs typeface="Times New Roman" panose="02020603050405020304" pitchFamily="18" charset="0"/>
                <a:hlinkClick r:id="rId5"/>
              </a:rPr>
              <a:t>https://www.artima.com/insidejvm/ed2/images/fig5-1.gif</a:t>
            </a:r>
            <a:endParaRPr lang="en-US" sz="1200" dirty="0">
              <a:cs typeface="Times New Roman" panose="02020603050405020304" pitchFamily="18" charset="0"/>
            </a:endParaRPr>
          </a:p>
          <a:p>
            <a:endParaRPr lang="en-US" sz="1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2582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1741</TotalTime>
  <Words>2438</Words>
  <Application>Microsoft Office PowerPoint</Application>
  <PresentationFormat>Widescreen</PresentationFormat>
  <Paragraphs>362</Paragraphs>
  <Slides>24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verdana</vt:lpstr>
      <vt:lpstr>1_Office Theme</vt:lpstr>
      <vt:lpstr>Packager Shell Object</vt:lpstr>
      <vt:lpstr>Memory Mapping</vt:lpstr>
      <vt:lpstr>Topics covered</vt:lpstr>
      <vt:lpstr>Storage</vt:lpstr>
      <vt:lpstr>Binary notation</vt:lpstr>
      <vt:lpstr>Decimal notation</vt:lpstr>
      <vt:lpstr>Octal and Hexadecimal notation</vt:lpstr>
      <vt:lpstr>Data types</vt:lpstr>
      <vt:lpstr>Memory management</vt:lpstr>
      <vt:lpstr>Java Virtual Machine (JVM)</vt:lpstr>
      <vt:lpstr>Memory allocation</vt:lpstr>
      <vt:lpstr>PowerPoint Presentation</vt:lpstr>
      <vt:lpstr>The stack and heap</vt:lpstr>
      <vt:lpstr>Stack-heap diagram</vt:lpstr>
      <vt:lpstr>Memory address</vt:lpstr>
      <vt:lpstr>References to objects</vt:lpstr>
      <vt:lpstr>Method calls</vt:lpstr>
      <vt:lpstr>The steps of a call sequence</vt:lpstr>
      <vt:lpstr>Stack-heap diagram</vt:lpstr>
      <vt:lpstr>Array allocation</vt:lpstr>
      <vt:lpstr>Copying an object in memory</vt:lpstr>
      <vt:lpstr>Reference copy</vt:lpstr>
      <vt:lpstr>Shallow copy</vt:lpstr>
      <vt:lpstr>Deep copy</vt:lpstr>
      <vt:lpstr>Wrapper class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Mapping</dc:title>
  <dc:creator>Surtej Sarin</dc:creator>
  <cp:lastModifiedBy>Surtej Sarin</cp:lastModifiedBy>
  <cp:revision>983</cp:revision>
  <dcterms:created xsi:type="dcterms:W3CDTF">2016-01-02T15:36:31Z</dcterms:created>
  <dcterms:modified xsi:type="dcterms:W3CDTF">2016-01-12T01:13:41Z</dcterms:modified>
</cp:coreProperties>
</file>