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71" r:id="rId4"/>
    <p:sldId id="272" r:id="rId5"/>
    <p:sldId id="273" r:id="rId6"/>
    <p:sldId id="265" r:id="rId7"/>
    <p:sldId id="266" r:id="rId8"/>
    <p:sldId id="276" r:id="rId9"/>
    <p:sldId id="260" r:id="rId10"/>
    <p:sldId id="277" r:id="rId11"/>
    <p:sldId id="274" r:id="rId12"/>
    <p:sldId id="275" r:id="rId13"/>
    <p:sldId id="278" r:id="rId14"/>
    <p:sldId id="259" r:id="rId15"/>
    <p:sldId id="269" r:id="rId16"/>
    <p:sldId id="263" r:id="rId17"/>
    <p:sldId id="279" r:id="rId18"/>
    <p:sldId id="267" r:id="rId19"/>
    <p:sldId id="280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9461C"/>
    <a:srgbClr val="B5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2994" autoAdjust="0"/>
  </p:normalViewPr>
  <p:slideViewPr>
    <p:cSldViewPr snapToGrid="0" snapToObjects="1">
      <p:cViewPr varScale="1">
        <p:scale>
          <a:sx n="101" d="100"/>
          <a:sy n="101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57DFE-7A66-3345-A799-BC7DAB5E1AC8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0256F-FACB-CC4B-A3D9-71375CB2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design a decentralized synchronous RE mechanism.</a:t>
            </a:r>
          </a:p>
          <a:p>
            <a:pPr lvl="1"/>
            <a:r>
              <a:rPr lang="en-US" dirty="0" smtClean="0"/>
              <a:t>But then, with a heterogeneous infrastructure, each replica could have different run times.</a:t>
            </a:r>
          </a:p>
          <a:p>
            <a:endParaRPr lang="en-US" dirty="0" smtClean="0"/>
          </a:p>
          <a:p>
            <a:r>
              <a:rPr lang="en-US" dirty="0" smtClean="0"/>
              <a:t>The asynchronous RE mechanism eliminates the synchronization delays caused due to a heterogeneous infrastructure.</a:t>
            </a:r>
          </a:p>
          <a:p>
            <a:pPr lvl="1"/>
            <a:r>
              <a:rPr lang="en-US" dirty="0" smtClean="0"/>
              <a:t>A decentralized implementation adds to the efficiency of the asynchronous RE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6CD7-3C1A-3B4B-AA1C-84A17814F932}" type="datetimeFigureOut">
              <a:rPr lang="en-US" smtClean="0"/>
              <a:pPr/>
              <a:t>9/12/10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17BA-87F0-1148-8301-2245C8C0B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Efficient Replica-Exchange Simulations on Large-Scale Production</a:t>
            </a:r>
            <a:br>
              <a:rPr lang="en-US" sz="3200" dirty="0"/>
            </a:br>
            <a:r>
              <a:rPr lang="en-US" sz="3200" dirty="0"/>
              <a:t>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Thota</a:t>
            </a:r>
            <a:endParaRPr lang="en-US" dirty="0" smtClean="0"/>
          </a:p>
          <a:p>
            <a:r>
              <a:rPr lang="en-US" dirty="0" smtClean="0"/>
              <a:t>Andre </a:t>
            </a:r>
            <a:r>
              <a:rPr lang="en-US" dirty="0" err="1" smtClean="0"/>
              <a:t>Luckow</a:t>
            </a:r>
            <a:endParaRPr lang="en-US" dirty="0" smtClean="0"/>
          </a:p>
          <a:p>
            <a:r>
              <a:rPr lang="en-US" dirty="0" err="1" smtClean="0"/>
              <a:t>Shantenu</a:t>
            </a:r>
            <a:r>
              <a:rPr lang="en-US" dirty="0" smtClean="0"/>
              <a:t> </a:t>
            </a:r>
            <a:r>
              <a:rPr lang="en-US" dirty="0" err="1" smtClean="0"/>
              <a:t>Jha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pic>
        <p:nvPicPr>
          <p:cNvPr id="4" name="Content Placeholder 3" descr="centralize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503" b="-1503"/>
              <a:stretch>
                <a:fillRect/>
              </a:stretch>
            </p:blipFill>
          </mc:Choice>
          <mc:Fallback>
            <p:blipFill>
              <a:blip r:embed="rId3"/>
              <a:srcRect t="-1503" b="-150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is an improvement over the Synchronous RE algorithm. </a:t>
            </a:r>
          </a:p>
          <a:p>
            <a:r>
              <a:rPr lang="en-US" sz="2800" dirty="0" smtClean="0"/>
              <a:t>Scales better with more replicas and distributed resources.</a:t>
            </a:r>
          </a:p>
          <a:p>
            <a:endParaRPr lang="en-US" sz="2800" dirty="0" smtClean="0"/>
          </a:p>
          <a:p>
            <a:r>
              <a:rPr lang="en-US" sz="2800" dirty="0" smtClean="0"/>
              <a:t>But with large number of replicas, the centralized implementation becomes a bottleneck.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</a:t>
            </a:r>
            <a:r>
              <a:rPr lang="en-US" dirty="0" smtClean="0"/>
              <a:t> – Decentralized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704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decentralized implementation, each replica is handled independently.</a:t>
            </a:r>
          </a:p>
          <a:p>
            <a:r>
              <a:rPr lang="en-US" sz="2400" dirty="0" smtClean="0"/>
              <a:t>This prevents a central manager/master from becoming a bottleneck with large number of replicas.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pic>
        <p:nvPicPr>
          <p:cNvPr id="4" name="Picture 3" descr="async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69912" y="2272727"/>
            <a:ext cx="6864515" cy="39942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</a:t>
            </a:r>
            <a:r>
              <a:rPr lang="en-US" dirty="0" err="1" smtClean="0"/>
              <a:t>BigJob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1547" cy="2595683"/>
          </a:xfrm>
        </p:spPr>
        <p:txBody>
          <a:bodyPr>
            <a:normAutofit/>
          </a:bodyPr>
          <a:lstStyle/>
          <a:p>
            <a:r>
              <a:rPr lang="en-US" dirty="0" smtClean="0"/>
              <a:t>We use the SAGA </a:t>
            </a:r>
            <a:r>
              <a:rPr lang="en-US" dirty="0" err="1" smtClean="0"/>
              <a:t>BigJob</a:t>
            </a:r>
            <a:r>
              <a:rPr lang="en-US" dirty="0" smtClean="0"/>
              <a:t> (the </a:t>
            </a:r>
            <a:r>
              <a:rPr lang="en-US" dirty="0"/>
              <a:t>SAGA Pilot-Job </a:t>
            </a:r>
            <a:r>
              <a:rPr lang="en-US" dirty="0" smtClean="0"/>
              <a:t>framework</a:t>
            </a:r>
            <a:r>
              <a:rPr lang="en-US" dirty="0"/>
              <a:t>)</a:t>
            </a:r>
            <a:r>
              <a:rPr lang="en-US" dirty="0" smtClean="0"/>
              <a:t> to </a:t>
            </a:r>
            <a:r>
              <a:rPr lang="en-US" dirty="0"/>
              <a:t>run RE simulations across multiple</a:t>
            </a:r>
            <a:r>
              <a:rPr lang="en-US" dirty="0" smtClean="0"/>
              <a:t>, heterogeneous </a:t>
            </a:r>
            <a:r>
              <a:rPr lang="en-US" dirty="0"/>
              <a:t>distributed </a:t>
            </a:r>
            <a:r>
              <a:rPr lang="en-US" dirty="0" smtClean="0"/>
              <a:t>Grid infrastructures.</a:t>
            </a:r>
          </a:p>
        </p:txBody>
      </p:sp>
      <p:pic>
        <p:nvPicPr>
          <p:cNvPr id="4" name="Picture 3" descr="Bigjob_arch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36140" y="3810315"/>
            <a:ext cx="4433890" cy="2846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003" y="4802595"/>
            <a:ext cx="827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(Application)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the following:</a:t>
            </a:r>
          </a:p>
          <a:p>
            <a:pPr lvl="1"/>
            <a:r>
              <a:rPr lang="en-US" dirty="0" smtClean="0"/>
              <a:t>Synchronous RE</a:t>
            </a:r>
          </a:p>
          <a:p>
            <a:pPr lvl="2"/>
            <a:r>
              <a:rPr lang="en-US" dirty="0" smtClean="0"/>
              <a:t>Case I: </a:t>
            </a:r>
            <a:r>
              <a:rPr lang="en-US" dirty="0" smtClean="0"/>
              <a:t>Synchronous </a:t>
            </a:r>
            <a:r>
              <a:rPr lang="en-US" dirty="0" smtClean="0"/>
              <a:t>(traditional) RE</a:t>
            </a:r>
          </a:p>
          <a:p>
            <a:pPr lvl="1"/>
            <a:r>
              <a:rPr lang="en-US" dirty="0" smtClean="0"/>
              <a:t>Asynchronous RE</a:t>
            </a:r>
          </a:p>
          <a:p>
            <a:pPr lvl="2"/>
            <a:r>
              <a:rPr lang="en-US" dirty="0" smtClean="0"/>
              <a:t>Case II: Asynchronous RE (centralized)</a:t>
            </a:r>
          </a:p>
          <a:p>
            <a:pPr lvl="2"/>
            <a:r>
              <a:rPr lang="en-US" dirty="0" smtClean="0"/>
              <a:t>Case III: Asynchronous RE (decentralized)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400" dirty="0" smtClean="0"/>
              <a:t>(on LONI/Teragrid resource </a:t>
            </a:r>
            <a:r>
              <a:rPr lang="en-US" sz="2400" dirty="0" err="1" smtClean="0"/>
              <a:t>QueenBee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16" descr="final_comparision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31" y="1541230"/>
            <a:ext cx="6929872" cy="4584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600200"/>
            <a:ext cx="80549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configured the traditional and asynchronous RE (both centralized and decentralized) to run a parallel NAMD simulation with 4, 8, 16,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32 and 64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replicas sampling a temperature between 300 K and 1000 K on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QueenBee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replica uses 16 MPI processes and runs 500 time steps between exchange attempts. Therefore </a:t>
            </a:r>
            <a:r>
              <a:rPr lang="en-US" sz="2400" dirty="0" smtClean="0"/>
              <a:t>in </a:t>
            </a:r>
            <a:r>
              <a:rPr lang="en-US" sz="2400" dirty="0" smtClean="0"/>
              <a:t>each case a single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is launched with</a:t>
            </a:r>
            <a:r>
              <a:rPr lang="en-US" sz="2400" dirty="0" smtClean="0"/>
              <a:t> sufficient number of cores.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metric used is the time to complete a </a:t>
            </a:r>
            <a:r>
              <a:rPr lang="en-US" sz="2400" dirty="0" smtClean="0"/>
              <a:t>particular number of exchanges.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endParaRPr lang="en-US" sz="240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ratio between the number of replicas and the number of exchanges is kept constant, for the purpose 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comparison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 the ratio between the number of replicas and the number of exchanges is kept constant, ideally, the runtime must be constant too. </a:t>
            </a:r>
          </a:p>
          <a:p>
            <a:r>
              <a:rPr lang="en-US" dirty="0" smtClean="0"/>
              <a:t>But with an increase in the number of replicas, the performance deteriorates.</a:t>
            </a:r>
          </a:p>
          <a:p>
            <a:r>
              <a:rPr lang="en-US" dirty="0" smtClean="0"/>
              <a:t>The Logic </a:t>
            </a:r>
            <a:r>
              <a:rPr lang="en-US" dirty="0" smtClean="0"/>
              <a:t>behind synchronous and asynchronous RE inevitably influences the implementation and the consequent performance.</a:t>
            </a:r>
          </a:p>
          <a:p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synchronous RE</a:t>
            </a:r>
            <a:r>
              <a:rPr lang="en-US" dirty="0" smtClean="0"/>
              <a:t>, </a:t>
            </a:r>
            <a:r>
              <a:rPr lang="en-US" dirty="0" smtClean="0"/>
              <a:t>the overhead of managing a large group of replicas at each exchange step</a:t>
            </a:r>
            <a:r>
              <a:rPr lang="en-US" dirty="0" smtClean="0"/>
              <a:t> causes the degradation. </a:t>
            </a:r>
          </a:p>
          <a:p>
            <a:r>
              <a:rPr lang="en-US" dirty="0" smtClean="0"/>
              <a:t>Asynchronous RE scales better </a:t>
            </a:r>
            <a:r>
              <a:rPr lang="en-US" dirty="0" smtClean="0"/>
              <a:t>with a </a:t>
            </a:r>
            <a:r>
              <a:rPr lang="en-US" dirty="0" smtClean="0"/>
              <a:t>large number of replicas and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the decentralized asynchronous RE beats the centralized version.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200" dirty="0" smtClean="0"/>
              <a:t>(distributed over Teragrid resources Ranger and </a:t>
            </a:r>
            <a:r>
              <a:rPr lang="en-US" sz="2200" dirty="0" err="1" smtClean="0"/>
              <a:t>QueenBee</a:t>
            </a:r>
            <a:r>
              <a:rPr lang="en-US" sz="2200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Replica-Exchange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8884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</a:t>
            </a:r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 smtClean="0"/>
              <a:t>a class of algorithms that involve a large number of loosely coupled ensembles.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 </a:t>
            </a:r>
            <a:r>
              <a:rPr lang="en-US" dirty="0" smtClean="0"/>
              <a:t>simulations are used to </a:t>
            </a:r>
            <a:r>
              <a:rPr lang="en-US" dirty="0" smtClean="0"/>
              <a:t>understand a range o</a:t>
            </a:r>
            <a:r>
              <a:rPr lang="en-US" dirty="0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physical </a:t>
            </a:r>
            <a:r>
              <a:rPr lang="en-US" dirty="0" smtClean="0"/>
              <a:t>phenomena.</a:t>
            </a:r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78" y="1622154"/>
            <a:ext cx="2688322" cy="4504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Questions/Comments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Developing applications that are able to orchestrate heterogeneous resources across distributed resources is a </a:t>
            </a:r>
            <a:r>
              <a:rPr lang="en-US" dirty="0" smtClean="0"/>
              <a:t>complex task.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 simulations involve </a:t>
            </a:r>
            <a:r>
              <a:rPr lang="en-US" dirty="0" smtClean="0"/>
              <a:t>a large number of loosely coupled </a:t>
            </a:r>
            <a:r>
              <a:rPr lang="en-US" dirty="0" smtClean="0"/>
              <a:t>ensembles.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challenge is to break the coupling </a:t>
            </a:r>
            <a:r>
              <a:rPr lang="en-US" dirty="0" smtClean="0"/>
              <a:t>between the development and the underlying infrastructure, to enable</a:t>
            </a:r>
            <a:r>
              <a:rPr lang="en-US" dirty="0" smtClean="0"/>
              <a:t> RE </a:t>
            </a:r>
            <a:r>
              <a:rPr lang="en-US" dirty="0" smtClean="0"/>
              <a:t>to be flexible (across infrastructure), extensible (to new methods of communication and coordination) and </a:t>
            </a:r>
            <a:r>
              <a:rPr lang="en-US" dirty="0" smtClean="0"/>
              <a:t>scalable.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a flexible, extensible and scalable implementation of an</a:t>
            </a:r>
            <a:r>
              <a:rPr lang="en-US" dirty="0" smtClean="0"/>
              <a:t> efficient </a:t>
            </a:r>
            <a:r>
              <a:rPr lang="en-US" dirty="0" smtClean="0"/>
              <a:t>RE algorithm:</a:t>
            </a:r>
          </a:p>
          <a:p>
            <a:pPr lvl="1"/>
            <a:r>
              <a:rPr lang="en-US" dirty="0" smtClean="0"/>
              <a:t>that can utilize a range of infrastructure </a:t>
            </a:r>
            <a:r>
              <a:rPr lang="en-US" dirty="0" smtClean="0"/>
              <a:t>concurrently</a:t>
            </a:r>
          </a:p>
          <a:p>
            <a:pPr lvl="1"/>
            <a:r>
              <a:rPr lang="en-US" dirty="0" smtClean="0"/>
              <a:t>that supports different coordination </a:t>
            </a:r>
            <a:r>
              <a:rPr lang="en-US" dirty="0" smtClean="0"/>
              <a:t>mechanisms</a:t>
            </a:r>
          </a:p>
          <a:p>
            <a:pPr lvl="1"/>
            <a:r>
              <a:rPr lang="en-US" dirty="0" smtClean="0"/>
              <a:t>that supports different replica pairing mechanisms (synchronous versus asynchronous) and thereby different variants of the RE </a:t>
            </a:r>
            <a:r>
              <a:rPr lang="en-US" dirty="0" smtClean="0"/>
              <a:t>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RE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RE/Synchronous replica-exchange</a:t>
            </a:r>
          </a:p>
          <a:p>
            <a:endParaRPr lang="en-US" dirty="0" smtClean="0"/>
          </a:p>
          <a:p>
            <a:r>
              <a:rPr lang="en-US" dirty="0" smtClean="0"/>
              <a:t>Asynchronous 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(synchronous)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the traditional implementation of RE, depending on the number of replicas (N), the RE manager creates N/2 pairs of replicas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i="1" dirty="0" smtClean="0"/>
              <a:t>all</a:t>
            </a:r>
            <a:r>
              <a:rPr lang="en-US" dirty="0" smtClean="0"/>
              <a:t> the replicas reach a pre-determined state, the exchanges are attempted (the exchange step).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If an exchange is successful, parameters such as the temperature are swapped and replicas are re-started.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replicas are paired in ﬁxed groups. Exchanges can only take place between these paired replicas:</a:t>
            </a:r>
          </a:p>
          <a:p>
            <a:pPr lvl="1"/>
            <a:r>
              <a:rPr lang="en-US" dirty="0" smtClean="0"/>
              <a:t>inhibits exchanges between replicas with non-nearest temperatures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Synchronized </a:t>
            </a:r>
            <a:r>
              <a:rPr lang="en-US" dirty="0" smtClean="0"/>
              <a:t>exchange steps – inefficient with a heterogeneous infrastructure (different running times for each replica).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Synchronized exchange step means large </a:t>
            </a:r>
            <a:r>
              <a:rPr lang="en-US" dirty="0" smtClean="0"/>
              <a:t>overhead with large number of replicas.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propose an asynchronous RE algorithm where replicas can perform exchanges asynchronously with any other available </a:t>
            </a:r>
            <a:r>
              <a:rPr lang="en-US" dirty="0" smtClean="0"/>
              <a:t>replica.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eliminates the need to pair the replicas and limit </a:t>
            </a:r>
            <a:r>
              <a:rPr lang="en-US" dirty="0" smtClean="0"/>
              <a:t>exchanges to </a:t>
            </a:r>
            <a:r>
              <a:rPr lang="en-US" dirty="0" smtClean="0"/>
              <a:t>fixed pairs of replicas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present two different implementations:</a:t>
            </a:r>
          </a:p>
          <a:p>
            <a:pPr lvl="1"/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Decentralized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</a:t>
            </a:r>
            <a:r>
              <a:rPr lang="en-US" dirty="0" smtClean="0"/>
              <a:t>RE - 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6501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propose an asynchronous RE </a:t>
            </a:r>
            <a:r>
              <a:rPr lang="en-US" sz="2400" dirty="0" smtClean="0"/>
              <a:t>algorithm </a:t>
            </a:r>
            <a:r>
              <a:rPr lang="en-US" sz="2400" dirty="0"/>
              <a:t>where replicas can perform exchanges </a:t>
            </a:r>
            <a:r>
              <a:rPr lang="en-US" sz="2400" dirty="0" smtClean="0"/>
              <a:t>asynchronously with </a:t>
            </a:r>
            <a:r>
              <a:rPr lang="en-US" sz="2400" dirty="0"/>
              <a:t>any other available replica.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The replica </a:t>
            </a:r>
            <a:r>
              <a:rPr lang="en-US" sz="2400" dirty="0" smtClean="0"/>
              <a:t>management </a:t>
            </a:r>
            <a:r>
              <a:rPr lang="en-US" sz="2400" dirty="0" smtClean="0"/>
              <a:t>is</a:t>
            </a:r>
            <a:r>
              <a:rPr lang="en-US" sz="2400" dirty="0" smtClean="0"/>
              <a:t> centralized </a:t>
            </a:r>
            <a:r>
              <a:rPr lang="en-US" sz="2400" dirty="0" smtClean="0"/>
              <a:t>- where</a:t>
            </a:r>
            <a:r>
              <a:rPr lang="en-US" sz="2400" dirty="0" smtClean="0"/>
              <a:t> a master manages all the replicas.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REVISED_CCT_presentation.potx</Template>
  <TotalTime>2976</TotalTime>
  <Words>835</Words>
  <Application>Microsoft Macintosh PowerPoint</Application>
  <PresentationFormat>On-screen Show (4:3)</PresentationFormat>
  <Paragraphs>96</Paragraphs>
  <Slides>20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Efficient Replica-Exchange Simulations on Large-Scale Production Infrastructure</vt:lpstr>
      <vt:lpstr>Replica-Exchange Simulations</vt:lpstr>
      <vt:lpstr>The Problem</vt:lpstr>
      <vt:lpstr>The Solution</vt:lpstr>
      <vt:lpstr>Different RE Algorithms</vt:lpstr>
      <vt:lpstr>Traditional (synchronous) RE</vt:lpstr>
      <vt:lpstr>Limitations</vt:lpstr>
      <vt:lpstr>Asynchronous RE</vt:lpstr>
      <vt:lpstr>Asynchronous RE - Centralized</vt:lpstr>
      <vt:lpstr>Control Flow</vt:lpstr>
      <vt:lpstr>Advantages and Limitations</vt:lpstr>
      <vt:lpstr>Asynchronous RE – Decentralized</vt:lpstr>
      <vt:lpstr>Control Flow</vt:lpstr>
      <vt:lpstr>SAGA BigJob Framework</vt:lpstr>
      <vt:lpstr>Comparison</vt:lpstr>
      <vt:lpstr>Results (on LONI/Teragrid resource QueenBee) </vt:lpstr>
      <vt:lpstr>Configuration</vt:lpstr>
      <vt:lpstr>Analysis</vt:lpstr>
      <vt:lpstr>Results (distributed over Teragrid resources Ranger and QueenBee) </vt:lpstr>
      <vt:lpstr>Slide 20</vt:lpstr>
    </vt:vector>
  </TitlesOfParts>
  <Company>Center for Computation and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Replica-Exchange Simulations on Large-Scale Production Infrastructure</dc:title>
  <dc:creator>athota1</dc:creator>
  <cp:lastModifiedBy>athota1</cp:lastModifiedBy>
  <cp:revision>10</cp:revision>
  <dcterms:created xsi:type="dcterms:W3CDTF">2010-09-12T09:07:57Z</dcterms:created>
  <dcterms:modified xsi:type="dcterms:W3CDTF">2010-09-12T12:59:35Z</dcterms:modified>
</cp:coreProperties>
</file>