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94" r:id="rId2"/>
    <p:sldId id="257" r:id="rId3"/>
    <p:sldId id="295" r:id="rId4"/>
    <p:sldId id="261" r:id="rId5"/>
    <p:sldId id="259" r:id="rId6"/>
    <p:sldId id="296" r:id="rId7"/>
    <p:sldId id="268" r:id="rId8"/>
    <p:sldId id="271" r:id="rId9"/>
    <p:sldId id="265" r:id="rId10"/>
    <p:sldId id="267" r:id="rId11"/>
    <p:sldId id="269" r:id="rId12"/>
    <p:sldId id="270" r:id="rId13"/>
    <p:sldId id="273" r:id="rId14"/>
    <p:sldId id="276" r:id="rId15"/>
    <p:sldId id="266" r:id="rId16"/>
    <p:sldId id="287" r:id="rId17"/>
    <p:sldId id="297" r:id="rId18"/>
    <p:sldId id="279" r:id="rId19"/>
    <p:sldId id="280" r:id="rId20"/>
    <p:sldId id="281" r:id="rId21"/>
    <p:sldId id="282" r:id="rId22"/>
    <p:sldId id="298" r:id="rId23"/>
    <p:sldId id="285" r:id="rId24"/>
    <p:sldId id="286" r:id="rId25"/>
    <p:sldId id="288" r:id="rId26"/>
    <p:sldId id="290" r:id="rId27"/>
    <p:sldId id="289" r:id="rId28"/>
    <p:sldId id="301" r:id="rId29"/>
    <p:sldId id="283" r:id="rId30"/>
    <p:sldId id="30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9B8"/>
    <a:srgbClr val="898989"/>
    <a:srgbClr val="953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09"/>
    <p:restoredTop sz="87362"/>
  </p:normalViewPr>
  <p:slideViewPr>
    <p:cSldViewPr snapToGrid="0" snapToObjects="1">
      <p:cViewPr varScale="1">
        <p:scale>
          <a:sx n="95" d="100"/>
          <a:sy n="95" d="100"/>
        </p:scale>
        <p:origin x="95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1B774-A08D-5241-9BC3-E2AD710789B3}" type="datetimeFigureOut">
              <a:rPr lang="en-US" smtClean="0"/>
              <a:t>2/2/18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AE010-EB7F-AB41-9200-2ED59144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3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83432-4A10-594C-BA1A-6337BBB178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49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vs PATCH: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PUT updates an entire record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PATCH updates just part of a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AE010-EB7F-AB41-9200-2ED59144328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14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Modular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maintainable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AE010-EB7F-AB41-9200-2ED59144328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15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83432-4A10-594C-BA1A-6337BBB178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42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&lt;div class="field"&gt;    &lt;%= </a:t>
            </a:r>
            <a:r>
              <a:rPr lang="en-US" dirty="0" err="1" smtClean="0"/>
              <a:t>form.label</a:t>
            </a:r>
            <a:r>
              <a:rPr lang="en-US" dirty="0" smtClean="0"/>
              <a:t> :hacker %&gt;    &lt;%= </a:t>
            </a:r>
            <a:r>
              <a:rPr lang="en-US" dirty="0" err="1" smtClean="0"/>
              <a:t>f.collection_select</a:t>
            </a:r>
            <a:r>
              <a:rPr lang="en-US" dirty="0" smtClean="0"/>
              <a:t>(:</a:t>
            </a:r>
            <a:r>
              <a:rPr lang="en-US" dirty="0" err="1" smtClean="0"/>
              <a:t>author_id</a:t>
            </a:r>
            <a:r>
              <a:rPr lang="en-US" dirty="0" smtClean="0"/>
              <a:t>, </a:t>
            </a:r>
            <a:r>
              <a:rPr lang="en-US" dirty="0" err="1" smtClean="0"/>
              <a:t>Author.all</a:t>
            </a:r>
            <a:r>
              <a:rPr lang="en-US" dirty="0" smtClean="0"/>
              <a:t>, :id, :name, :prompt =&gt; 'Select author') %&gt;  &lt;/div&gt;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AE010-EB7F-AB41-9200-2ED59144328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66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&lt;div class="field"&gt;    &lt;%= </a:t>
            </a:r>
            <a:r>
              <a:rPr lang="en-US" dirty="0" err="1" smtClean="0"/>
              <a:t>form.label</a:t>
            </a:r>
            <a:r>
              <a:rPr lang="en-US" dirty="0" smtClean="0"/>
              <a:t> :hacker %&gt;    &lt;%= </a:t>
            </a:r>
            <a:r>
              <a:rPr lang="en-US" dirty="0" err="1" smtClean="0"/>
              <a:t>f.collection_select</a:t>
            </a:r>
            <a:r>
              <a:rPr lang="en-US" dirty="0" smtClean="0"/>
              <a:t>(:</a:t>
            </a:r>
            <a:r>
              <a:rPr lang="en-US" dirty="0" err="1" smtClean="0"/>
              <a:t>author_id</a:t>
            </a:r>
            <a:r>
              <a:rPr lang="en-US" dirty="0" smtClean="0"/>
              <a:t>, </a:t>
            </a:r>
            <a:r>
              <a:rPr lang="en-US" dirty="0" err="1" smtClean="0"/>
              <a:t>Author.all</a:t>
            </a:r>
            <a:r>
              <a:rPr lang="en-US" dirty="0" smtClean="0"/>
              <a:t>, :id, :name, :prompt =&gt; 'Select author') %&gt;  &lt;/div&gt;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AE010-EB7F-AB41-9200-2ED59144328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88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&lt;div class="field"&gt;    &lt;%= </a:t>
            </a:r>
            <a:r>
              <a:rPr lang="en-US" dirty="0" err="1" smtClean="0"/>
              <a:t>form.label</a:t>
            </a:r>
            <a:r>
              <a:rPr lang="en-US" dirty="0" smtClean="0"/>
              <a:t> :hacker %&gt;    &lt;%= </a:t>
            </a:r>
            <a:r>
              <a:rPr lang="en-US" dirty="0" err="1" smtClean="0"/>
              <a:t>f.collection_select</a:t>
            </a:r>
            <a:r>
              <a:rPr lang="en-US" dirty="0" smtClean="0"/>
              <a:t>(:</a:t>
            </a:r>
            <a:r>
              <a:rPr lang="en-US" dirty="0" err="1" smtClean="0"/>
              <a:t>author_id</a:t>
            </a:r>
            <a:r>
              <a:rPr lang="en-US" dirty="0" smtClean="0"/>
              <a:t>, </a:t>
            </a:r>
            <a:r>
              <a:rPr lang="en-US" dirty="0" err="1" smtClean="0"/>
              <a:t>Author.all</a:t>
            </a:r>
            <a:r>
              <a:rPr lang="en-US" dirty="0" smtClean="0"/>
              <a:t>, :id, :name, :prompt =&gt; 'Select author') %&gt;  &lt;/div&gt;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AE010-EB7F-AB41-9200-2ED59144328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46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83432-4A10-594C-BA1A-6337BBB178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30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83432-4A10-594C-BA1A-6337BBB178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47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P = method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Prints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Returns value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AE010-EB7F-AB41-9200-2ED5914432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38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Numerics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You can perform simple algebra with addition, subtraction, multiplication, division, modulo, etc.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If you start with integers, you’ll get an integer back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If one of the numbers is a float, you’ll get back a float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Strings: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Can be represented with single or double quotes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You can concatenate strings with +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You can use string interpolation, which is preferred to concatenation in almost all cases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Booleans: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 Ruby, true and false are themselves classes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One thing to note is that every object in Ruby has a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state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state of an object will almost always be true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only objects with a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state of false are nil and false itself 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Nil: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Represents nothingness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Nil is itself an object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Arrays: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Used to hold 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Can contain data of any type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0-indexed, can access any data type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Access elements in arrays using [ ] notation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Hashes: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Maps keys of any type to data of any type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One thing to note is</a:t>
            </a:r>
            <a:r>
              <a:rPr lang="en-US" baseline="0" dirty="0" smtClean="0"/>
              <a:t> that almost everything in Ruby is an object. All of these things listed here are classes &amp; any instance of these classes are objects.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AE010-EB7F-AB41-9200-2ED5914432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1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r>
              <a:rPr lang="en-US" baseline="0" dirty="0" smtClean="0"/>
              <a:t> condition do</a:t>
            </a:r>
          </a:p>
          <a:p>
            <a:r>
              <a:rPr lang="en-US" baseline="0" dirty="0" smtClean="0"/>
              <a:t>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AE010-EB7F-AB41-9200-2ED5914432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47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AE010-EB7F-AB41-9200-2ED5914432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26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83432-4A10-594C-BA1A-6337BBB178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94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My laptop -&gt; </a:t>
            </a:r>
            <a:r>
              <a:rPr lang="en-US" baseline="0" dirty="0" err="1" smtClean="0"/>
              <a:t>facebook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AE010-EB7F-AB41-9200-2ED59144328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B6D6-2F6D-AB44-B8D2-F723429742D8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6332-20EA-3F41-B42A-74A180D7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98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B6D6-2F6D-AB44-B8D2-F723429742D8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6332-20EA-3F41-B42A-74A180D7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1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B6D6-2F6D-AB44-B8D2-F723429742D8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6332-20EA-3F41-B42A-74A180D7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B6D6-2F6D-AB44-B8D2-F723429742D8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6332-20EA-3F41-B42A-74A180D7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9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B6D6-2F6D-AB44-B8D2-F723429742D8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6332-20EA-3F41-B42A-74A180D7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7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B6D6-2F6D-AB44-B8D2-F723429742D8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6332-20EA-3F41-B42A-74A180D7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3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B6D6-2F6D-AB44-B8D2-F723429742D8}" type="datetimeFigureOut">
              <a:rPr lang="en-US" smtClean="0"/>
              <a:t>2/2/18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6332-20EA-3F41-B42A-74A180D7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8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B6D6-2F6D-AB44-B8D2-F723429742D8}" type="datetimeFigureOut">
              <a:rPr lang="en-US" smtClean="0"/>
              <a:t>2/2/18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6332-20EA-3F41-B42A-74A180D7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7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B6D6-2F6D-AB44-B8D2-F723429742D8}" type="datetimeFigureOut">
              <a:rPr lang="en-US" smtClean="0"/>
              <a:t>2/2/18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6332-20EA-3F41-B42A-74A180D7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5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B6D6-2F6D-AB44-B8D2-F723429742D8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6332-20EA-3F41-B42A-74A180D7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3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B6D6-2F6D-AB44-B8D2-F723429742D8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56332-20EA-3F41-B42A-74A180D7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CB6D6-2F6D-AB44-B8D2-F723429742D8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56332-20EA-3F41-B42A-74A180D7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7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uby-lang.org/en/documentation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3000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y.cc/FH18rail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ublimetext.com/3" TargetMode="External"/><Relationship Id="rId3" Type="http://schemas.openxmlformats.org/officeDocument/2006/relationships/hyperlink" Target="https://atom.io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y.cc/FH18rails" TargetMode="External"/><Relationship Id="rId3" Type="http://schemas.openxmlformats.org/officeDocument/2006/relationships/hyperlink" Target="https://rvm.io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uby-doc.org/core-2.4.1/Numeric.html" TargetMode="External"/><Relationship Id="rId4" Type="http://schemas.openxmlformats.org/officeDocument/2006/relationships/hyperlink" Target="http://ruby-doc.org/core-2.4.1/Integer.html" TargetMode="External"/><Relationship Id="rId5" Type="http://schemas.openxmlformats.org/officeDocument/2006/relationships/hyperlink" Target="http://ruby-doc.org/core-2.4.1/Float.html" TargetMode="External"/><Relationship Id="rId6" Type="http://schemas.openxmlformats.org/officeDocument/2006/relationships/hyperlink" Target="https://ruby-doc.org/core-2.4.1/String.html" TargetMode="External"/><Relationship Id="rId7" Type="http://schemas.openxmlformats.org/officeDocument/2006/relationships/hyperlink" Target="https://ruby-doc.org/core-2.2.0/TrueClass.html" TargetMode="External"/><Relationship Id="rId8" Type="http://schemas.openxmlformats.org/officeDocument/2006/relationships/hyperlink" Target="https://ruby-doc.org/core-2.2.0/FalseClass.html" TargetMode="External"/><Relationship Id="rId9" Type="http://schemas.openxmlformats.org/officeDocument/2006/relationships/hyperlink" Target="https://ruby-doc.org/core-2.2.0/NilClass.html" TargetMode="External"/><Relationship Id="rId10" Type="http://schemas.openxmlformats.org/officeDocument/2006/relationships/hyperlink" Target="http://ruby-doc.org/core-2.4.1/Array.html" TargetMode="External"/><Relationship Id="rId11" Type="http://schemas.openxmlformats.org/officeDocument/2006/relationships/hyperlink" Target="http://ruby-doc.org/core-2.4.1/Hash.html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130426"/>
            <a:ext cx="3878342" cy="14700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953735"/>
                </a:solidFill>
              </a:rPr>
              <a:t>Ruby on Rails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1" y="3886200"/>
            <a:ext cx="3193929" cy="1752600"/>
          </a:xfrm>
        </p:spPr>
        <p:txBody>
          <a:bodyPr/>
          <a:lstStyle/>
          <a:p>
            <a:r>
              <a:rPr lang="en-US" dirty="0" err="1" smtClean="0">
                <a:solidFill>
                  <a:srgbClr val="898989"/>
                </a:solidFill>
              </a:rPr>
              <a:t>PennApps</a:t>
            </a:r>
            <a:r>
              <a:rPr lang="en-US" dirty="0" smtClean="0">
                <a:solidFill>
                  <a:srgbClr val="898989"/>
                </a:solidFill>
              </a:rPr>
              <a:t> XVII</a:t>
            </a:r>
            <a:endParaRPr lang="en-US" dirty="0">
              <a:solidFill>
                <a:srgbClr val="898989"/>
              </a:solidFill>
            </a:endParaRPr>
          </a:p>
        </p:txBody>
      </p:sp>
      <p:pic>
        <p:nvPicPr>
          <p:cNvPr id="4" name="Picture 3" descr="ru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65" y="1858189"/>
            <a:ext cx="3138470" cy="31416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1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Iterators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8975"/>
          </a:xfrm>
        </p:spPr>
        <p:txBody>
          <a:bodyPr/>
          <a:lstStyle/>
          <a:p>
            <a:r>
              <a:rPr lang="en-US" dirty="0" smtClean="0"/>
              <a:t>Always use iterators instead of for loops </a:t>
            </a:r>
            <a:r>
              <a:rPr lang="en-US" smtClean="0"/>
              <a:t>in Ruby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8200" y="2922814"/>
            <a:ext cx="1051560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D4485"/>
                </a:solidFill>
                <a:latin typeface="Menlo" charset="0"/>
              </a:rPr>
              <a:t>[</a:t>
            </a:r>
            <a:r>
              <a:rPr lang="en-US" dirty="0">
                <a:solidFill>
                  <a:srgbClr val="BD99FF"/>
                </a:solidFill>
                <a:latin typeface="Menlo" charset="0"/>
              </a:rPr>
              <a:t>0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BD99FF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BD99FF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FD4485"/>
                </a:solidFill>
                <a:latin typeface="Menlo" charset="0"/>
              </a:rPr>
              <a:t>].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each </a:t>
            </a:r>
            <a:r>
              <a:rPr lang="en-US" dirty="0">
                <a:solidFill>
                  <a:srgbClr val="75E0F2"/>
                </a:solidFill>
                <a:latin typeface="Menlo" charset="0"/>
              </a:rPr>
              <a:t>do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D4485"/>
                </a:solidFill>
                <a:latin typeface="Menlo" charset="0"/>
              </a:rPr>
              <a:t>|</a:t>
            </a:r>
            <a:r>
              <a:rPr lang="en-US" dirty="0" err="1">
                <a:solidFill>
                  <a:srgbClr val="F9F9F5"/>
                </a:solidFill>
                <a:latin typeface="Menlo" charset="0"/>
              </a:rPr>
              <a:t>num</a:t>
            </a:r>
            <a:r>
              <a:rPr lang="en-US" dirty="0">
                <a:solidFill>
                  <a:srgbClr val="FD4485"/>
                </a:solidFill>
                <a:latin typeface="Menlo" charset="0"/>
              </a:rPr>
              <a:t>|</a:t>
            </a:r>
            <a:endParaRPr lang="en-US" dirty="0">
              <a:solidFill>
                <a:srgbClr val="F9F9F5"/>
              </a:solidFill>
              <a:latin typeface="Menlo" charset="0"/>
            </a:endParaRPr>
          </a:p>
          <a:p>
            <a:r>
              <a:rPr lang="en-US" dirty="0">
                <a:solidFill>
                  <a:srgbClr val="F9F9F5"/>
                </a:solidFill>
                <a:latin typeface="Menlo" charset="0"/>
              </a:rPr>
              <a:t>  </a:t>
            </a:r>
            <a:r>
              <a:rPr lang="en-US" dirty="0" smtClean="0">
                <a:solidFill>
                  <a:srgbClr val="F9F9F5"/>
                </a:solidFill>
                <a:latin typeface="Menlo" charset="0"/>
              </a:rPr>
              <a:t>p </a:t>
            </a:r>
            <a:r>
              <a:rPr lang="en-US" dirty="0" err="1">
                <a:solidFill>
                  <a:srgbClr val="F9F9F5"/>
                </a:solidFill>
                <a:latin typeface="Menlo" charset="0"/>
              </a:rPr>
              <a:t>num</a:t>
            </a:r>
            <a:endParaRPr lang="en-US" dirty="0">
              <a:solidFill>
                <a:srgbClr val="F9F9F5"/>
              </a:solidFill>
              <a:latin typeface="Menlo" charset="0"/>
            </a:endParaRPr>
          </a:p>
          <a:p>
            <a:r>
              <a:rPr lang="en-US" dirty="0">
                <a:solidFill>
                  <a:srgbClr val="75E0F2"/>
                </a:solidFill>
                <a:latin typeface="Menlo" charset="0"/>
              </a:rPr>
              <a:t>end</a:t>
            </a:r>
          </a:p>
          <a:p>
            <a:r>
              <a:rPr lang="en-US" dirty="0">
                <a:solidFill>
                  <a:srgbClr val="888471"/>
                </a:solidFill>
                <a:latin typeface="Menlo" charset="0"/>
              </a:rPr>
              <a:t>#=&gt; </a:t>
            </a:r>
            <a:r>
              <a:rPr lang="en-US" dirty="0" smtClean="0">
                <a:solidFill>
                  <a:srgbClr val="888471"/>
                </a:solidFill>
                <a:latin typeface="Menlo" charset="0"/>
              </a:rPr>
              <a:t>012</a:t>
            </a:r>
          </a:p>
        </p:txBody>
      </p:sp>
    </p:spTree>
    <p:extLst>
      <p:ext uri="{BB962C8B-B14F-4D97-AF65-F5344CB8AC3E}">
        <p14:creationId xmlns:p14="http://schemas.microsoft.com/office/powerpoint/2010/main" val="203334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Flow Control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300" dirty="0" smtClean="0">
              <a:solidFill>
                <a:srgbClr val="75E0F2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5E0F2"/>
                </a:solidFill>
                <a:latin typeface="Menlo" charset="0"/>
              </a:rPr>
              <a:t>if</a:t>
            </a:r>
            <a:r>
              <a:rPr lang="en-US" dirty="0" smtClean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BD99FF"/>
                </a:solidFill>
                <a:latin typeface="Menlo" charset="0"/>
              </a:rPr>
              <a:t>3</a:t>
            </a:r>
            <a:r>
              <a:rPr lang="en-US" dirty="0">
                <a:solidFill>
                  <a:srgbClr val="FD4485"/>
                </a:solidFill>
                <a:latin typeface="Menlo" charset="0"/>
              </a:rPr>
              <a:t>.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even?</a:t>
            </a:r>
          </a:p>
          <a:p>
            <a:pPr marL="0" indent="0">
              <a:buNone/>
            </a:pPr>
            <a:r>
              <a:rPr lang="en-US" dirty="0">
                <a:solidFill>
                  <a:srgbClr val="F9F9F5"/>
                </a:solidFill>
                <a:latin typeface="Menlo" charset="0"/>
              </a:rPr>
              <a:t>  p </a:t>
            </a:r>
            <a:r>
              <a:rPr lang="en-US" dirty="0">
                <a:solidFill>
                  <a:srgbClr val="EBE087"/>
                </a:solidFill>
                <a:latin typeface="Menlo" charset="0"/>
              </a:rPr>
              <a:t>'Three is even'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5E0F2"/>
                </a:solidFill>
                <a:latin typeface="Menlo" charset="0"/>
              </a:rPr>
              <a:t>elsif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BD99FF"/>
                </a:solidFill>
                <a:latin typeface="Menlo" charset="0"/>
              </a:rPr>
              <a:t>3</a:t>
            </a:r>
            <a:r>
              <a:rPr lang="en-US" dirty="0">
                <a:solidFill>
                  <a:srgbClr val="FD4485"/>
                </a:solidFill>
                <a:latin typeface="Menlo" charset="0"/>
              </a:rPr>
              <a:t>.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odd?</a:t>
            </a:r>
          </a:p>
          <a:p>
            <a:pPr marL="0" indent="0">
              <a:buNone/>
            </a:pPr>
            <a:r>
              <a:rPr lang="en-US" dirty="0">
                <a:solidFill>
                  <a:srgbClr val="F9F9F5"/>
                </a:solidFill>
                <a:latin typeface="Menlo" charset="0"/>
              </a:rPr>
              <a:t>  p </a:t>
            </a:r>
            <a:r>
              <a:rPr lang="en-US" dirty="0">
                <a:solidFill>
                  <a:srgbClr val="EBE087"/>
                </a:solidFill>
                <a:latin typeface="Menlo" charset="0"/>
              </a:rPr>
              <a:t>'Three is odd'</a:t>
            </a:r>
          </a:p>
          <a:p>
            <a:pPr marL="0" indent="0">
              <a:buNone/>
            </a:pPr>
            <a:r>
              <a:rPr lang="en-US" dirty="0">
                <a:solidFill>
                  <a:srgbClr val="75E0F2"/>
                </a:solidFill>
                <a:latin typeface="Menlo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solidFill>
                  <a:srgbClr val="F9F9F5"/>
                </a:solidFill>
                <a:latin typeface="Menlo" charset="0"/>
              </a:rPr>
              <a:t>  p </a:t>
            </a:r>
            <a:r>
              <a:rPr lang="en-US" dirty="0">
                <a:solidFill>
                  <a:srgbClr val="EBE087"/>
                </a:solidFill>
                <a:latin typeface="Menlo" charset="0"/>
              </a:rPr>
              <a:t>"I don't know what 3 is"</a:t>
            </a:r>
          </a:p>
          <a:p>
            <a:pPr marL="0" indent="0">
              <a:buNone/>
            </a:pPr>
            <a:r>
              <a:rPr lang="en-US" dirty="0">
                <a:solidFill>
                  <a:srgbClr val="75E0F2"/>
                </a:solidFill>
                <a:latin typeface="Menlo" charset="0"/>
              </a:rPr>
              <a:t>end</a:t>
            </a:r>
          </a:p>
          <a:p>
            <a:pPr marL="0" indent="0">
              <a:buNone/>
            </a:pPr>
            <a:r>
              <a:rPr lang="en-US" dirty="0">
                <a:solidFill>
                  <a:srgbClr val="888471"/>
                </a:solidFill>
                <a:latin typeface="Menlo" charset="0"/>
              </a:rPr>
              <a:t>#=&gt; 'Three is odd</a:t>
            </a:r>
            <a:r>
              <a:rPr lang="en-US" dirty="0" smtClean="0">
                <a:solidFill>
                  <a:srgbClr val="888471"/>
                </a:solidFill>
                <a:latin typeface="Menlo" charset="0"/>
              </a:rPr>
              <a:t>'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F9F9F5"/>
                </a:solidFill>
                <a:latin typeface="Menlo" charset="0"/>
              </a:rPr>
            </a:br>
            <a:endParaRPr lang="en-US" dirty="0">
              <a:solidFill>
                <a:srgbClr val="F9F9F5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9F9F5"/>
                </a:solidFill>
                <a:latin typeface="Menlo" charset="0"/>
              </a:rPr>
              <a:t>p </a:t>
            </a:r>
            <a:r>
              <a:rPr lang="en-US" dirty="0">
                <a:solidFill>
                  <a:srgbClr val="EBE087"/>
                </a:solidFill>
                <a:latin typeface="Menlo" charset="0"/>
              </a:rPr>
              <a:t>'Three is odd'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5E0F2"/>
                </a:solidFill>
                <a:latin typeface="Menlo" charset="0"/>
              </a:rPr>
              <a:t>if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BD99FF"/>
                </a:solidFill>
                <a:latin typeface="Menlo" charset="0"/>
              </a:rPr>
              <a:t>3</a:t>
            </a:r>
            <a:r>
              <a:rPr lang="en-US" dirty="0">
                <a:solidFill>
                  <a:srgbClr val="FD4485"/>
                </a:solidFill>
                <a:latin typeface="Menlo" charset="0"/>
              </a:rPr>
              <a:t>.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odd? </a:t>
            </a:r>
            <a:r>
              <a:rPr lang="en-US" dirty="0">
                <a:solidFill>
                  <a:srgbClr val="888471"/>
                </a:solidFill>
                <a:latin typeface="Menlo" charset="0"/>
              </a:rPr>
              <a:t>#=&gt; "Three is odd"</a:t>
            </a:r>
          </a:p>
          <a:p>
            <a:pPr marL="0" indent="0">
              <a:buNone/>
            </a:pPr>
            <a:r>
              <a:rPr lang="en-US" dirty="0">
                <a:solidFill>
                  <a:srgbClr val="F9F9F5"/>
                </a:solidFill>
                <a:latin typeface="Menlo" charset="0"/>
              </a:rPr>
              <a:t>p </a:t>
            </a:r>
            <a:r>
              <a:rPr lang="en-US" dirty="0">
                <a:solidFill>
                  <a:srgbClr val="EBE087"/>
                </a:solidFill>
                <a:latin typeface="Menlo" charset="0"/>
              </a:rPr>
              <a:t>'Three is not even'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5E0F2"/>
                </a:solidFill>
                <a:latin typeface="Menlo" charset="0"/>
              </a:rPr>
              <a:t>unless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BD99FF"/>
                </a:solidFill>
                <a:latin typeface="Menlo" charset="0"/>
              </a:rPr>
              <a:t>3</a:t>
            </a:r>
            <a:r>
              <a:rPr lang="en-US" dirty="0">
                <a:solidFill>
                  <a:srgbClr val="FD4485"/>
                </a:solidFill>
                <a:latin typeface="Menlo" charset="0"/>
              </a:rPr>
              <a:t>.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even? </a:t>
            </a:r>
            <a:r>
              <a:rPr lang="en-US" dirty="0">
                <a:solidFill>
                  <a:srgbClr val="888471"/>
                </a:solidFill>
                <a:latin typeface="Menlo" charset="0"/>
              </a:rPr>
              <a:t>#=&gt; "Three is not even"</a:t>
            </a:r>
          </a:p>
          <a:p>
            <a:pPr marL="0" indent="0">
              <a:buNone/>
            </a:pPr>
            <a:r>
              <a:rPr lang="en-US" dirty="0">
                <a:solidFill>
                  <a:srgbClr val="F9F9F5"/>
                </a:solidFill>
                <a:latin typeface="Menlo" charset="0"/>
              </a:rPr>
              <a:t>p </a:t>
            </a:r>
            <a:r>
              <a:rPr lang="en-US" dirty="0">
                <a:solidFill>
                  <a:srgbClr val="BD99FF"/>
                </a:solidFill>
                <a:latin typeface="Menlo" charset="0"/>
              </a:rPr>
              <a:t>3</a:t>
            </a:r>
            <a:r>
              <a:rPr lang="en-US" dirty="0">
                <a:solidFill>
                  <a:srgbClr val="FD4485"/>
                </a:solidFill>
                <a:latin typeface="Menlo" charset="0"/>
              </a:rPr>
              <a:t>.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even? ? </a:t>
            </a:r>
            <a:r>
              <a:rPr lang="en-US" dirty="0">
                <a:solidFill>
                  <a:srgbClr val="EBE087"/>
                </a:solidFill>
                <a:latin typeface="Menlo" charset="0"/>
              </a:rPr>
              <a:t>'Three is even'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 : </a:t>
            </a:r>
            <a:r>
              <a:rPr lang="en-US" dirty="0">
                <a:solidFill>
                  <a:srgbClr val="EBE087"/>
                </a:solidFill>
                <a:latin typeface="Menlo" charset="0"/>
              </a:rPr>
              <a:t>'Three is odd'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888471"/>
                </a:solidFill>
                <a:latin typeface="Menlo" charset="0"/>
              </a:rPr>
              <a:t>#=&gt; "Three is odd"</a:t>
            </a:r>
            <a:endParaRPr lang="en-US" dirty="0">
              <a:solidFill>
                <a:srgbClr val="EBE087"/>
              </a:solidFill>
              <a:latin typeface="Menlo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Methods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2518"/>
          </a:xfrm>
          <a:solidFill>
            <a:schemeClr val="tx1"/>
          </a:solidFill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sz="500" dirty="0" smtClean="0">
              <a:solidFill>
                <a:srgbClr val="75E0F2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4000" dirty="0" err="1" smtClean="0">
                <a:solidFill>
                  <a:srgbClr val="75E0F2"/>
                </a:solidFill>
                <a:latin typeface="Menlo" charset="0"/>
              </a:rPr>
              <a:t>def</a:t>
            </a:r>
            <a:r>
              <a:rPr lang="en-US" sz="4000" dirty="0" smtClean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sz="4000" dirty="0" err="1">
                <a:solidFill>
                  <a:srgbClr val="B3E43B"/>
                </a:solidFill>
                <a:latin typeface="Menlo" charset="0"/>
              </a:rPr>
              <a:t>hello_world</a:t>
            </a:r>
            <a:endParaRPr lang="en-US" sz="4000" dirty="0">
              <a:solidFill>
                <a:srgbClr val="B3E43B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F9F9F5"/>
                </a:solidFill>
                <a:latin typeface="Menlo" charset="0"/>
              </a:rPr>
              <a:t>  </a:t>
            </a:r>
            <a:r>
              <a:rPr lang="en-US" sz="4000" dirty="0">
                <a:solidFill>
                  <a:srgbClr val="EBE087"/>
                </a:solidFill>
                <a:latin typeface="Menlo" charset="0"/>
              </a:rPr>
              <a:t>'Hello World'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75E0F2"/>
                </a:solidFill>
                <a:latin typeface="Menlo" charset="0"/>
              </a:rPr>
              <a:t>end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9F9F5"/>
                </a:solidFill>
                <a:latin typeface="Menlo" charset="0"/>
              </a:rPr>
              <a:t>p </a:t>
            </a:r>
            <a:r>
              <a:rPr lang="en-US" sz="4000" dirty="0" err="1">
                <a:solidFill>
                  <a:srgbClr val="F9F9F5"/>
                </a:solidFill>
                <a:latin typeface="Menlo" charset="0"/>
              </a:rPr>
              <a:t>hello_world</a:t>
            </a:r>
            <a:r>
              <a:rPr lang="en-US" sz="4000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sz="4000" dirty="0">
                <a:solidFill>
                  <a:srgbClr val="888471"/>
                </a:solidFill>
                <a:latin typeface="Menlo" charset="0"/>
              </a:rPr>
              <a:t>#=&gt; "Hello World"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9F9F5"/>
                </a:solidFill>
                <a:latin typeface="Menlo" charset="0"/>
              </a:rPr>
              <a:t/>
            </a:r>
            <a:br>
              <a:rPr lang="en-US" sz="4000" dirty="0">
                <a:solidFill>
                  <a:srgbClr val="F9F9F5"/>
                </a:solidFill>
                <a:latin typeface="Menlo" charset="0"/>
              </a:rPr>
            </a:br>
            <a:endParaRPr lang="en-US" sz="4000" dirty="0">
              <a:solidFill>
                <a:srgbClr val="F9F9F5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4000" dirty="0" err="1">
                <a:solidFill>
                  <a:srgbClr val="75E0F2"/>
                </a:solidFill>
                <a:latin typeface="Menlo" charset="0"/>
              </a:rPr>
              <a:t>def</a:t>
            </a:r>
            <a:r>
              <a:rPr lang="en-US" sz="4000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sz="4000" dirty="0">
                <a:solidFill>
                  <a:srgbClr val="B3E43B"/>
                </a:solidFill>
                <a:latin typeface="Menlo" charset="0"/>
              </a:rPr>
              <a:t>hello</a:t>
            </a:r>
            <a:r>
              <a:rPr lang="en-US" sz="4000" dirty="0">
                <a:solidFill>
                  <a:srgbClr val="F9F9F5"/>
                </a:solidFill>
                <a:latin typeface="Menlo" charset="0"/>
              </a:rPr>
              <a:t>(name)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9F9F5"/>
                </a:solidFill>
                <a:latin typeface="Menlo" charset="0"/>
              </a:rPr>
              <a:t>  </a:t>
            </a:r>
            <a:r>
              <a:rPr lang="en-US" sz="4000" dirty="0">
                <a:solidFill>
                  <a:srgbClr val="EBE087"/>
                </a:solidFill>
                <a:latin typeface="Menlo" charset="0"/>
              </a:rPr>
              <a:t>"Hello #{</a:t>
            </a:r>
            <a:r>
              <a:rPr lang="en-US" sz="4000" dirty="0">
                <a:solidFill>
                  <a:srgbClr val="F9F9F5"/>
                </a:solidFill>
                <a:latin typeface="Menlo" charset="0"/>
              </a:rPr>
              <a:t>name</a:t>
            </a:r>
            <a:r>
              <a:rPr lang="en-US" sz="4000" dirty="0">
                <a:solidFill>
                  <a:srgbClr val="EBE087"/>
                </a:solidFill>
                <a:latin typeface="Menlo" charset="0"/>
              </a:rPr>
              <a:t>}"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75E0F2"/>
                </a:solidFill>
                <a:latin typeface="Menlo" charset="0"/>
              </a:rPr>
              <a:t>end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9F9F5"/>
                </a:solidFill>
                <a:latin typeface="Menlo" charset="0"/>
              </a:rPr>
              <a:t>p hello </a:t>
            </a:r>
            <a:r>
              <a:rPr lang="en-US" sz="4000" dirty="0">
                <a:solidFill>
                  <a:srgbClr val="EBE087"/>
                </a:solidFill>
                <a:latin typeface="Menlo" charset="0"/>
              </a:rPr>
              <a:t>'Jackie'</a:t>
            </a:r>
            <a:r>
              <a:rPr lang="en-US" sz="4000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sz="4000" dirty="0">
                <a:solidFill>
                  <a:srgbClr val="888471"/>
                </a:solidFill>
                <a:latin typeface="Menlo" charset="0"/>
              </a:rPr>
              <a:t>#=&gt; "Hello Jackie"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9F9F5"/>
                </a:solidFill>
                <a:latin typeface="Menlo" charset="0"/>
              </a:rPr>
              <a:t/>
            </a:r>
            <a:br>
              <a:rPr lang="en-US" sz="4000" dirty="0">
                <a:solidFill>
                  <a:srgbClr val="F9F9F5"/>
                </a:solidFill>
                <a:latin typeface="Menlo" charset="0"/>
              </a:rPr>
            </a:br>
            <a:endParaRPr lang="en-US" sz="4000" dirty="0">
              <a:solidFill>
                <a:srgbClr val="F9F9F5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sz="4000" dirty="0" err="1">
                <a:solidFill>
                  <a:srgbClr val="75E0F2"/>
                </a:solidFill>
                <a:latin typeface="Menlo" charset="0"/>
              </a:rPr>
              <a:t>def</a:t>
            </a:r>
            <a:r>
              <a:rPr lang="en-US" sz="4000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sz="4000" dirty="0">
                <a:solidFill>
                  <a:srgbClr val="B3E43B"/>
                </a:solidFill>
                <a:latin typeface="Menlo" charset="0"/>
              </a:rPr>
              <a:t>goodnight</a:t>
            </a:r>
            <a:r>
              <a:rPr lang="en-US" sz="4000" dirty="0">
                <a:solidFill>
                  <a:srgbClr val="F9F9F5"/>
                </a:solidFill>
                <a:latin typeface="Menlo" charset="0"/>
              </a:rPr>
              <a:t>(name </a:t>
            </a:r>
            <a:r>
              <a:rPr lang="en-US" sz="4000" dirty="0">
                <a:solidFill>
                  <a:srgbClr val="FD4485"/>
                </a:solidFill>
                <a:latin typeface="Menlo" charset="0"/>
              </a:rPr>
              <a:t>=</a:t>
            </a:r>
            <a:r>
              <a:rPr lang="en-US" sz="4000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sz="4000" dirty="0">
                <a:solidFill>
                  <a:srgbClr val="EBE087"/>
                </a:solidFill>
                <a:latin typeface="Menlo" charset="0"/>
              </a:rPr>
              <a:t>'Moon'</a:t>
            </a:r>
            <a:r>
              <a:rPr lang="en-US" sz="4000" dirty="0">
                <a:solidFill>
                  <a:srgbClr val="F9F9F5"/>
                </a:solidFill>
                <a:latin typeface="Menlo" charset="0"/>
              </a:rPr>
              <a:t>)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9F9F5"/>
                </a:solidFill>
                <a:latin typeface="Menlo" charset="0"/>
              </a:rPr>
              <a:t>  </a:t>
            </a:r>
            <a:r>
              <a:rPr lang="en-US" sz="4000" dirty="0">
                <a:solidFill>
                  <a:srgbClr val="EBE087"/>
                </a:solidFill>
                <a:latin typeface="Menlo" charset="0"/>
              </a:rPr>
              <a:t>"Goodnight #{</a:t>
            </a:r>
            <a:r>
              <a:rPr lang="en-US" sz="4000" dirty="0">
                <a:solidFill>
                  <a:srgbClr val="F9F9F5"/>
                </a:solidFill>
                <a:latin typeface="Menlo" charset="0"/>
              </a:rPr>
              <a:t>name</a:t>
            </a:r>
            <a:r>
              <a:rPr lang="en-US" sz="4000" dirty="0">
                <a:solidFill>
                  <a:srgbClr val="EBE087"/>
                </a:solidFill>
                <a:latin typeface="Menlo" charset="0"/>
              </a:rPr>
              <a:t>}"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75E0F2"/>
                </a:solidFill>
                <a:latin typeface="Menlo" charset="0"/>
              </a:rPr>
              <a:t>end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9F9F5"/>
                </a:solidFill>
                <a:latin typeface="Menlo" charset="0"/>
              </a:rPr>
              <a:t>p goodnight </a:t>
            </a:r>
            <a:r>
              <a:rPr lang="en-US" sz="4000" dirty="0">
                <a:solidFill>
                  <a:srgbClr val="EBE087"/>
                </a:solidFill>
                <a:latin typeface="Menlo" charset="0"/>
              </a:rPr>
              <a:t>'Jackie'</a:t>
            </a:r>
            <a:r>
              <a:rPr lang="en-US" sz="4000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sz="4000" dirty="0">
                <a:solidFill>
                  <a:srgbClr val="888471"/>
                </a:solidFill>
                <a:latin typeface="Menlo" charset="0"/>
              </a:rPr>
              <a:t>#=&gt; "Goodnight Jackie"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9F9F5"/>
                </a:solidFill>
                <a:latin typeface="Menlo" charset="0"/>
              </a:rPr>
              <a:t>p goodnight </a:t>
            </a:r>
            <a:r>
              <a:rPr lang="en-US" sz="4000" dirty="0">
                <a:solidFill>
                  <a:srgbClr val="888471"/>
                </a:solidFill>
                <a:latin typeface="Menlo" charset="0"/>
              </a:rPr>
              <a:t>#=&gt; "Goodnight Moon"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Classes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735"/>
          </a:xfrm>
        </p:spPr>
        <p:txBody>
          <a:bodyPr/>
          <a:lstStyle/>
          <a:p>
            <a:r>
              <a:rPr lang="en-US" dirty="0" smtClean="0"/>
              <a:t>Class names should be in </a:t>
            </a:r>
            <a:r>
              <a:rPr lang="en-US" dirty="0" err="1" smtClean="0"/>
              <a:t>PascalCase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015297"/>
            <a:ext cx="1051560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5E0F2"/>
                </a:solidFill>
                <a:latin typeface="Menlo" charset="0"/>
              </a:rPr>
              <a:t>class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B3E43B"/>
                </a:solidFill>
                <a:latin typeface="Menlo" charset="0"/>
              </a:rPr>
              <a:t>MyClass</a:t>
            </a:r>
            <a:endParaRPr lang="en-US" dirty="0">
              <a:solidFill>
                <a:srgbClr val="B3E43B"/>
              </a:solidFill>
              <a:latin typeface="Menlo" charset="0"/>
            </a:endParaRPr>
          </a:p>
          <a:p>
            <a:r>
              <a:rPr lang="en-US" dirty="0">
                <a:solidFill>
                  <a:srgbClr val="75E0F2"/>
                </a:solidFill>
                <a:latin typeface="Menlo" charset="0"/>
              </a:rPr>
              <a:t>end</a:t>
            </a:r>
          </a:p>
          <a:p>
            <a:r>
              <a:rPr lang="en-US" dirty="0" err="1">
                <a:solidFill>
                  <a:srgbClr val="F9F9F5"/>
                </a:solidFill>
                <a:latin typeface="Menlo" charset="0"/>
              </a:rPr>
              <a:t>my_instance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D4485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75E0F2"/>
                </a:solidFill>
                <a:latin typeface="Menlo" charset="0"/>
              </a:rPr>
              <a:t>MyClass</a:t>
            </a:r>
            <a:r>
              <a:rPr lang="en-US" dirty="0" err="1">
                <a:solidFill>
                  <a:srgbClr val="FD4485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F9F9F5"/>
                </a:solidFill>
                <a:latin typeface="Menlo" charset="0"/>
              </a:rPr>
              <a:t>new</a:t>
            </a:r>
            <a:endParaRPr lang="en-US" dirty="0">
              <a:solidFill>
                <a:srgbClr val="F9F9F5"/>
              </a:solidFill>
              <a:latin typeface="Menlo" charset="0"/>
            </a:endParaRPr>
          </a:p>
          <a:p>
            <a:r>
              <a:rPr lang="en-US" dirty="0">
                <a:solidFill>
                  <a:srgbClr val="F9F9F5"/>
                </a:solidFill>
                <a:latin typeface="Menlo" charset="0"/>
              </a:rPr>
              <a:t>p </a:t>
            </a:r>
            <a:r>
              <a:rPr lang="en-US" dirty="0" err="1">
                <a:solidFill>
                  <a:srgbClr val="F9F9F5"/>
                </a:solidFill>
                <a:latin typeface="Menlo" charset="0"/>
              </a:rPr>
              <a:t>my_instance</a:t>
            </a:r>
            <a:r>
              <a:rPr lang="en-US" dirty="0" err="1">
                <a:solidFill>
                  <a:srgbClr val="FD4485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F9F9F5"/>
                </a:solidFill>
                <a:latin typeface="Menlo" charset="0"/>
              </a:rPr>
              <a:t>class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888471"/>
                </a:solidFill>
                <a:latin typeface="Menlo" charset="0"/>
              </a:rPr>
              <a:t>#=&gt; </a:t>
            </a:r>
            <a:r>
              <a:rPr lang="en-US" dirty="0" err="1">
                <a:solidFill>
                  <a:srgbClr val="888471"/>
                </a:solidFill>
                <a:latin typeface="Menlo" charset="0"/>
              </a:rPr>
              <a:t>MyClass</a:t>
            </a:r>
            <a:endParaRPr lang="en-US" dirty="0">
              <a:solidFill>
                <a:srgbClr val="F9F9F5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61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Methods in Classes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300" dirty="0" smtClean="0">
              <a:solidFill>
                <a:srgbClr val="75E0F2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5E0F2"/>
                </a:solidFill>
                <a:latin typeface="Menlo" charset="0"/>
              </a:rPr>
              <a:t>class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B3E43B"/>
                </a:solidFill>
                <a:latin typeface="Menlo" charset="0"/>
              </a:rPr>
              <a:t>MyClass</a:t>
            </a:r>
            <a:endParaRPr lang="en-US" dirty="0">
              <a:solidFill>
                <a:srgbClr val="B3E43B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9F9F5"/>
                </a:solidFill>
                <a:latin typeface="Menlo" charset="0"/>
              </a:rPr>
              <a:t>  </a:t>
            </a:r>
            <a:r>
              <a:rPr lang="en-US" dirty="0" err="1">
                <a:solidFill>
                  <a:srgbClr val="75E0F2"/>
                </a:solidFill>
                <a:latin typeface="Menlo" charset="0"/>
              </a:rPr>
              <a:t>def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B3E43B"/>
                </a:solidFill>
                <a:latin typeface="Menlo" charset="0"/>
              </a:rPr>
              <a:t>self</a:t>
            </a:r>
            <a:r>
              <a:rPr lang="en-US" dirty="0" err="1">
                <a:solidFill>
                  <a:srgbClr val="FD4485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B3E43B"/>
                </a:solidFill>
                <a:latin typeface="Menlo" charset="0"/>
              </a:rPr>
              <a:t>class_method</a:t>
            </a:r>
            <a:endParaRPr lang="en-US" dirty="0">
              <a:solidFill>
                <a:srgbClr val="B3E43B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9F9F5"/>
                </a:solidFill>
                <a:latin typeface="Menlo" charset="0"/>
              </a:rPr>
              <a:t>    </a:t>
            </a:r>
            <a:r>
              <a:rPr lang="en-US" dirty="0">
                <a:solidFill>
                  <a:srgbClr val="EBE087"/>
                </a:solidFill>
                <a:latin typeface="Menlo" charset="0"/>
              </a:rPr>
              <a:t>'This is a class method'</a:t>
            </a:r>
          </a:p>
          <a:p>
            <a:pPr marL="0" indent="0">
              <a:buNone/>
            </a:pPr>
            <a:r>
              <a:rPr lang="en-US" dirty="0">
                <a:solidFill>
                  <a:srgbClr val="F9F9F5"/>
                </a:solidFill>
                <a:latin typeface="Menlo" charset="0"/>
              </a:rPr>
              <a:t>  </a:t>
            </a:r>
            <a:r>
              <a:rPr lang="en-US" dirty="0">
                <a:solidFill>
                  <a:srgbClr val="75E0F2"/>
                </a:solidFill>
                <a:latin typeface="Menlo" charset="0"/>
              </a:rPr>
              <a:t>end</a:t>
            </a:r>
          </a:p>
          <a:p>
            <a:pPr marL="0" indent="0">
              <a:buNone/>
            </a:pPr>
            <a:r>
              <a:rPr lang="en-US" dirty="0">
                <a:solidFill>
                  <a:srgbClr val="F9F9F5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F9F9F5"/>
                </a:solidFill>
                <a:latin typeface="Menlo" charset="0"/>
              </a:rPr>
            </a:br>
            <a:endParaRPr lang="en-US" dirty="0">
              <a:solidFill>
                <a:srgbClr val="F9F9F5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9F9F5"/>
                </a:solidFill>
                <a:latin typeface="Menlo" charset="0"/>
              </a:rPr>
              <a:t>  </a:t>
            </a:r>
            <a:r>
              <a:rPr lang="en-US" dirty="0" err="1">
                <a:solidFill>
                  <a:srgbClr val="75E0F2"/>
                </a:solidFill>
                <a:latin typeface="Menlo" charset="0"/>
              </a:rPr>
              <a:t>def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B3E43B"/>
                </a:solidFill>
                <a:latin typeface="Menlo" charset="0"/>
              </a:rPr>
              <a:t>instance_method</a:t>
            </a:r>
            <a:endParaRPr lang="en-US" dirty="0">
              <a:solidFill>
                <a:srgbClr val="B3E43B"/>
              </a:solidFill>
              <a:latin typeface="Menlo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9F9F5"/>
                </a:solidFill>
                <a:latin typeface="Menlo" charset="0"/>
              </a:rPr>
              <a:t>    </a:t>
            </a:r>
            <a:r>
              <a:rPr lang="en-US" dirty="0">
                <a:solidFill>
                  <a:srgbClr val="EBE087"/>
                </a:solidFill>
                <a:latin typeface="Menlo" charset="0"/>
              </a:rPr>
              <a:t>'This is an instance method'</a:t>
            </a:r>
          </a:p>
          <a:p>
            <a:pPr marL="0" indent="0">
              <a:buNone/>
            </a:pPr>
            <a:r>
              <a:rPr lang="en-US" dirty="0">
                <a:solidFill>
                  <a:srgbClr val="F9F9F5"/>
                </a:solidFill>
                <a:latin typeface="Menlo" charset="0"/>
              </a:rPr>
              <a:t>  </a:t>
            </a:r>
            <a:r>
              <a:rPr lang="en-US" dirty="0">
                <a:solidFill>
                  <a:srgbClr val="75E0F2"/>
                </a:solidFill>
                <a:latin typeface="Menlo" charset="0"/>
              </a:rPr>
              <a:t>end</a:t>
            </a:r>
          </a:p>
          <a:p>
            <a:pPr marL="0" indent="0">
              <a:buNone/>
            </a:pPr>
            <a:r>
              <a:rPr lang="en-US" dirty="0">
                <a:solidFill>
                  <a:srgbClr val="75E0F2"/>
                </a:solidFill>
                <a:latin typeface="Menlo" charset="0"/>
              </a:rPr>
              <a:t>end</a:t>
            </a:r>
          </a:p>
          <a:p>
            <a:pPr marL="0" indent="0">
              <a:buNone/>
            </a:pPr>
            <a:r>
              <a:rPr lang="en-US" dirty="0">
                <a:solidFill>
                  <a:srgbClr val="F9F9F5"/>
                </a:solidFill>
                <a:latin typeface="Menlo" charset="0"/>
              </a:rPr>
              <a:t>p </a:t>
            </a:r>
            <a:r>
              <a:rPr lang="en-US" dirty="0" err="1">
                <a:solidFill>
                  <a:srgbClr val="75E0F2"/>
                </a:solidFill>
                <a:latin typeface="Menlo" charset="0"/>
              </a:rPr>
              <a:t>MyClass</a:t>
            </a:r>
            <a:r>
              <a:rPr lang="en-US" dirty="0" err="1">
                <a:solidFill>
                  <a:srgbClr val="FD4485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F9F9F5"/>
                </a:solidFill>
                <a:latin typeface="Menlo" charset="0"/>
              </a:rPr>
              <a:t>class_method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888471"/>
                </a:solidFill>
                <a:latin typeface="Menlo" charset="0"/>
              </a:rPr>
              <a:t>#=&gt; "This is a class method"</a:t>
            </a:r>
          </a:p>
          <a:p>
            <a:pPr marL="0" indent="0">
              <a:buNone/>
            </a:pPr>
            <a:r>
              <a:rPr lang="en-US" dirty="0">
                <a:solidFill>
                  <a:srgbClr val="F9F9F5"/>
                </a:solidFill>
                <a:latin typeface="Menlo" charset="0"/>
              </a:rPr>
              <a:t>p </a:t>
            </a:r>
            <a:r>
              <a:rPr lang="en-US" dirty="0" err="1">
                <a:solidFill>
                  <a:srgbClr val="75E0F2"/>
                </a:solidFill>
                <a:latin typeface="Menlo" charset="0"/>
              </a:rPr>
              <a:t>MyClass</a:t>
            </a:r>
            <a:r>
              <a:rPr lang="en-US" dirty="0" err="1">
                <a:solidFill>
                  <a:srgbClr val="FD4485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F9F9F5"/>
                </a:solidFill>
                <a:latin typeface="Menlo" charset="0"/>
              </a:rPr>
              <a:t>new</a:t>
            </a:r>
            <a:r>
              <a:rPr lang="en-US" dirty="0" err="1">
                <a:solidFill>
                  <a:srgbClr val="FD4485"/>
                </a:solidFill>
                <a:latin typeface="Menlo" charset="0"/>
              </a:rPr>
              <a:t>.</a:t>
            </a:r>
            <a:r>
              <a:rPr lang="en-US" dirty="0" err="1">
                <a:solidFill>
                  <a:srgbClr val="F9F9F5"/>
                </a:solidFill>
                <a:latin typeface="Menlo" charset="0"/>
              </a:rPr>
              <a:t>instance_method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888471"/>
                </a:solidFill>
                <a:latin typeface="Menlo" charset="0"/>
              </a:rPr>
              <a:t>#=&gt; "This is an instance method"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8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Ruby Resources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Ruby Lang Documentation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://www.ruby-lang.org/en/documentation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9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Gems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Ruby libraries are called gems</a:t>
            </a:r>
          </a:p>
          <a:p>
            <a:r>
              <a:rPr lang="en-US" dirty="0" smtClean="0"/>
              <a:t>The general command to install them is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gem install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gem_name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Ruby programs use a </a:t>
            </a:r>
            <a:r>
              <a:rPr lang="en-US" dirty="0" err="1" smtClean="0"/>
              <a:t>Gemfile</a:t>
            </a:r>
            <a:r>
              <a:rPr lang="en-US" dirty="0" smtClean="0"/>
              <a:t> to manage the list of gems for a specific project</a:t>
            </a:r>
          </a:p>
          <a:p>
            <a:r>
              <a:rPr lang="en-US" dirty="0" smtClean="0"/>
              <a:t>You can install all gems in a </a:t>
            </a:r>
            <a:r>
              <a:rPr lang="en-US" dirty="0" err="1" smtClean="0"/>
              <a:t>Gemfile</a:t>
            </a:r>
            <a:r>
              <a:rPr lang="en-US" dirty="0" smtClean="0"/>
              <a:t> by running: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gem install bundler</a:t>
            </a:r>
            <a:r>
              <a:rPr lang="en-US" dirty="0" smtClean="0"/>
              <a:t> (Only the first time)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bundle install</a:t>
            </a:r>
          </a:p>
        </p:txBody>
      </p:sp>
    </p:spTree>
    <p:extLst>
      <p:ext uri="{BB962C8B-B14F-4D97-AF65-F5344CB8AC3E}">
        <p14:creationId xmlns:p14="http://schemas.microsoft.com/office/powerpoint/2010/main" val="7320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130426"/>
            <a:ext cx="3878342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953735"/>
                </a:solidFill>
              </a:rPr>
              <a:t>HTTP &amp; MVC</a:t>
            </a:r>
            <a:endParaRPr lang="en-US" b="1" dirty="0">
              <a:solidFill>
                <a:srgbClr val="95373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1" y="3886200"/>
            <a:ext cx="3193929" cy="1752600"/>
          </a:xfrm>
        </p:spPr>
        <p:txBody>
          <a:bodyPr/>
          <a:lstStyle/>
          <a:p>
            <a:endParaRPr lang="en-US" dirty="0">
              <a:solidFill>
                <a:srgbClr val="898989"/>
              </a:solidFill>
            </a:endParaRPr>
          </a:p>
        </p:txBody>
      </p:sp>
      <p:pic>
        <p:nvPicPr>
          <p:cNvPr id="4" name="Picture 3" descr="ru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65" y="1858189"/>
            <a:ext cx="3138470" cy="31416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HTTP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Stands for Hypertext </a:t>
            </a:r>
            <a:r>
              <a:rPr lang="en-US" dirty="0"/>
              <a:t>T</a:t>
            </a:r>
            <a:r>
              <a:rPr lang="en-US" dirty="0" smtClean="0"/>
              <a:t>ransfer </a:t>
            </a:r>
            <a:r>
              <a:rPr lang="en-US" dirty="0"/>
              <a:t>P</a:t>
            </a:r>
            <a:r>
              <a:rPr lang="en-US" dirty="0" smtClean="0"/>
              <a:t>rotocol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client</a:t>
            </a:r>
            <a:r>
              <a:rPr lang="en-US" dirty="0" smtClean="0"/>
              <a:t> sends a </a:t>
            </a:r>
            <a:r>
              <a:rPr lang="en-US" b="1" dirty="0" smtClean="0"/>
              <a:t>request</a:t>
            </a:r>
            <a:r>
              <a:rPr lang="en-US" dirty="0" smtClean="0"/>
              <a:t> to a </a:t>
            </a:r>
            <a:r>
              <a:rPr lang="en-US" b="1" dirty="0" smtClean="0"/>
              <a:t>server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server</a:t>
            </a:r>
            <a:r>
              <a:rPr lang="en-US" dirty="0" smtClean="0"/>
              <a:t> receives the </a:t>
            </a:r>
            <a:r>
              <a:rPr lang="en-US" b="1" dirty="0" smtClean="0"/>
              <a:t>request</a:t>
            </a:r>
            <a:r>
              <a:rPr lang="en-US" dirty="0" smtClean="0"/>
              <a:t> and sends back a </a:t>
            </a:r>
            <a:r>
              <a:rPr lang="en-US" b="1" dirty="0" smtClean="0"/>
              <a:t>response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response</a:t>
            </a:r>
            <a:r>
              <a:rPr lang="en-US" dirty="0" smtClean="0"/>
              <a:t> is generally in the form of a webpage (i.e. HTML) or data (i.e. XML or JSON)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052" y="3846719"/>
            <a:ext cx="5283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2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HTTP Verbs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HTTP requests:</a:t>
            </a:r>
          </a:p>
          <a:p>
            <a:pPr lvl="1"/>
            <a:r>
              <a:rPr lang="en-US" dirty="0" smtClean="0"/>
              <a:t>GET</a:t>
            </a:r>
          </a:p>
          <a:p>
            <a:pPr lvl="2"/>
            <a:r>
              <a:rPr lang="en-US" dirty="0" smtClean="0"/>
              <a:t>Default type of request</a:t>
            </a:r>
          </a:p>
          <a:p>
            <a:pPr lvl="2"/>
            <a:r>
              <a:rPr lang="en-US" dirty="0" smtClean="0"/>
              <a:t>Should only be used to get data</a:t>
            </a:r>
          </a:p>
          <a:p>
            <a:pPr lvl="1"/>
            <a:r>
              <a:rPr lang="en-US" dirty="0" smtClean="0"/>
              <a:t>POST</a:t>
            </a:r>
          </a:p>
          <a:p>
            <a:pPr lvl="2"/>
            <a:r>
              <a:rPr lang="en-US" dirty="0" smtClean="0"/>
              <a:t>Used to send data from client to server</a:t>
            </a:r>
          </a:p>
          <a:p>
            <a:pPr lvl="2"/>
            <a:r>
              <a:rPr lang="en-US" dirty="0" smtClean="0"/>
              <a:t>More secure than a GET request</a:t>
            </a:r>
          </a:p>
          <a:p>
            <a:pPr lvl="1"/>
            <a:r>
              <a:rPr lang="en-US" dirty="0" smtClean="0"/>
              <a:t>PUT/PATCH</a:t>
            </a:r>
          </a:p>
          <a:p>
            <a:pPr lvl="2"/>
            <a:r>
              <a:rPr lang="en-US" dirty="0" smtClean="0"/>
              <a:t>Used to update something on the server</a:t>
            </a:r>
          </a:p>
          <a:p>
            <a:pPr lvl="1"/>
            <a:r>
              <a:rPr lang="en-US" dirty="0" smtClean="0"/>
              <a:t>DELETE</a:t>
            </a:r>
          </a:p>
          <a:p>
            <a:pPr lvl="2"/>
            <a:r>
              <a:rPr lang="en-US" dirty="0" smtClean="0"/>
              <a:t>Used to delete something on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6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Outline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You’ll Need</a:t>
            </a:r>
          </a:p>
          <a:p>
            <a:r>
              <a:rPr lang="en-US" dirty="0" smtClean="0"/>
              <a:t>Ruby</a:t>
            </a:r>
          </a:p>
          <a:p>
            <a:r>
              <a:rPr lang="en-US" dirty="0" smtClean="0"/>
              <a:t>HTTP &amp; MVC</a:t>
            </a:r>
          </a:p>
          <a:p>
            <a:r>
              <a:rPr lang="en-US" dirty="0" smtClean="0"/>
              <a:t>Ruby on Rails</a:t>
            </a:r>
          </a:p>
          <a:p>
            <a:r>
              <a:rPr lang="en-US" dirty="0" smtClean="0"/>
              <a:t>Rails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62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MVC (Model-View-Controller)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Stands for Model View Controller</a:t>
            </a:r>
          </a:p>
          <a:p>
            <a:r>
              <a:rPr lang="en-US" dirty="0"/>
              <a:t>It’s an architectural pattern </a:t>
            </a:r>
            <a:r>
              <a:rPr lang="en-US" dirty="0" smtClean="0"/>
              <a:t>-&gt; way for code to be </a:t>
            </a:r>
            <a:r>
              <a:rPr lang="en-US" dirty="0"/>
              <a:t>organized</a:t>
            </a:r>
          </a:p>
          <a:p>
            <a:r>
              <a:rPr lang="en-US" dirty="0"/>
              <a:t>Rails implements this architectural </a:t>
            </a:r>
            <a:r>
              <a:rPr lang="en-US" dirty="0" smtClean="0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2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MVC Layers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8546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Model:</a:t>
            </a:r>
          </a:p>
          <a:p>
            <a:pPr lvl="1"/>
            <a:r>
              <a:rPr lang="en-US" dirty="0" smtClean="0"/>
              <a:t>Most logic is here</a:t>
            </a:r>
            <a:endParaRPr lang="en-US" dirty="0"/>
          </a:p>
          <a:p>
            <a:pPr lvl="1"/>
            <a:r>
              <a:rPr lang="en-US" dirty="0"/>
              <a:t>Main place where database is accessed</a:t>
            </a:r>
          </a:p>
          <a:p>
            <a:r>
              <a:rPr lang="en-US" dirty="0"/>
              <a:t>View:</a:t>
            </a:r>
          </a:p>
          <a:p>
            <a:pPr lvl="1"/>
            <a:r>
              <a:rPr lang="en-US" dirty="0"/>
              <a:t>What the user </a:t>
            </a:r>
            <a:r>
              <a:rPr lang="en-US" dirty="0" smtClean="0"/>
              <a:t>sees</a:t>
            </a:r>
          </a:p>
          <a:p>
            <a:r>
              <a:rPr lang="en-US" dirty="0" smtClean="0"/>
              <a:t>Controller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Depending on what route (think: URL) you’re on, the controller does 2 things</a:t>
            </a:r>
          </a:p>
          <a:p>
            <a:pPr lvl="2"/>
            <a:r>
              <a:rPr lang="en-US" dirty="0" smtClean="0"/>
              <a:t>Grabs information from the model </a:t>
            </a:r>
          </a:p>
          <a:p>
            <a:pPr lvl="2"/>
            <a:r>
              <a:rPr lang="en-US" dirty="0" smtClean="0"/>
              <a:t>Renders an HTML view that will contain this information</a:t>
            </a:r>
          </a:p>
          <a:p>
            <a:r>
              <a:rPr lang="en-US" dirty="0" smtClean="0"/>
              <a:t>1 model has 1 controller and several view files</a:t>
            </a:r>
          </a:p>
        </p:txBody>
      </p:sp>
      <p:pic>
        <p:nvPicPr>
          <p:cNvPr id="5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33182" y="2153047"/>
            <a:ext cx="4620618" cy="369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4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130426"/>
            <a:ext cx="3878342" cy="14700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953735"/>
                </a:solidFill>
              </a:rPr>
              <a:t>Ruby on Rails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1" y="3886200"/>
            <a:ext cx="3193929" cy="1752600"/>
          </a:xfrm>
        </p:spPr>
        <p:txBody>
          <a:bodyPr/>
          <a:lstStyle/>
          <a:p>
            <a:endParaRPr lang="en-US" dirty="0">
              <a:solidFill>
                <a:srgbClr val="898989"/>
              </a:solidFill>
            </a:endParaRPr>
          </a:p>
        </p:txBody>
      </p:sp>
      <p:pic>
        <p:nvPicPr>
          <p:cNvPr id="4" name="Picture 3" descr="ru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65" y="1858189"/>
            <a:ext cx="3138470" cy="31416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6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Ruby on Rails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Ruby on Rails (</a:t>
            </a:r>
            <a:r>
              <a:rPr lang="en-US" dirty="0" err="1" smtClean="0"/>
              <a:t>RoR</a:t>
            </a:r>
            <a:r>
              <a:rPr lang="en-US" dirty="0" smtClean="0"/>
              <a:t>) is a very popular web framework built on the Ruby language</a:t>
            </a:r>
          </a:p>
        </p:txBody>
      </p:sp>
    </p:spTree>
    <p:extLst>
      <p:ext uri="{BB962C8B-B14F-4D97-AF65-F5344CB8AC3E}">
        <p14:creationId xmlns:p14="http://schemas.microsoft.com/office/powerpoint/2010/main" val="138894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Creating a Rails app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rails new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app_name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This creates a directory with the name of your app &amp; all of the directories &amp; files common to a Rails app</a:t>
            </a:r>
          </a:p>
          <a:p>
            <a:r>
              <a:rPr lang="en-US" dirty="0" smtClean="0"/>
              <a:t>This also installs all of the gems in the </a:t>
            </a:r>
            <a:r>
              <a:rPr lang="en-US" dirty="0" err="1" smtClean="0"/>
              <a:t>Gemfile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4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Starting up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rails server </a:t>
            </a:r>
            <a:r>
              <a:rPr lang="en-US" dirty="0" smtClean="0"/>
              <a:t>(or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rails s</a:t>
            </a:r>
            <a:r>
              <a:rPr lang="en-US" dirty="0" smtClean="0"/>
              <a:t> for short)</a:t>
            </a:r>
          </a:p>
          <a:p>
            <a:pPr lvl="1"/>
            <a:r>
              <a:rPr lang="en-US" dirty="0" smtClean="0"/>
              <a:t>This starts the server on port 3000 by default</a:t>
            </a:r>
          </a:p>
          <a:p>
            <a:pPr lvl="1"/>
            <a:r>
              <a:rPr lang="en-US" dirty="0" smtClean="0"/>
              <a:t>You can visit the app by going to </a:t>
            </a:r>
            <a:r>
              <a:rPr lang="en-US" dirty="0" smtClean="0">
                <a:hlinkClick r:id="rId2"/>
              </a:rPr>
              <a:t>http://localhost:3000</a:t>
            </a:r>
            <a:r>
              <a:rPr lang="en-US" dirty="0" smtClean="0"/>
              <a:t> in a web browser</a:t>
            </a:r>
          </a:p>
        </p:txBody>
      </p:sp>
    </p:spTree>
    <p:extLst>
      <p:ext uri="{BB962C8B-B14F-4D97-AF65-F5344CB8AC3E}">
        <p14:creationId xmlns:p14="http://schemas.microsoft.com/office/powerpoint/2010/main" val="53300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Rails App Directory Structure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6867"/>
          </a:xfrm>
        </p:spPr>
        <p:txBody>
          <a:bodyPr numCol="2">
            <a:normAutofit/>
          </a:bodyPr>
          <a:lstStyle/>
          <a:p>
            <a:r>
              <a:rPr lang="en-US" dirty="0" smtClean="0"/>
              <a:t>app</a:t>
            </a:r>
          </a:p>
          <a:p>
            <a:pPr lvl="1"/>
            <a:r>
              <a:rPr lang="en-US" dirty="0" smtClean="0"/>
              <a:t>Organizes application components</a:t>
            </a:r>
          </a:p>
          <a:p>
            <a:pPr lvl="1"/>
            <a:r>
              <a:rPr lang="en-US" dirty="0" smtClean="0"/>
              <a:t>3 important sub-directories here:</a:t>
            </a:r>
          </a:p>
          <a:p>
            <a:pPr lvl="2"/>
            <a:r>
              <a:rPr lang="en-US" dirty="0" smtClean="0"/>
              <a:t>Models</a:t>
            </a:r>
          </a:p>
          <a:p>
            <a:pPr lvl="3"/>
            <a:r>
              <a:rPr lang="en-US" dirty="0" smtClean="0"/>
              <a:t>Each model gets a separate .</a:t>
            </a:r>
            <a:r>
              <a:rPr lang="en-US" dirty="0" err="1" smtClean="0"/>
              <a:t>rb</a:t>
            </a:r>
            <a:r>
              <a:rPr lang="en-US" dirty="0" smtClean="0"/>
              <a:t> file here</a:t>
            </a:r>
          </a:p>
          <a:p>
            <a:pPr lvl="3"/>
            <a:r>
              <a:rPr lang="en-US" dirty="0" smtClean="0"/>
              <a:t>The .</a:t>
            </a:r>
            <a:r>
              <a:rPr lang="en-US" dirty="0" err="1" smtClean="0"/>
              <a:t>rb</a:t>
            </a:r>
            <a:r>
              <a:rPr lang="en-US" dirty="0" smtClean="0"/>
              <a:t> file contains a class named after the model</a:t>
            </a:r>
          </a:p>
          <a:p>
            <a:pPr lvl="2"/>
            <a:r>
              <a:rPr lang="en-US" dirty="0" smtClean="0"/>
              <a:t>Views</a:t>
            </a:r>
          </a:p>
          <a:p>
            <a:pPr lvl="3"/>
            <a:r>
              <a:rPr lang="en-US" dirty="0" smtClean="0"/>
              <a:t>Each model is assigned a subdirectory here containing </a:t>
            </a:r>
            <a:r>
              <a:rPr lang="en-US" dirty="0" err="1" smtClean="0"/>
              <a:t>html.erb</a:t>
            </a:r>
            <a:r>
              <a:rPr lang="en-US" dirty="0" smtClean="0"/>
              <a:t> files here</a:t>
            </a:r>
          </a:p>
          <a:p>
            <a:pPr lvl="3"/>
            <a:r>
              <a:rPr lang="en-US" dirty="0" smtClean="0"/>
              <a:t>Index, new, edit, show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Controllers</a:t>
            </a:r>
          </a:p>
          <a:p>
            <a:pPr lvl="3"/>
            <a:r>
              <a:rPr lang="en-US" dirty="0"/>
              <a:t>Each model is assigned a subdirectory </a:t>
            </a:r>
            <a:r>
              <a:rPr lang="en-US" dirty="0" smtClean="0"/>
              <a:t>here containing 1 controller file (just another .</a:t>
            </a:r>
            <a:r>
              <a:rPr lang="en-US" dirty="0" err="1" smtClean="0"/>
              <a:t>rb</a:t>
            </a:r>
            <a:r>
              <a:rPr lang="en-US" dirty="0" smtClean="0"/>
              <a:t> file)</a:t>
            </a:r>
            <a:endParaRPr lang="en-US" dirty="0"/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084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Rails Generators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charset="0"/>
              </a:rPr>
              <a:t>rails g scaffold</a:t>
            </a:r>
            <a:r>
              <a:rPr lang="en-US" dirty="0"/>
              <a:t> helped make Rails famous</a:t>
            </a:r>
          </a:p>
          <a:p>
            <a:r>
              <a:rPr lang="en-US" dirty="0"/>
              <a:t>Generates controllers, views, routes, models</a:t>
            </a:r>
          </a:p>
          <a:p>
            <a:pPr marL="800100" lvl="2" indent="-342900"/>
            <a:r>
              <a:rPr lang="en-US" dirty="0">
                <a:latin typeface="Courier" charset="0"/>
              </a:rPr>
              <a:t>rails g scaffold</a:t>
            </a:r>
            <a:r>
              <a:rPr lang="en-US" dirty="0"/>
              <a:t> </a:t>
            </a:r>
            <a:r>
              <a:rPr lang="en-US" dirty="0" err="1">
                <a:latin typeface="Courier" charset="0"/>
              </a:rPr>
              <a:t>model_name</a:t>
            </a:r>
            <a:r>
              <a:rPr lang="en-US" dirty="0">
                <a:latin typeface="Courier" charset="0"/>
              </a:rPr>
              <a:t> column1:type </a:t>
            </a:r>
            <a:r>
              <a:rPr lang="en-US" dirty="0" smtClean="0">
                <a:latin typeface="Courier" charset="0"/>
              </a:rPr>
              <a:t>column2:type</a:t>
            </a:r>
          </a:p>
          <a:p>
            <a:pPr marL="342900" lvl="1" indent="-342900"/>
            <a:r>
              <a:rPr lang="en-US" dirty="0" smtClean="0"/>
              <a:t>Once you’ve created all your models, the following commands in this order:</a:t>
            </a:r>
          </a:p>
          <a:p>
            <a:pPr marL="800100" lvl="2" indent="-342900"/>
            <a:r>
              <a:rPr lang="en-US" dirty="0" smtClean="0">
                <a:latin typeface="Courier" charset="0"/>
              </a:rPr>
              <a:t>rake </a:t>
            </a:r>
            <a:r>
              <a:rPr lang="en-US" dirty="0" err="1" smtClean="0">
                <a:latin typeface="Courier" charset="0"/>
              </a:rPr>
              <a:t>db:drop</a:t>
            </a:r>
            <a:endParaRPr lang="en-US" dirty="0" smtClean="0">
              <a:latin typeface="Courier" charset="0"/>
            </a:endParaRPr>
          </a:p>
          <a:p>
            <a:pPr marL="800100" lvl="2" indent="-342900"/>
            <a:r>
              <a:rPr lang="en-US" dirty="0">
                <a:latin typeface="Courier" charset="0"/>
              </a:rPr>
              <a:t>r</a:t>
            </a:r>
            <a:r>
              <a:rPr lang="en-US" dirty="0" smtClean="0">
                <a:latin typeface="Courier" charset="0"/>
              </a:rPr>
              <a:t>ake </a:t>
            </a:r>
            <a:r>
              <a:rPr lang="en-US" dirty="0" err="1" smtClean="0">
                <a:latin typeface="Courier" charset="0"/>
              </a:rPr>
              <a:t>db:create</a:t>
            </a:r>
            <a:endParaRPr lang="en-US" dirty="0" smtClean="0">
              <a:latin typeface="Courier" charset="0"/>
            </a:endParaRPr>
          </a:p>
          <a:p>
            <a:pPr marL="800100" lvl="2" indent="-342900"/>
            <a:r>
              <a:rPr lang="en-US" dirty="0">
                <a:latin typeface="Courier" charset="0"/>
              </a:rPr>
              <a:t>r</a:t>
            </a:r>
            <a:r>
              <a:rPr lang="en-US" dirty="0" smtClean="0">
                <a:latin typeface="Courier" charset="0"/>
              </a:rPr>
              <a:t>ake </a:t>
            </a:r>
            <a:r>
              <a:rPr lang="en-US" dirty="0" err="1" smtClean="0">
                <a:latin typeface="Courier" charset="0"/>
              </a:rPr>
              <a:t>db:migrate</a:t>
            </a:r>
            <a:endParaRPr lang="en-US" dirty="0" smtClean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57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953735"/>
                </a:solidFill>
                <a:latin typeface="Calibri"/>
              </a:rPr>
              <a:t>Associations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1089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Associations are what they sound like; they make it easy to form relationships between models</a:t>
            </a:r>
          </a:p>
          <a:p>
            <a:r>
              <a:rPr lang="en-US" dirty="0" smtClean="0"/>
              <a:t>Important ones are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urier" charset="0"/>
              </a:rPr>
              <a:t>has_many</a:t>
            </a:r>
            <a:r>
              <a:rPr lang="en-US" dirty="0" smtClean="0">
                <a:latin typeface="Courier" charset="0"/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urier" charset="0"/>
              </a:rPr>
              <a:t>belongs_to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Courier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03"/>
          <a:stretch/>
        </p:blipFill>
        <p:spPr>
          <a:xfrm>
            <a:off x="838200" y="3356210"/>
            <a:ext cx="6225733" cy="1013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725691"/>
            <a:ext cx="6225733" cy="87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0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REST (</a:t>
            </a:r>
            <a:r>
              <a:rPr lang="en-US" dirty="0" err="1" smtClean="0">
                <a:solidFill>
                  <a:srgbClr val="C00000"/>
                </a:solidFill>
              </a:rPr>
              <a:t>REpresentational</a:t>
            </a:r>
            <a:r>
              <a:rPr lang="en-US" dirty="0" smtClean="0">
                <a:solidFill>
                  <a:srgbClr val="C00000"/>
                </a:solidFill>
              </a:rPr>
              <a:t> State Transfer)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0619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set of conventions to expose certain HTTP endpoints</a:t>
            </a:r>
          </a:p>
          <a:p>
            <a:r>
              <a:rPr lang="en-US" dirty="0" smtClean="0"/>
              <a:t>Convenient for CRUD (Create-Read-Update-Delete) apps</a:t>
            </a:r>
          </a:p>
          <a:p>
            <a:r>
              <a:rPr lang="en-US" dirty="0" smtClean="0"/>
              <a:t>The below example is for a model representing hackers: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45037"/>
              </p:ext>
            </p:extLst>
          </p:nvPr>
        </p:nvGraphicFramePr>
        <p:xfrm>
          <a:off x="838200" y="3406140"/>
          <a:ext cx="10515600" cy="296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9240"/>
                <a:gridCol w="2583180"/>
                <a:gridCol w="2057400"/>
                <a:gridCol w="4335780"/>
              </a:tblGrid>
              <a:tr h="30988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/hackers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a list of hackers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/hackers/new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a form to create a new hacker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/hackers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 new hacker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/hackers/:id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info on</a:t>
                      </a:r>
                      <a:r>
                        <a:rPr lang="en-US" baseline="0" dirty="0" smtClean="0"/>
                        <a:t> a specific hacker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/hackers/:id/edit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a form to update</a:t>
                      </a:r>
                      <a:r>
                        <a:rPr lang="en-US" baseline="0" dirty="0" smtClean="0"/>
                        <a:t> an existing hacker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/hackers/:id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PUT/PATCH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r>
                        <a:rPr lang="en-US" baseline="0" dirty="0" smtClean="0"/>
                        <a:t> an existing hacker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Destroy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/hackers/:id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an</a:t>
                      </a:r>
                      <a:r>
                        <a:rPr lang="en-US" baseline="0" dirty="0" smtClean="0"/>
                        <a:t> existing </a:t>
                      </a:r>
                      <a:r>
                        <a:rPr lang="en-US" dirty="0" smtClean="0"/>
                        <a:t>hacker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86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130426"/>
            <a:ext cx="3878342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953735"/>
                </a:solidFill>
              </a:rPr>
              <a:t>What you’ll need</a:t>
            </a:r>
            <a:endParaRPr lang="en-US" b="1" dirty="0">
              <a:solidFill>
                <a:srgbClr val="953735"/>
              </a:solidFill>
            </a:endParaRPr>
          </a:p>
        </p:txBody>
      </p:sp>
      <p:pic>
        <p:nvPicPr>
          <p:cNvPr id="4" name="Picture 3" descr="ru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65" y="1858189"/>
            <a:ext cx="3138470" cy="31416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3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Reference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4666844" cy="4926867"/>
          </a:xfrm>
        </p:spPr>
        <p:txBody>
          <a:bodyPr numCol="2">
            <a:normAutofit/>
          </a:bodyPr>
          <a:lstStyle/>
          <a:p>
            <a:r>
              <a:rPr lang="en-US" dirty="0" smtClean="0"/>
              <a:t>These slides and demo code will be at this link:</a:t>
            </a:r>
          </a:p>
          <a:p>
            <a:pPr lvl="1"/>
            <a:r>
              <a:rPr lang="en-US" sz="4400" dirty="0" smtClean="0">
                <a:hlinkClick r:id="rId2"/>
              </a:rPr>
              <a:t>tiny.cc/FH18rails</a:t>
            </a:r>
            <a:endParaRPr lang="en-US" sz="4400" i="1" u="sng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89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Text Editor, Command Line &amp; Web Browser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Editor:</a:t>
            </a:r>
          </a:p>
          <a:p>
            <a:pPr lvl="1"/>
            <a:r>
              <a:rPr lang="en-US" dirty="0" smtClean="0"/>
              <a:t>Sublime Text</a:t>
            </a:r>
          </a:p>
          <a:p>
            <a:pPr lvl="2"/>
            <a:r>
              <a:rPr lang="en-US" dirty="0" smtClean="0">
                <a:hlinkClick r:id="rId2"/>
              </a:rPr>
              <a:t>https://www.sublimetext.com/3</a:t>
            </a:r>
            <a:endParaRPr lang="en-US" dirty="0" smtClean="0"/>
          </a:p>
          <a:p>
            <a:pPr lvl="1"/>
            <a:r>
              <a:rPr lang="en-US" dirty="0" smtClean="0"/>
              <a:t>Atom</a:t>
            </a:r>
          </a:p>
          <a:p>
            <a:pPr lvl="2"/>
            <a:r>
              <a:rPr lang="en-US" dirty="0" smtClean="0">
                <a:hlinkClick r:id="rId3"/>
              </a:rPr>
              <a:t>https://atom.io/</a:t>
            </a:r>
            <a:endParaRPr lang="en-US" dirty="0" smtClean="0"/>
          </a:p>
          <a:p>
            <a:pPr lvl="1"/>
            <a:r>
              <a:rPr lang="en-US" dirty="0" smtClean="0"/>
              <a:t>Vim/</a:t>
            </a:r>
            <a:r>
              <a:rPr lang="en-US" dirty="0" err="1" smtClean="0"/>
              <a:t>Emacs</a:t>
            </a:r>
            <a:endParaRPr lang="en-US" dirty="0" smtClean="0"/>
          </a:p>
          <a:p>
            <a:r>
              <a:rPr lang="en-US" dirty="0" smtClean="0"/>
              <a:t>Command Line:</a:t>
            </a:r>
          </a:p>
          <a:p>
            <a:pPr lvl="1"/>
            <a:r>
              <a:rPr lang="en-US" dirty="0" smtClean="0"/>
              <a:t>Required to run Ruby programs</a:t>
            </a:r>
          </a:p>
          <a:p>
            <a:pPr lvl="1"/>
            <a:r>
              <a:rPr lang="en-US" dirty="0" smtClean="0"/>
              <a:t>Required for most Rails commands</a:t>
            </a:r>
          </a:p>
          <a:p>
            <a:r>
              <a:rPr lang="en-US" dirty="0" smtClean="0"/>
              <a:t>Web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0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Installing Ruby &amp; Rails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</a:t>
            </a:r>
            <a:r>
              <a:rPr lang="en-US" dirty="0" smtClean="0">
                <a:hlinkClick r:id="rId2"/>
              </a:rPr>
              <a:t>tiny.cc/FH18rails</a:t>
            </a:r>
            <a:r>
              <a:rPr lang="en-US" dirty="0" smtClean="0"/>
              <a:t> for more detailed instructions</a:t>
            </a:r>
            <a:endParaRPr lang="en-US" dirty="0"/>
          </a:p>
          <a:p>
            <a:r>
              <a:rPr lang="en-US" smtClean="0"/>
              <a:t>Mac </a:t>
            </a:r>
            <a:r>
              <a:rPr lang="en-US" smtClean="0"/>
              <a:t>OS/Linux</a:t>
            </a:r>
            <a:r>
              <a:rPr lang="en-US"/>
              <a:t>:</a:t>
            </a:r>
            <a:endParaRPr lang="en-US" dirty="0"/>
          </a:p>
          <a:p>
            <a:pPr lvl="1"/>
            <a:r>
              <a:rPr lang="en-US" dirty="0" smtClean="0"/>
              <a:t>Install Ruby Version Manager (RVM)</a:t>
            </a:r>
          </a:p>
          <a:p>
            <a:pPr lvl="2"/>
            <a:r>
              <a:rPr lang="en-US" dirty="0" smtClean="0"/>
              <a:t>Not required, but highly recommended</a:t>
            </a:r>
          </a:p>
          <a:p>
            <a:pPr lvl="2"/>
            <a:r>
              <a:rPr lang="en-US" dirty="0" smtClean="0">
                <a:hlinkClick r:id="rId3"/>
              </a:rPr>
              <a:t>https://rvm.io/</a:t>
            </a:r>
            <a:endParaRPr lang="en-US" dirty="0" smtClean="0"/>
          </a:p>
          <a:p>
            <a:pPr lvl="1"/>
            <a:r>
              <a:rPr lang="en-US" dirty="0" smtClean="0"/>
              <a:t>Install Ruby 2.4.1 through </a:t>
            </a:r>
            <a:r>
              <a:rPr lang="en-US" dirty="0" err="1" smtClean="0"/>
              <a:t>rvm</a:t>
            </a:r>
            <a:endParaRPr lang="en-US" dirty="0" smtClean="0"/>
          </a:p>
          <a:p>
            <a:pPr lvl="2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rvm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install 2.4.1</a:t>
            </a:r>
          </a:p>
          <a:p>
            <a:pPr lvl="1"/>
            <a:r>
              <a:rPr lang="en-US" dirty="0" smtClean="0">
                <a:ea typeface="Courier" charset="0"/>
                <a:cs typeface="Courier" charset="0"/>
              </a:rPr>
              <a:t>Install Ruby on Rails</a:t>
            </a:r>
          </a:p>
          <a:p>
            <a:pPr lvl="2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gem install rails -v 5.1.3</a:t>
            </a:r>
          </a:p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Windows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users: </a:t>
            </a:r>
            <a:r>
              <a:rPr lang="en-US" dirty="0" err="1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bit.ly</a:t>
            </a:r>
            <a:r>
              <a:rPr lang="en-US" dirty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/</a:t>
            </a:r>
            <a:r>
              <a:rPr lang="en-US" dirty="0" err="1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vmRoR</a:t>
            </a:r>
            <a:endParaRPr lang="en-US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62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130426"/>
            <a:ext cx="3878342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953735"/>
                </a:solidFill>
              </a:rPr>
              <a:t>Ruby</a:t>
            </a:r>
            <a:endParaRPr lang="en-US" b="1" dirty="0">
              <a:solidFill>
                <a:srgbClr val="95373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1" y="3886200"/>
            <a:ext cx="3193929" cy="1752600"/>
          </a:xfrm>
        </p:spPr>
        <p:txBody>
          <a:bodyPr/>
          <a:lstStyle/>
          <a:p>
            <a:endParaRPr lang="en-US" dirty="0">
              <a:solidFill>
                <a:srgbClr val="898989"/>
              </a:solidFill>
            </a:endParaRPr>
          </a:p>
        </p:txBody>
      </p:sp>
      <p:pic>
        <p:nvPicPr>
          <p:cNvPr id="4" name="Picture 3" descr="ru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65" y="1858189"/>
            <a:ext cx="3138470" cy="31416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5DD7-0E96-E44E-B777-0B9A5C3419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6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Printing in Ruby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91204"/>
          </a:xfrm>
        </p:spPr>
        <p:txBody>
          <a:bodyPr>
            <a:normAutofit/>
          </a:bodyPr>
          <a:lstStyle/>
          <a:p>
            <a:r>
              <a:rPr lang="en-US" dirty="0" smtClean="0"/>
              <a:t>You can output data in Ruby in 3 different ways</a:t>
            </a:r>
          </a:p>
          <a:p>
            <a:r>
              <a:rPr lang="en-US" dirty="0" smtClean="0"/>
              <a:t>I generally use: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 smtClean="0"/>
              <a:t> outputs and returns the value</a:t>
            </a:r>
          </a:p>
          <a:p>
            <a:r>
              <a:rPr lang="en-US" dirty="0" smtClean="0"/>
              <a:t>I will use #=&gt; to denote output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151765"/>
            <a:ext cx="10515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9F9F5"/>
                </a:solidFill>
                <a:latin typeface="Menlo" charset="0"/>
              </a:rPr>
              <a:t>p </a:t>
            </a:r>
            <a:r>
              <a:rPr lang="en-US" dirty="0">
                <a:solidFill>
                  <a:srgbClr val="EBE087"/>
                </a:solidFill>
                <a:latin typeface="Menlo" charset="0"/>
              </a:rPr>
              <a:t>'Hello World'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888471"/>
                </a:solidFill>
                <a:latin typeface="Menlo" charset="0"/>
              </a:rPr>
              <a:t>#=&gt; "Hello World"</a:t>
            </a:r>
            <a:endParaRPr lang="en-US" dirty="0">
              <a:solidFill>
                <a:srgbClr val="888471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Variables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573293"/>
          </a:xfrm>
        </p:spPr>
        <p:txBody>
          <a:bodyPr>
            <a:normAutofit/>
          </a:bodyPr>
          <a:lstStyle/>
          <a:p>
            <a:r>
              <a:rPr lang="en-US" dirty="0" smtClean="0"/>
              <a:t>Ruby is dynamically typed</a:t>
            </a:r>
          </a:p>
          <a:p>
            <a:r>
              <a:rPr lang="en-US" dirty="0" smtClean="0"/>
              <a:t>Variables do not need to be initialized</a:t>
            </a:r>
          </a:p>
          <a:p>
            <a:r>
              <a:rPr lang="en-US" dirty="0" smtClean="0"/>
              <a:t>They can be assigned &amp; re-assigned to objects of different types</a:t>
            </a:r>
          </a:p>
          <a:p>
            <a:r>
              <a:rPr lang="en-US" dirty="0" smtClean="0"/>
              <a:t>Variable names should be in </a:t>
            </a:r>
            <a:r>
              <a:rPr lang="en-US" dirty="0" err="1" smtClean="0"/>
              <a:t>snake_case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533853"/>
            <a:ext cx="1051559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9F9F5"/>
                </a:solidFill>
                <a:latin typeface="Menlo" charset="0"/>
              </a:rPr>
              <a:t>my_var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D4485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EBE087"/>
                </a:solidFill>
                <a:latin typeface="Menlo" charset="0"/>
              </a:rPr>
              <a:t>'This is my </a:t>
            </a:r>
            <a:r>
              <a:rPr lang="en-US" dirty="0" err="1">
                <a:solidFill>
                  <a:srgbClr val="EBE087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EBE087"/>
                </a:solidFill>
                <a:latin typeface="Menlo" charset="0"/>
              </a:rPr>
              <a:t>'</a:t>
            </a:r>
          </a:p>
          <a:p>
            <a:r>
              <a:rPr lang="en-US" dirty="0">
                <a:solidFill>
                  <a:srgbClr val="F9F9F5"/>
                </a:solidFill>
                <a:latin typeface="Menlo" charset="0"/>
              </a:rPr>
              <a:t>p </a:t>
            </a:r>
            <a:r>
              <a:rPr lang="en-US" dirty="0" err="1">
                <a:solidFill>
                  <a:srgbClr val="F9F9F5"/>
                </a:solidFill>
                <a:latin typeface="Menlo" charset="0"/>
              </a:rPr>
              <a:t>my_var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888471"/>
                </a:solidFill>
                <a:latin typeface="Menlo" charset="0"/>
              </a:rPr>
              <a:t>#=&gt; "This is my </a:t>
            </a:r>
            <a:r>
              <a:rPr lang="en-US" dirty="0" err="1">
                <a:solidFill>
                  <a:srgbClr val="888471"/>
                </a:solidFill>
                <a:latin typeface="Menlo" charset="0"/>
              </a:rPr>
              <a:t>var</a:t>
            </a:r>
            <a:r>
              <a:rPr lang="en-US" dirty="0">
                <a:solidFill>
                  <a:srgbClr val="888471"/>
                </a:solidFill>
                <a:latin typeface="Menlo" charset="0"/>
              </a:rPr>
              <a:t>"</a:t>
            </a:r>
          </a:p>
          <a:p>
            <a:r>
              <a:rPr lang="en-US" dirty="0" err="1">
                <a:solidFill>
                  <a:srgbClr val="F9F9F5"/>
                </a:solidFill>
                <a:latin typeface="Menlo" charset="0"/>
              </a:rPr>
              <a:t>my_var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D4485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BD99FF"/>
                </a:solidFill>
                <a:latin typeface="Menlo" charset="0"/>
              </a:rPr>
              <a:t>15</a:t>
            </a:r>
            <a:endParaRPr lang="en-US" dirty="0">
              <a:solidFill>
                <a:srgbClr val="F9F9F5"/>
              </a:solidFill>
              <a:latin typeface="Menlo" charset="0"/>
            </a:endParaRPr>
          </a:p>
          <a:p>
            <a:r>
              <a:rPr lang="en-US" dirty="0">
                <a:solidFill>
                  <a:srgbClr val="F9F9F5"/>
                </a:solidFill>
                <a:latin typeface="Menlo" charset="0"/>
              </a:rPr>
              <a:t>p </a:t>
            </a:r>
            <a:r>
              <a:rPr lang="en-US" dirty="0" err="1">
                <a:solidFill>
                  <a:srgbClr val="F9F9F5"/>
                </a:solidFill>
                <a:latin typeface="Menlo" charset="0"/>
              </a:rPr>
              <a:t>my_var</a:t>
            </a:r>
            <a:r>
              <a:rPr lang="en-US" dirty="0">
                <a:solidFill>
                  <a:srgbClr val="F9F9F5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888471"/>
                </a:solidFill>
                <a:latin typeface="Menlo" charset="0"/>
              </a:rPr>
              <a:t>#=&gt; 15</a:t>
            </a:r>
            <a:endParaRPr lang="en-US" dirty="0">
              <a:solidFill>
                <a:srgbClr val="F9F9F5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3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Commonly Used Objects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hlinkClick r:id="rId3"/>
              </a:rPr>
              <a:t>Numerics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Integers</a:t>
            </a:r>
            <a:r>
              <a:rPr lang="en-US" dirty="0" smtClean="0"/>
              <a:t> &amp; </a:t>
            </a:r>
            <a:r>
              <a:rPr lang="en-US" dirty="0" smtClean="0">
                <a:hlinkClick r:id="rId5"/>
              </a:rPr>
              <a:t>Floats</a:t>
            </a:r>
            <a:r>
              <a:rPr lang="en-US" dirty="0" smtClean="0"/>
              <a:t> are the most common</a:t>
            </a:r>
          </a:p>
          <a:p>
            <a:r>
              <a:rPr lang="en-US" dirty="0" smtClean="0">
                <a:hlinkClick r:id="rId6"/>
              </a:rPr>
              <a:t>Strings</a:t>
            </a:r>
            <a:endParaRPr lang="en-US" dirty="0" smtClean="0"/>
          </a:p>
          <a:p>
            <a:pPr lvl="1"/>
            <a:r>
              <a:rPr lang="en-US" dirty="0" smtClean="0"/>
              <a:t>Represented with either single or double quotes</a:t>
            </a:r>
            <a:endParaRPr lang="en-US" dirty="0"/>
          </a:p>
          <a:p>
            <a:r>
              <a:rPr lang="en-US" dirty="0"/>
              <a:t>Booleans</a:t>
            </a:r>
          </a:p>
          <a:p>
            <a:pPr lvl="1"/>
            <a:r>
              <a:rPr lang="en-US" dirty="0">
                <a:hlinkClick r:id="rId7"/>
              </a:rPr>
              <a:t>true</a:t>
            </a:r>
            <a:r>
              <a:rPr lang="en-US" dirty="0"/>
              <a:t> &amp; </a:t>
            </a:r>
            <a:r>
              <a:rPr lang="en-US" dirty="0">
                <a:hlinkClick r:id="rId8"/>
              </a:rPr>
              <a:t>false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9"/>
              </a:rPr>
              <a:t>Nil</a:t>
            </a:r>
            <a:endParaRPr lang="en-US" dirty="0"/>
          </a:p>
          <a:p>
            <a:pPr lvl="1"/>
            <a:r>
              <a:rPr lang="en-US" dirty="0"/>
              <a:t>Represents ‘nothingness</a:t>
            </a:r>
            <a:r>
              <a:rPr lang="en-US" dirty="0" smtClean="0"/>
              <a:t>’</a:t>
            </a:r>
            <a:endParaRPr lang="en-US" dirty="0" smtClean="0">
              <a:hlinkClick r:id="rId10"/>
            </a:endParaRPr>
          </a:p>
          <a:p>
            <a:r>
              <a:rPr lang="en-US" dirty="0" smtClean="0">
                <a:hlinkClick r:id="rId10"/>
              </a:rPr>
              <a:t>Arrays</a:t>
            </a:r>
            <a:endParaRPr lang="en-US" dirty="0" smtClean="0"/>
          </a:p>
          <a:p>
            <a:pPr lvl="1"/>
            <a:r>
              <a:rPr lang="en-US" dirty="0" smtClean="0"/>
              <a:t>Holds data of any type</a:t>
            </a:r>
            <a:endParaRPr lang="en-US" dirty="0"/>
          </a:p>
          <a:p>
            <a:r>
              <a:rPr lang="en-US" dirty="0" smtClean="0">
                <a:hlinkClick r:id="rId11"/>
              </a:rPr>
              <a:t>Hashes</a:t>
            </a:r>
            <a:endParaRPr lang="en-US" dirty="0" smtClean="0"/>
          </a:p>
          <a:p>
            <a:pPr lvl="1"/>
            <a:r>
              <a:rPr lang="en-US" dirty="0" smtClean="0"/>
              <a:t>Mapping of keys to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1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3230</TotalTime>
  <Words>1270</Words>
  <Application>Microsoft Macintosh PowerPoint</Application>
  <PresentationFormat>Widescreen</PresentationFormat>
  <Paragraphs>298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Calibri Light</vt:lpstr>
      <vt:lpstr>Courier</vt:lpstr>
      <vt:lpstr>Menlo</vt:lpstr>
      <vt:lpstr>Arial</vt:lpstr>
      <vt:lpstr>Office Theme</vt:lpstr>
      <vt:lpstr>Ruby on Rails</vt:lpstr>
      <vt:lpstr>Outline</vt:lpstr>
      <vt:lpstr>What you’ll need</vt:lpstr>
      <vt:lpstr>Text Editor, Command Line &amp; Web Browser</vt:lpstr>
      <vt:lpstr>Installing Ruby &amp; Rails</vt:lpstr>
      <vt:lpstr>Ruby</vt:lpstr>
      <vt:lpstr>Printing in Ruby</vt:lpstr>
      <vt:lpstr>Variables</vt:lpstr>
      <vt:lpstr>Commonly Used Objects</vt:lpstr>
      <vt:lpstr>Iterators</vt:lpstr>
      <vt:lpstr>Flow Control</vt:lpstr>
      <vt:lpstr>Methods</vt:lpstr>
      <vt:lpstr>Classes</vt:lpstr>
      <vt:lpstr>Methods in Classes</vt:lpstr>
      <vt:lpstr>Ruby Resources</vt:lpstr>
      <vt:lpstr>Gems</vt:lpstr>
      <vt:lpstr>HTTP &amp; MVC</vt:lpstr>
      <vt:lpstr>HTTP</vt:lpstr>
      <vt:lpstr>HTTP Verbs</vt:lpstr>
      <vt:lpstr>MVC (Model-View-Controller)</vt:lpstr>
      <vt:lpstr>MVC Layers</vt:lpstr>
      <vt:lpstr>Ruby on Rails</vt:lpstr>
      <vt:lpstr>Ruby on Rails</vt:lpstr>
      <vt:lpstr>Creating a Rails app</vt:lpstr>
      <vt:lpstr>Starting up</vt:lpstr>
      <vt:lpstr>Rails App Directory Structure</vt:lpstr>
      <vt:lpstr>Rails Generators</vt:lpstr>
      <vt:lpstr>Associations</vt:lpstr>
      <vt:lpstr>REST (REpresentational State Transfer)</vt:lpstr>
      <vt:lpstr>Reference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 Crash Course</dc:title>
  <dc:creator>Jacqueline Askins</dc:creator>
  <cp:lastModifiedBy>Sarkar, Sanjana</cp:lastModifiedBy>
  <cp:revision>134</cp:revision>
  <dcterms:created xsi:type="dcterms:W3CDTF">2017-09-09T02:35:38Z</dcterms:created>
  <dcterms:modified xsi:type="dcterms:W3CDTF">2018-02-02T23:47:13Z</dcterms:modified>
</cp:coreProperties>
</file>