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4" r:id="rId2"/>
    <p:sldId id="257" r:id="rId3"/>
    <p:sldId id="295" r:id="rId4"/>
    <p:sldId id="261" r:id="rId5"/>
    <p:sldId id="259" r:id="rId6"/>
    <p:sldId id="296" r:id="rId7"/>
    <p:sldId id="268" r:id="rId8"/>
    <p:sldId id="271" r:id="rId9"/>
    <p:sldId id="265" r:id="rId10"/>
    <p:sldId id="267" r:id="rId11"/>
    <p:sldId id="269" r:id="rId12"/>
    <p:sldId id="270" r:id="rId13"/>
    <p:sldId id="273" r:id="rId14"/>
    <p:sldId id="276" r:id="rId15"/>
    <p:sldId id="266" r:id="rId16"/>
    <p:sldId id="287" r:id="rId17"/>
    <p:sldId id="297" r:id="rId18"/>
    <p:sldId id="279" r:id="rId19"/>
    <p:sldId id="280" r:id="rId20"/>
    <p:sldId id="281" r:id="rId21"/>
    <p:sldId id="282" r:id="rId22"/>
    <p:sldId id="298" r:id="rId23"/>
    <p:sldId id="285" r:id="rId24"/>
    <p:sldId id="286" r:id="rId25"/>
    <p:sldId id="288" r:id="rId26"/>
    <p:sldId id="290" r:id="rId27"/>
    <p:sldId id="289" r:id="rId28"/>
    <p:sldId id="301" r:id="rId29"/>
    <p:sldId id="283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898989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879"/>
    <p:restoredTop sz="87462"/>
  </p:normalViewPr>
  <p:slideViewPr>
    <p:cSldViewPr snapToGrid="0" snapToObjects="1">
      <p:cViewPr>
        <p:scale>
          <a:sx n="101" d="100"/>
          <a:sy n="101" d="100"/>
        </p:scale>
        <p:origin x="-264" y="-1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1B774-A08D-5241-9BC3-E2AD710789B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AE010-EB7F-AB41-9200-2ED59144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3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49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3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4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E010-EB7F-AB41-9200-2ED5914432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3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Numerics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can perform simple algebra with addition, subtraction, multiplication, division, modulo, etc.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you start with integers, you’ll get an integer back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one of the numbers is a float, you’ll get back a float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Strings: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be represented with single or double quotes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can concatenate strings with </a:t>
            </a:r>
            <a:r>
              <a:rPr lang="en-US" baseline="0" dirty="0" smtClean="0"/>
              <a:t>+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can use string interpolation, which is preferred to concatenation in almost all cases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Booleans: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Ruby, true and false are themselves classes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thing to note is that every object in Ruby has a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state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state of an object will almost always be true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only objects with a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state of false are nil and false itself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Nil: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Represents nothingness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Nil is itself an object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Arrays: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Used to hold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contain data of any type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0-indexed, can access any data type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Access elements in arrays using [ ] notation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Hashes: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Maps keys of any type to data of any </a:t>
            </a:r>
            <a:r>
              <a:rPr lang="en-US" baseline="0" dirty="0" smtClean="0"/>
              <a:t>type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One thing to note is</a:t>
            </a:r>
            <a:r>
              <a:rPr lang="en-US" baseline="0" dirty="0" smtClean="0"/>
              <a:t> that almost everything in Ruby is an object. All of these things listed here are classes &amp; any instance of these classes are objects.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E010-EB7F-AB41-9200-2ED5914432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condition do</a:t>
            </a:r>
          </a:p>
          <a:p>
            <a:r>
              <a:rPr lang="en-US" baseline="0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E010-EB7F-AB41-9200-2ED5914432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4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E010-EB7F-AB41-9200-2ED5914432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94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vs PATCH: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PUT updates an entire record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PATCH updates just part of a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E010-EB7F-AB41-9200-2ED5914432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1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9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8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7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5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3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B6D6-2F6D-AB44-B8D2-F723429742D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uby-lang.org/en/documentation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blimetext.com/3" TargetMode="External"/><Relationship Id="rId3" Type="http://schemas.openxmlformats.org/officeDocument/2006/relationships/hyperlink" Target="https://atom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vm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-doc.org/core-2.4.1/Numeric.html" TargetMode="External"/><Relationship Id="rId4" Type="http://schemas.openxmlformats.org/officeDocument/2006/relationships/hyperlink" Target="http://ruby-doc.org/core-2.4.1/Integer.html" TargetMode="External"/><Relationship Id="rId5" Type="http://schemas.openxmlformats.org/officeDocument/2006/relationships/hyperlink" Target="http://ruby-doc.org/core-2.4.1/Float.html" TargetMode="External"/><Relationship Id="rId6" Type="http://schemas.openxmlformats.org/officeDocument/2006/relationships/hyperlink" Target="https://ruby-doc.org/core-2.4.1/String.html" TargetMode="External"/><Relationship Id="rId7" Type="http://schemas.openxmlformats.org/officeDocument/2006/relationships/hyperlink" Target="https://ruby-doc.org/core-2.2.0/TrueClass.html" TargetMode="External"/><Relationship Id="rId8" Type="http://schemas.openxmlformats.org/officeDocument/2006/relationships/hyperlink" Target="https://ruby-doc.org/core-2.2.0/FalseClass.html" TargetMode="External"/><Relationship Id="rId9" Type="http://schemas.openxmlformats.org/officeDocument/2006/relationships/hyperlink" Target="https://ruby-doc.org/core-2.2.0/NilClass.html" TargetMode="External"/><Relationship Id="rId10" Type="http://schemas.openxmlformats.org/officeDocument/2006/relationships/hyperlink" Target="http://ruby-doc.org/core-2.4.1/Array.html" TargetMode="External"/><Relationship Id="rId11" Type="http://schemas.openxmlformats.org/officeDocument/2006/relationships/hyperlink" Target="http://ruby-doc.org/core-2.4.1/Hash.htm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3878342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53735"/>
                </a:solidFill>
              </a:rPr>
              <a:t>Ruby on Rails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1" y="3886200"/>
            <a:ext cx="3193929" cy="1752600"/>
          </a:xfrm>
        </p:spPr>
        <p:txBody>
          <a:bodyPr/>
          <a:lstStyle/>
          <a:p>
            <a:r>
              <a:rPr lang="en-US" dirty="0" err="1" smtClean="0">
                <a:solidFill>
                  <a:srgbClr val="898989"/>
                </a:solidFill>
              </a:rPr>
              <a:t>PennApps</a:t>
            </a:r>
            <a:r>
              <a:rPr lang="en-US" dirty="0" smtClean="0">
                <a:solidFill>
                  <a:srgbClr val="898989"/>
                </a:solidFill>
              </a:rPr>
              <a:t> XVII</a:t>
            </a:r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5" y="1858189"/>
            <a:ext cx="3138470" cy="3141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Iterators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/>
          <a:lstStyle/>
          <a:p>
            <a:r>
              <a:rPr lang="en-US" dirty="0" smtClean="0"/>
              <a:t>Always use iterators instead of for loops </a:t>
            </a:r>
            <a:r>
              <a:rPr lang="en-US" smtClean="0"/>
              <a:t>in Ruby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922814"/>
            <a:ext cx="105156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4485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].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each </a:t>
            </a:r>
            <a:r>
              <a:rPr lang="en-US" dirty="0">
                <a:solidFill>
                  <a:srgbClr val="75E0F2"/>
                </a:solidFill>
                <a:latin typeface="Menlo" charset="0"/>
              </a:rPr>
              <a:t>do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|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num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|</a:t>
            </a:r>
            <a:endParaRPr lang="en-US" dirty="0">
              <a:solidFill>
                <a:srgbClr val="F9F9F5"/>
              </a:solidFill>
              <a:latin typeface="Menlo" charset="0"/>
            </a:endParaRPr>
          </a:p>
          <a:p>
            <a:r>
              <a:rPr lang="en-US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dirty="0" smtClean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num</a:t>
            </a:r>
            <a:endParaRPr lang="en-US" dirty="0">
              <a:solidFill>
                <a:srgbClr val="F9F9F5"/>
              </a:solidFill>
              <a:latin typeface="Menlo" charset="0"/>
            </a:endParaRPr>
          </a:p>
          <a:p>
            <a:r>
              <a:rPr lang="en-US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r>
              <a:rPr lang="en-US" dirty="0">
                <a:solidFill>
                  <a:srgbClr val="888471"/>
                </a:solidFill>
                <a:latin typeface="Menlo" charset="0"/>
              </a:rPr>
              <a:t>#=&gt; </a:t>
            </a:r>
            <a:r>
              <a:rPr lang="en-US" dirty="0" smtClean="0">
                <a:solidFill>
                  <a:srgbClr val="888471"/>
                </a:solidFill>
                <a:latin typeface="Menlo" charset="0"/>
              </a:rPr>
              <a:t>012</a:t>
            </a:r>
            <a:endParaRPr lang="en-US" dirty="0" smtClean="0">
              <a:solidFill>
                <a:srgbClr val="888471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Flow Control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00" dirty="0" smtClean="0">
              <a:solidFill>
                <a:srgbClr val="75E0F2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5E0F2"/>
                </a:solidFill>
                <a:latin typeface="Menlo" charset="0"/>
              </a:rPr>
              <a:t>if</a:t>
            </a:r>
            <a:r>
              <a:rPr lang="en-US" dirty="0" smtClean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even?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p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'Three is even'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5E0F2"/>
                </a:solidFill>
                <a:latin typeface="Menlo" charset="0"/>
              </a:rPr>
              <a:t>elsif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odd?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p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'Three is odd'</a:t>
            </a:r>
          </a:p>
          <a:p>
            <a:pPr marL="0" indent="0">
              <a:buNone/>
            </a:pPr>
            <a:r>
              <a:rPr lang="en-US" dirty="0">
                <a:solidFill>
                  <a:srgbClr val="75E0F2"/>
                </a:solidFill>
                <a:latin typeface="Menlo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p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"I don't know what 3 is"</a:t>
            </a:r>
          </a:p>
          <a:p>
            <a:pPr marL="0" indent="0">
              <a:buNone/>
            </a:pPr>
            <a:r>
              <a:rPr lang="en-US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solidFill>
                  <a:srgbClr val="888471"/>
                </a:solidFill>
                <a:latin typeface="Menlo" charset="0"/>
              </a:rPr>
              <a:t>#=&gt; 'Three is odd</a:t>
            </a:r>
            <a:r>
              <a:rPr lang="en-US" dirty="0" smtClean="0">
                <a:solidFill>
                  <a:srgbClr val="888471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F9F9F5"/>
                </a:solidFill>
                <a:latin typeface="Menlo" charset="0"/>
              </a:rPr>
            </a:br>
            <a:endParaRPr lang="en-US" dirty="0">
              <a:solidFill>
                <a:srgbClr val="F9F9F5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'Three is odd'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5E0F2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odd?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"Three is odd"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'Three is not even'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5E0F2"/>
                </a:solidFill>
                <a:latin typeface="Menlo" charset="0"/>
              </a:rPr>
              <a:t>unless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even?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"Three is not even"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even? ?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'Three is even'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: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'Three is odd'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"Three is odd"</a:t>
            </a:r>
            <a:endParaRPr lang="en-US" dirty="0">
              <a:solidFill>
                <a:srgbClr val="EBE087"/>
              </a:solidFill>
              <a:latin typeface="Menlo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Methods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2518"/>
          </a:xfrm>
          <a:solidFill>
            <a:schemeClr val="tx1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500" dirty="0" smtClean="0">
              <a:solidFill>
                <a:srgbClr val="75E0F2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4000" dirty="0" err="1" smtClean="0">
                <a:solidFill>
                  <a:srgbClr val="75E0F2"/>
                </a:solidFill>
                <a:latin typeface="Menlo" charset="0"/>
              </a:rPr>
              <a:t>def</a:t>
            </a:r>
            <a:r>
              <a:rPr lang="en-US" sz="4000" dirty="0" smtClean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sz="4000" dirty="0" err="1">
                <a:solidFill>
                  <a:srgbClr val="B3E43B"/>
                </a:solidFill>
                <a:latin typeface="Menlo" charset="0"/>
              </a:rPr>
              <a:t>hello_world</a:t>
            </a:r>
            <a:endParaRPr lang="en-US" sz="4000" dirty="0">
              <a:solidFill>
                <a:srgbClr val="B3E43B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'Hello World'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sz="4000" dirty="0" err="1">
                <a:solidFill>
                  <a:srgbClr val="F9F9F5"/>
                </a:solidFill>
                <a:latin typeface="Menlo" charset="0"/>
              </a:rPr>
              <a:t>hello_world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sz="4000" dirty="0">
                <a:solidFill>
                  <a:srgbClr val="888471"/>
                </a:solidFill>
                <a:latin typeface="Menlo" charset="0"/>
              </a:rPr>
              <a:t>#=&gt; "Hello World"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/>
            </a:r>
            <a:br>
              <a:rPr lang="en-US" sz="4000" dirty="0">
                <a:solidFill>
                  <a:srgbClr val="F9F9F5"/>
                </a:solidFill>
                <a:latin typeface="Menlo" charset="0"/>
              </a:rPr>
            </a:br>
            <a:endParaRPr lang="en-US" sz="4000" dirty="0">
              <a:solidFill>
                <a:srgbClr val="F9F9F5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4000" dirty="0" err="1">
                <a:solidFill>
                  <a:srgbClr val="75E0F2"/>
                </a:solidFill>
                <a:latin typeface="Menlo" charset="0"/>
              </a:rPr>
              <a:t>def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sz="4000" dirty="0">
                <a:solidFill>
                  <a:srgbClr val="B3E43B"/>
                </a:solidFill>
                <a:latin typeface="Menlo" charset="0"/>
              </a:rPr>
              <a:t>hello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(name)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"Hello #{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name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}"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>p hello 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'Jackie'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sz="4000" dirty="0">
                <a:solidFill>
                  <a:srgbClr val="888471"/>
                </a:solidFill>
                <a:latin typeface="Menlo" charset="0"/>
              </a:rPr>
              <a:t>#=&gt; "Hello Jackie"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/>
            </a:r>
            <a:br>
              <a:rPr lang="en-US" sz="4000" dirty="0">
                <a:solidFill>
                  <a:srgbClr val="F9F9F5"/>
                </a:solidFill>
                <a:latin typeface="Menlo" charset="0"/>
              </a:rPr>
            </a:br>
            <a:endParaRPr lang="en-US" sz="4000" dirty="0">
              <a:solidFill>
                <a:srgbClr val="F9F9F5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4000" dirty="0" err="1">
                <a:solidFill>
                  <a:srgbClr val="75E0F2"/>
                </a:solidFill>
                <a:latin typeface="Menlo" charset="0"/>
              </a:rPr>
              <a:t>def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sz="4000" dirty="0">
                <a:solidFill>
                  <a:srgbClr val="B3E43B"/>
                </a:solidFill>
                <a:latin typeface="Menlo" charset="0"/>
              </a:rPr>
              <a:t>goodnight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(name </a:t>
            </a:r>
            <a:r>
              <a:rPr lang="en-US" sz="4000" dirty="0">
                <a:solidFill>
                  <a:srgbClr val="FD4485"/>
                </a:solidFill>
                <a:latin typeface="Menlo" charset="0"/>
              </a:rPr>
              <a:t>=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'Moon'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"Goodnight #{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name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}"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>p goodnight 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'Jackie'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sz="4000" dirty="0">
                <a:solidFill>
                  <a:srgbClr val="888471"/>
                </a:solidFill>
                <a:latin typeface="Menlo" charset="0"/>
              </a:rPr>
              <a:t>#=&gt; "Goodnight Jackie"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>p goodnight </a:t>
            </a:r>
            <a:r>
              <a:rPr lang="en-US" sz="4000" dirty="0">
                <a:solidFill>
                  <a:srgbClr val="888471"/>
                </a:solidFill>
                <a:latin typeface="Menlo" charset="0"/>
              </a:rPr>
              <a:t>#=&gt; "Goodnight Moon"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Classes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/>
          <a:lstStyle/>
          <a:p>
            <a:r>
              <a:rPr lang="en-US" dirty="0" smtClean="0"/>
              <a:t>Class names should be in </a:t>
            </a:r>
            <a:r>
              <a:rPr lang="en-US" dirty="0" err="1" smtClean="0"/>
              <a:t>PascalCase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15297"/>
            <a:ext cx="105156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5E0F2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B3E43B"/>
                </a:solidFill>
                <a:latin typeface="Menlo" charset="0"/>
              </a:rPr>
              <a:t>MyClass</a:t>
            </a:r>
            <a:endParaRPr lang="en-US" dirty="0">
              <a:solidFill>
                <a:srgbClr val="B3E43B"/>
              </a:solidFill>
              <a:latin typeface="Menlo" charset="0"/>
            </a:endParaRPr>
          </a:p>
          <a:p>
            <a:r>
              <a:rPr lang="en-US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r>
              <a:rPr lang="en-US" dirty="0" err="1">
                <a:solidFill>
                  <a:srgbClr val="F9F9F5"/>
                </a:solidFill>
                <a:latin typeface="Menlo" charset="0"/>
              </a:rPr>
              <a:t>my_instance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75E0F2"/>
                </a:solidFill>
                <a:latin typeface="Menlo" charset="0"/>
              </a:rPr>
              <a:t>MyClass</a:t>
            </a:r>
            <a:r>
              <a:rPr lang="en-US" dirty="0" err="1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new</a:t>
            </a:r>
            <a:endParaRPr lang="en-US" dirty="0">
              <a:solidFill>
                <a:srgbClr val="F9F9F5"/>
              </a:solidFill>
              <a:latin typeface="Menlo" charset="0"/>
            </a:endParaRPr>
          </a:p>
          <a:p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my_instance</a:t>
            </a:r>
            <a:r>
              <a:rPr lang="en-US" dirty="0" err="1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</a:t>
            </a:r>
            <a:r>
              <a:rPr lang="en-US" dirty="0" err="1">
                <a:solidFill>
                  <a:srgbClr val="888471"/>
                </a:solidFill>
                <a:latin typeface="Menlo" charset="0"/>
              </a:rPr>
              <a:t>MyClass</a:t>
            </a:r>
            <a:endParaRPr lang="en-US" dirty="0">
              <a:solidFill>
                <a:srgbClr val="F9F9F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Methods in Classes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00" dirty="0" smtClean="0">
              <a:solidFill>
                <a:srgbClr val="75E0F2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5E0F2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B3E43B"/>
                </a:solidFill>
                <a:latin typeface="Menlo" charset="0"/>
              </a:rPr>
              <a:t>MyClass</a:t>
            </a:r>
            <a:endParaRPr lang="en-US" dirty="0">
              <a:solidFill>
                <a:srgbClr val="B3E43B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dirty="0" err="1">
                <a:solidFill>
                  <a:srgbClr val="75E0F2"/>
                </a:solidFill>
                <a:latin typeface="Menlo" charset="0"/>
              </a:rPr>
              <a:t>def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B3E43B"/>
                </a:solidFill>
                <a:latin typeface="Menlo" charset="0"/>
              </a:rPr>
              <a:t>self</a:t>
            </a:r>
            <a:r>
              <a:rPr lang="en-US" dirty="0" err="1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B3E43B"/>
                </a:solidFill>
                <a:latin typeface="Menlo" charset="0"/>
              </a:rPr>
              <a:t>class_method</a:t>
            </a:r>
            <a:endParaRPr lang="en-US" dirty="0">
              <a:solidFill>
                <a:srgbClr val="B3E43B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'This is a class method'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F9F9F5"/>
                </a:solidFill>
                <a:latin typeface="Menlo" charset="0"/>
              </a:rPr>
            </a:br>
            <a:endParaRPr lang="en-US" dirty="0">
              <a:solidFill>
                <a:srgbClr val="F9F9F5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dirty="0" err="1">
                <a:solidFill>
                  <a:srgbClr val="75E0F2"/>
                </a:solidFill>
                <a:latin typeface="Menlo" charset="0"/>
              </a:rPr>
              <a:t>def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B3E43B"/>
                </a:solidFill>
                <a:latin typeface="Menlo" charset="0"/>
              </a:rPr>
              <a:t>instance_method</a:t>
            </a:r>
            <a:endParaRPr lang="en-US" dirty="0">
              <a:solidFill>
                <a:srgbClr val="B3E43B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'This is an instance method'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 err="1">
                <a:solidFill>
                  <a:srgbClr val="75E0F2"/>
                </a:solidFill>
                <a:latin typeface="Menlo" charset="0"/>
              </a:rPr>
              <a:t>MyClass</a:t>
            </a:r>
            <a:r>
              <a:rPr lang="en-US" dirty="0" err="1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class_method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"This is a class method"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 err="1">
                <a:solidFill>
                  <a:srgbClr val="75E0F2"/>
                </a:solidFill>
                <a:latin typeface="Menlo" charset="0"/>
              </a:rPr>
              <a:t>MyClass</a:t>
            </a:r>
            <a:r>
              <a:rPr lang="en-US" dirty="0" err="1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new</a:t>
            </a:r>
            <a:r>
              <a:rPr lang="en-US" dirty="0" err="1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instance_method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"This is an instance method"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Ruby Resources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Lang Documentation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://www.ruby-lang.org/en/documentation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libraries are called gems</a:t>
            </a:r>
          </a:p>
          <a:p>
            <a:r>
              <a:rPr lang="en-US" dirty="0" smtClean="0"/>
              <a:t>The general command to install them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gem install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gem_name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Ruby programs use a </a:t>
            </a:r>
            <a:r>
              <a:rPr lang="en-US" dirty="0" err="1" smtClean="0"/>
              <a:t>Gemfile</a:t>
            </a:r>
            <a:r>
              <a:rPr lang="en-US" dirty="0" smtClean="0"/>
              <a:t> to manage the list of gems for a specific project</a:t>
            </a:r>
          </a:p>
          <a:p>
            <a:r>
              <a:rPr lang="en-US" dirty="0" smtClean="0"/>
              <a:t>You can install all gems in a </a:t>
            </a:r>
            <a:r>
              <a:rPr lang="en-US" dirty="0" err="1" smtClean="0"/>
              <a:t>Gemfile</a:t>
            </a:r>
            <a:r>
              <a:rPr lang="en-US" dirty="0" smtClean="0"/>
              <a:t> by running: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gem install bundler</a:t>
            </a:r>
            <a:r>
              <a:rPr lang="en-US" dirty="0" smtClean="0"/>
              <a:t> (Only the first time)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bundle install</a:t>
            </a:r>
          </a:p>
        </p:txBody>
      </p:sp>
    </p:spTree>
    <p:extLst>
      <p:ext uri="{BB962C8B-B14F-4D97-AF65-F5344CB8AC3E}">
        <p14:creationId xmlns:p14="http://schemas.microsoft.com/office/powerpoint/2010/main" val="732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3878342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HTTP &amp; MVC</a:t>
            </a:r>
            <a:endParaRPr lang="en-US" b="1" dirty="0">
              <a:solidFill>
                <a:srgbClr val="95373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1" y="3886200"/>
            <a:ext cx="3193929" cy="1752600"/>
          </a:xfrm>
        </p:spPr>
        <p:txBody>
          <a:bodyPr/>
          <a:lstStyle/>
          <a:p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5" y="1858189"/>
            <a:ext cx="3138470" cy="3141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HTTP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Hypertext </a:t>
            </a:r>
            <a:r>
              <a:rPr lang="en-US" dirty="0"/>
              <a:t>T</a:t>
            </a:r>
            <a:r>
              <a:rPr lang="en-US" dirty="0" smtClean="0"/>
              <a:t>ransfer </a:t>
            </a:r>
            <a:r>
              <a:rPr lang="en-US" dirty="0"/>
              <a:t>P</a:t>
            </a:r>
            <a:r>
              <a:rPr lang="en-US" dirty="0" smtClean="0"/>
              <a:t>rotocol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client</a:t>
            </a:r>
            <a:r>
              <a:rPr lang="en-US" dirty="0" smtClean="0"/>
              <a:t> sends a </a:t>
            </a:r>
            <a:r>
              <a:rPr lang="en-US" b="1" dirty="0" smtClean="0"/>
              <a:t>request</a:t>
            </a:r>
            <a:r>
              <a:rPr lang="en-US" dirty="0" smtClean="0"/>
              <a:t> to a </a:t>
            </a:r>
            <a:r>
              <a:rPr lang="en-US" b="1" dirty="0" smtClean="0"/>
              <a:t>server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receives the </a:t>
            </a:r>
            <a:r>
              <a:rPr lang="en-US" b="1" dirty="0" smtClean="0"/>
              <a:t>request</a:t>
            </a:r>
            <a:r>
              <a:rPr lang="en-US" dirty="0" smtClean="0"/>
              <a:t> and sends back a </a:t>
            </a:r>
            <a:r>
              <a:rPr lang="en-US" b="1" dirty="0" smtClean="0"/>
              <a:t>response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response</a:t>
            </a:r>
            <a:r>
              <a:rPr lang="en-US" dirty="0" smtClean="0"/>
              <a:t> is generally in the form of a webpage (i.e. HTML) or data (i.e. XML or JSON)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52" y="3846719"/>
            <a:ext cx="5283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2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HTTP Verbs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HTTP requests:</a:t>
            </a:r>
            <a:endParaRPr lang="en-US" dirty="0" smtClean="0"/>
          </a:p>
          <a:p>
            <a:pPr lvl="1"/>
            <a:r>
              <a:rPr lang="en-US" dirty="0" smtClean="0"/>
              <a:t>GET</a:t>
            </a:r>
          </a:p>
          <a:p>
            <a:pPr lvl="2"/>
            <a:r>
              <a:rPr lang="en-US" dirty="0" smtClean="0"/>
              <a:t>Default type of request</a:t>
            </a:r>
          </a:p>
          <a:p>
            <a:pPr lvl="2"/>
            <a:r>
              <a:rPr lang="en-US" dirty="0" smtClean="0"/>
              <a:t>Should only be used to get data</a:t>
            </a:r>
          </a:p>
          <a:p>
            <a:pPr lvl="1"/>
            <a:r>
              <a:rPr lang="en-US" dirty="0" smtClean="0"/>
              <a:t>POST</a:t>
            </a:r>
          </a:p>
          <a:p>
            <a:pPr lvl="2"/>
            <a:r>
              <a:rPr lang="en-US" dirty="0" smtClean="0"/>
              <a:t>Used to send data from client to server</a:t>
            </a:r>
          </a:p>
          <a:p>
            <a:pPr lvl="2"/>
            <a:r>
              <a:rPr lang="en-US" dirty="0" smtClean="0"/>
              <a:t>More secure than a GET request</a:t>
            </a:r>
          </a:p>
          <a:p>
            <a:pPr lvl="1"/>
            <a:r>
              <a:rPr lang="en-US" dirty="0" smtClean="0"/>
              <a:t>PUT/PATCH</a:t>
            </a:r>
          </a:p>
          <a:p>
            <a:pPr lvl="2"/>
            <a:r>
              <a:rPr lang="en-US" dirty="0" smtClean="0"/>
              <a:t>Used to update something on the server</a:t>
            </a:r>
          </a:p>
          <a:p>
            <a:pPr lvl="1"/>
            <a:r>
              <a:rPr lang="en-US" dirty="0" smtClean="0"/>
              <a:t>DELETE</a:t>
            </a:r>
          </a:p>
          <a:p>
            <a:pPr lvl="2"/>
            <a:r>
              <a:rPr lang="en-US" dirty="0" smtClean="0"/>
              <a:t>Used to delete something on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Outline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You’ll Need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HTTP &amp; MVC</a:t>
            </a:r>
          </a:p>
          <a:p>
            <a:r>
              <a:rPr lang="en-US" dirty="0" smtClean="0"/>
              <a:t>Ruby on Rails</a:t>
            </a:r>
          </a:p>
          <a:p>
            <a:r>
              <a:rPr lang="en-US" dirty="0" smtClean="0"/>
              <a:t>Rails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MVC (Model-View-Controller)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Stands for Model View Controller</a:t>
            </a:r>
          </a:p>
          <a:p>
            <a:r>
              <a:rPr lang="en-US" dirty="0"/>
              <a:t>It’s an architectural pattern and a way that lots of common software projects are organized</a:t>
            </a:r>
          </a:p>
          <a:p>
            <a:r>
              <a:rPr lang="en-US" dirty="0"/>
              <a:t>Rails implements this architectural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MVC Layers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Model:</a:t>
            </a:r>
          </a:p>
          <a:p>
            <a:pPr lvl="1"/>
            <a:r>
              <a:rPr lang="en-US" dirty="0" smtClean="0"/>
              <a:t>Most logic is here</a:t>
            </a:r>
            <a:endParaRPr lang="en-US" dirty="0"/>
          </a:p>
          <a:p>
            <a:pPr lvl="1"/>
            <a:r>
              <a:rPr lang="en-US" dirty="0"/>
              <a:t>Main place where database is accessed</a:t>
            </a:r>
          </a:p>
          <a:p>
            <a:r>
              <a:rPr lang="en-US" dirty="0"/>
              <a:t>View:</a:t>
            </a:r>
          </a:p>
          <a:p>
            <a:pPr lvl="1"/>
            <a:r>
              <a:rPr lang="en-US" dirty="0"/>
              <a:t>What the user </a:t>
            </a:r>
            <a:r>
              <a:rPr lang="en-US" dirty="0" smtClean="0"/>
              <a:t>sees</a:t>
            </a:r>
          </a:p>
          <a:p>
            <a:r>
              <a:rPr lang="en-US" dirty="0" smtClean="0"/>
              <a:t>Controller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Depending on what route (think: URL) you’re on, the controller does 2 things</a:t>
            </a:r>
          </a:p>
          <a:p>
            <a:pPr lvl="2"/>
            <a:r>
              <a:rPr lang="en-US" dirty="0" smtClean="0"/>
              <a:t>Grabs information from the model </a:t>
            </a:r>
          </a:p>
          <a:p>
            <a:pPr lvl="2"/>
            <a:r>
              <a:rPr lang="en-US" dirty="0" smtClean="0"/>
              <a:t>Renders an HTML view that will contain this information</a:t>
            </a:r>
          </a:p>
          <a:p>
            <a:r>
              <a:rPr lang="en-US" dirty="0" smtClean="0"/>
              <a:t>1 model has 1 controller and several view files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3182" y="2153047"/>
            <a:ext cx="4620618" cy="369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4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3878342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53735"/>
                </a:solidFill>
              </a:rPr>
              <a:t>Ruby on Rails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1" y="3886200"/>
            <a:ext cx="3193929" cy="1752600"/>
          </a:xfrm>
        </p:spPr>
        <p:txBody>
          <a:bodyPr/>
          <a:lstStyle/>
          <a:p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5" y="1858189"/>
            <a:ext cx="3138470" cy="3141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Ruby on Rails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on Rails (</a:t>
            </a:r>
            <a:r>
              <a:rPr lang="en-US" dirty="0" err="1" smtClean="0"/>
              <a:t>RoR</a:t>
            </a:r>
            <a:r>
              <a:rPr lang="en-US" dirty="0" smtClean="0"/>
              <a:t>) is a very popular web framework built on the Ruby language</a:t>
            </a:r>
          </a:p>
        </p:txBody>
      </p:sp>
    </p:spTree>
    <p:extLst>
      <p:ext uri="{BB962C8B-B14F-4D97-AF65-F5344CB8AC3E}">
        <p14:creationId xmlns:p14="http://schemas.microsoft.com/office/powerpoint/2010/main" val="13889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Creating a Rails app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new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app_name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This creates a directory with the name of your app &amp; all of the directories &amp; files common to a Rails app</a:t>
            </a:r>
          </a:p>
          <a:p>
            <a:r>
              <a:rPr lang="en-US" dirty="0" smtClean="0"/>
              <a:t>This also installs all of the gems in the </a:t>
            </a:r>
            <a:r>
              <a:rPr lang="en-US" dirty="0" err="1" smtClean="0"/>
              <a:t>Gemfile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Starting up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server </a:t>
            </a:r>
            <a:r>
              <a:rPr lang="en-US" dirty="0" smtClean="0"/>
              <a:t>(or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s</a:t>
            </a:r>
            <a:r>
              <a:rPr lang="en-US" dirty="0" smtClean="0"/>
              <a:t> for short)</a:t>
            </a:r>
          </a:p>
          <a:p>
            <a:pPr lvl="1"/>
            <a:r>
              <a:rPr lang="en-US" dirty="0" smtClean="0"/>
              <a:t>This starts the server on port 3000 by default</a:t>
            </a:r>
          </a:p>
          <a:p>
            <a:pPr lvl="1"/>
            <a:r>
              <a:rPr lang="en-US" dirty="0" smtClean="0"/>
              <a:t>You can visit the app by going to </a:t>
            </a:r>
            <a:r>
              <a:rPr lang="en-US" dirty="0" smtClean="0">
                <a:hlinkClick r:id="rId2"/>
              </a:rPr>
              <a:t>http://localhost:3000</a:t>
            </a:r>
            <a:r>
              <a:rPr lang="en-US" dirty="0" smtClean="0"/>
              <a:t> in a web </a:t>
            </a:r>
            <a:r>
              <a:rPr lang="en-US" dirty="0" smtClean="0"/>
              <a:t>browser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00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Rails App Directory 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Organizes application components</a:t>
            </a:r>
          </a:p>
          <a:p>
            <a:pPr lvl="1"/>
            <a:r>
              <a:rPr lang="en-US" dirty="0" smtClean="0"/>
              <a:t>3 important sub-directories here:</a:t>
            </a:r>
          </a:p>
          <a:p>
            <a:pPr lvl="2"/>
            <a:r>
              <a:rPr lang="en-US" dirty="0" smtClean="0"/>
              <a:t>Models</a:t>
            </a:r>
          </a:p>
          <a:p>
            <a:pPr lvl="3"/>
            <a:r>
              <a:rPr lang="en-US" dirty="0" smtClean="0"/>
              <a:t>Each model gets a separate .</a:t>
            </a:r>
            <a:r>
              <a:rPr lang="en-US" dirty="0" err="1" smtClean="0"/>
              <a:t>rb</a:t>
            </a:r>
            <a:r>
              <a:rPr lang="en-US" dirty="0" smtClean="0"/>
              <a:t> file here</a:t>
            </a:r>
          </a:p>
          <a:p>
            <a:pPr lvl="3"/>
            <a:r>
              <a:rPr lang="en-US" dirty="0" smtClean="0"/>
              <a:t>The .</a:t>
            </a:r>
            <a:r>
              <a:rPr lang="en-US" dirty="0" err="1" smtClean="0"/>
              <a:t>rb</a:t>
            </a:r>
            <a:r>
              <a:rPr lang="en-US" dirty="0" smtClean="0"/>
              <a:t> file contains a class named after the model</a:t>
            </a:r>
          </a:p>
          <a:p>
            <a:pPr lvl="2"/>
            <a:r>
              <a:rPr lang="en-US" dirty="0" smtClean="0"/>
              <a:t>Views</a:t>
            </a:r>
          </a:p>
          <a:p>
            <a:pPr lvl="3"/>
            <a:r>
              <a:rPr lang="en-US" dirty="0" smtClean="0"/>
              <a:t>Each model is assigned a subdirectory here containing </a:t>
            </a:r>
            <a:r>
              <a:rPr lang="en-US" dirty="0" err="1" smtClean="0"/>
              <a:t>html.erb</a:t>
            </a:r>
            <a:r>
              <a:rPr lang="en-US" dirty="0" smtClean="0"/>
              <a:t> files </a:t>
            </a:r>
            <a:r>
              <a:rPr lang="en-US" dirty="0" smtClean="0"/>
              <a:t>here</a:t>
            </a:r>
          </a:p>
          <a:p>
            <a:pPr lvl="3"/>
            <a:r>
              <a:rPr lang="en-US" dirty="0" smtClean="0"/>
              <a:t>Index, new, edit, show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Controllers</a:t>
            </a:r>
            <a:endParaRPr lang="en-US" dirty="0" smtClean="0"/>
          </a:p>
          <a:p>
            <a:pPr lvl="3"/>
            <a:r>
              <a:rPr lang="en-US" dirty="0"/>
              <a:t>Each model is assigned a subdirectory </a:t>
            </a:r>
            <a:r>
              <a:rPr lang="en-US" dirty="0" smtClean="0"/>
              <a:t>here containing 1 controller file (just another .</a:t>
            </a:r>
            <a:r>
              <a:rPr lang="en-US" dirty="0" err="1" smtClean="0"/>
              <a:t>rb</a:t>
            </a:r>
            <a:r>
              <a:rPr lang="en-US" dirty="0" smtClean="0"/>
              <a:t> file)</a:t>
            </a:r>
            <a:endParaRPr lang="en-US" dirty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8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Rails Generators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charset="0"/>
              </a:rPr>
              <a:t>rails g scaffold</a:t>
            </a:r>
            <a:r>
              <a:rPr lang="en-US" dirty="0"/>
              <a:t> helped make Rails famous</a:t>
            </a:r>
          </a:p>
          <a:p>
            <a:r>
              <a:rPr lang="en-US" dirty="0"/>
              <a:t>Generates controllers, views, routes, models</a:t>
            </a:r>
          </a:p>
          <a:p>
            <a:pPr marL="800100" lvl="2" indent="-342900"/>
            <a:r>
              <a:rPr lang="en-US" dirty="0">
                <a:latin typeface="Courier" charset="0"/>
              </a:rPr>
              <a:t>rails g scaffold</a:t>
            </a:r>
            <a:r>
              <a:rPr lang="en-US" dirty="0"/>
              <a:t> </a:t>
            </a:r>
            <a:r>
              <a:rPr lang="en-US" dirty="0" err="1">
                <a:latin typeface="Courier" charset="0"/>
              </a:rPr>
              <a:t>model_name</a:t>
            </a:r>
            <a:r>
              <a:rPr lang="en-US" dirty="0">
                <a:latin typeface="Courier" charset="0"/>
              </a:rPr>
              <a:t> column1:type </a:t>
            </a:r>
            <a:r>
              <a:rPr lang="en-US" dirty="0" smtClean="0">
                <a:latin typeface="Courier" charset="0"/>
              </a:rPr>
              <a:t>column2:type</a:t>
            </a:r>
          </a:p>
          <a:p>
            <a:pPr marL="342900" lvl="1" indent="-342900"/>
            <a:r>
              <a:rPr lang="en-US" dirty="0" smtClean="0"/>
              <a:t>Once you’ve created all your models, the following commands in this order:</a:t>
            </a:r>
          </a:p>
          <a:p>
            <a:pPr marL="800100" lvl="2" indent="-342900"/>
            <a:r>
              <a:rPr lang="en-US" dirty="0" smtClean="0">
                <a:latin typeface="Courier" charset="0"/>
              </a:rPr>
              <a:t>rake </a:t>
            </a:r>
            <a:r>
              <a:rPr lang="en-US" dirty="0" err="1" smtClean="0">
                <a:latin typeface="Courier" charset="0"/>
              </a:rPr>
              <a:t>db:drop</a:t>
            </a:r>
            <a:endParaRPr lang="en-US" dirty="0" smtClean="0">
              <a:latin typeface="Courier" charset="0"/>
            </a:endParaRPr>
          </a:p>
          <a:p>
            <a:pPr marL="800100" lvl="2" indent="-342900"/>
            <a:r>
              <a:rPr lang="en-US" dirty="0">
                <a:latin typeface="Courier" charset="0"/>
              </a:rPr>
              <a:t>r</a:t>
            </a:r>
            <a:r>
              <a:rPr lang="en-US" dirty="0" smtClean="0">
                <a:latin typeface="Courier" charset="0"/>
              </a:rPr>
              <a:t>ake </a:t>
            </a:r>
            <a:r>
              <a:rPr lang="en-US" dirty="0" err="1" smtClean="0">
                <a:latin typeface="Courier" charset="0"/>
              </a:rPr>
              <a:t>db:create</a:t>
            </a:r>
            <a:endParaRPr lang="en-US" dirty="0" smtClean="0">
              <a:latin typeface="Courier" charset="0"/>
            </a:endParaRPr>
          </a:p>
          <a:p>
            <a:pPr marL="800100" lvl="2" indent="-342900"/>
            <a:r>
              <a:rPr lang="en-US" dirty="0">
                <a:latin typeface="Courier" charset="0"/>
              </a:rPr>
              <a:t>r</a:t>
            </a:r>
            <a:r>
              <a:rPr lang="en-US" dirty="0" smtClean="0">
                <a:latin typeface="Courier" charset="0"/>
              </a:rPr>
              <a:t>ake </a:t>
            </a:r>
            <a:r>
              <a:rPr lang="en-US" dirty="0" err="1" smtClean="0">
                <a:latin typeface="Courier" charset="0"/>
              </a:rPr>
              <a:t>db:migrate</a:t>
            </a:r>
            <a:endParaRPr lang="en-US" dirty="0" smtClean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953735"/>
                </a:solidFill>
                <a:latin typeface="Calibri"/>
              </a:rPr>
              <a:t>Associations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1089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Associations are what they sound like; they make it easy to form relationships between models</a:t>
            </a:r>
          </a:p>
          <a:p>
            <a:r>
              <a:rPr lang="en-US" dirty="0" smtClean="0"/>
              <a:t>Important ones are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</a:rPr>
              <a:t>has_many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</a:rPr>
              <a:t>belongs_to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urier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3"/>
          <a:stretch/>
        </p:blipFill>
        <p:spPr>
          <a:xfrm>
            <a:off x="838200" y="3356210"/>
            <a:ext cx="6225733" cy="1013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725691"/>
            <a:ext cx="6225733" cy="8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REST (</a:t>
            </a:r>
            <a:r>
              <a:rPr lang="en-US" dirty="0" err="1" smtClean="0">
                <a:solidFill>
                  <a:srgbClr val="C00000"/>
                </a:solidFill>
              </a:rPr>
              <a:t>REpresentational</a:t>
            </a:r>
            <a:r>
              <a:rPr lang="en-US" dirty="0" smtClean="0">
                <a:solidFill>
                  <a:srgbClr val="C00000"/>
                </a:solidFill>
              </a:rPr>
              <a:t> State Transfer)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61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set of conventions to expose certain HTTP endpoints</a:t>
            </a:r>
          </a:p>
          <a:p>
            <a:r>
              <a:rPr lang="en-US" dirty="0" smtClean="0"/>
              <a:t>Convenient for CRUD (Create-Read-Update-Delete) apps</a:t>
            </a:r>
          </a:p>
          <a:p>
            <a:r>
              <a:rPr lang="en-US" dirty="0" smtClean="0"/>
              <a:t>The below example is for a model representing hackers: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5037"/>
              </p:ext>
            </p:extLst>
          </p:nvPr>
        </p:nvGraphicFramePr>
        <p:xfrm>
          <a:off x="838200" y="3406140"/>
          <a:ext cx="10515600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9240"/>
                <a:gridCol w="2583180"/>
                <a:gridCol w="2057400"/>
                <a:gridCol w="4335780"/>
              </a:tblGrid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/hackers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list of hackers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/hackers/new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form to create a new hacker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/hackers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new hacker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/hackers/:id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info on</a:t>
                      </a:r>
                      <a:r>
                        <a:rPr lang="en-US" baseline="0" dirty="0" smtClean="0"/>
                        <a:t> a specific hacker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/hackers/:id/edit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form to update</a:t>
                      </a:r>
                      <a:r>
                        <a:rPr lang="en-US" baseline="0" dirty="0" smtClean="0"/>
                        <a:t> an existing hacker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/hackers/:id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PUT/PATCH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an existing hacker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Destroy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/hackers/:id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an</a:t>
                      </a:r>
                      <a:r>
                        <a:rPr lang="en-US" baseline="0" dirty="0" smtClean="0"/>
                        <a:t> existing </a:t>
                      </a:r>
                      <a:r>
                        <a:rPr lang="en-US" dirty="0" smtClean="0"/>
                        <a:t>hacker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86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3878342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What you’ll need</a:t>
            </a:r>
            <a:endParaRPr lang="en-US" b="1" dirty="0">
              <a:solidFill>
                <a:srgbClr val="953735"/>
              </a:solidFill>
            </a:endParaRPr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5" y="1858189"/>
            <a:ext cx="3138470" cy="3141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4666844" cy="4926867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These slides and demo code will be at this link:</a:t>
            </a:r>
          </a:p>
          <a:p>
            <a:pPr lvl="1"/>
            <a:r>
              <a:rPr lang="en-US" sz="4800" i="1" u="sng" dirty="0" err="1" smtClean="0">
                <a:solidFill>
                  <a:schemeClr val="accent1"/>
                </a:solidFill>
              </a:rPr>
              <a:t>bit.ly</a:t>
            </a:r>
            <a:r>
              <a:rPr lang="en-US" sz="4800" i="1" u="sng" dirty="0" smtClean="0">
                <a:solidFill>
                  <a:schemeClr val="accent1"/>
                </a:solidFill>
              </a:rPr>
              <a:t>/pennapps18s-ruby</a:t>
            </a:r>
          </a:p>
        </p:txBody>
      </p:sp>
    </p:spTree>
    <p:extLst>
      <p:ext uri="{BB962C8B-B14F-4D97-AF65-F5344CB8AC3E}">
        <p14:creationId xmlns:p14="http://schemas.microsoft.com/office/powerpoint/2010/main" val="12088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Text Editor, Command Line &amp; Web Browser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Editor:</a:t>
            </a:r>
          </a:p>
          <a:p>
            <a:pPr lvl="1"/>
            <a:r>
              <a:rPr lang="en-US" dirty="0" smtClean="0"/>
              <a:t>Sublime Text</a:t>
            </a:r>
          </a:p>
          <a:p>
            <a:pPr lvl="2"/>
            <a:r>
              <a:rPr lang="en-US" dirty="0" smtClean="0">
                <a:hlinkClick r:id="rId2"/>
              </a:rPr>
              <a:t>https://www.sublimetext.com/3</a:t>
            </a:r>
            <a:endParaRPr lang="en-US" dirty="0" smtClean="0"/>
          </a:p>
          <a:p>
            <a:pPr lvl="1"/>
            <a:r>
              <a:rPr lang="en-US" dirty="0" smtClean="0"/>
              <a:t>Atom</a:t>
            </a:r>
          </a:p>
          <a:p>
            <a:pPr lvl="2"/>
            <a:r>
              <a:rPr lang="en-US" dirty="0" smtClean="0">
                <a:hlinkClick r:id="rId3"/>
              </a:rPr>
              <a:t>https://atom.io/</a:t>
            </a:r>
            <a:endParaRPr lang="en-US" dirty="0" smtClean="0"/>
          </a:p>
          <a:p>
            <a:pPr lvl="1"/>
            <a:r>
              <a:rPr lang="en-US" dirty="0" smtClean="0"/>
              <a:t>Vim/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Command Line:</a:t>
            </a:r>
          </a:p>
          <a:p>
            <a:pPr lvl="1"/>
            <a:r>
              <a:rPr lang="en-US" dirty="0" smtClean="0"/>
              <a:t>Required to run Ruby programs</a:t>
            </a:r>
          </a:p>
          <a:p>
            <a:pPr lvl="1"/>
            <a:r>
              <a:rPr lang="en-US" dirty="0" smtClean="0"/>
              <a:t>Required for most Rails commands</a:t>
            </a:r>
          </a:p>
          <a:p>
            <a:r>
              <a:rPr lang="en-US" dirty="0" smtClean="0"/>
              <a:t>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0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Installing Ruby &amp; Rails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OS/Linux:</a:t>
            </a:r>
            <a:endParaRPr lang="en-US" dirty="0"/>
          </a:p>
          <a:p>
            <a:pPr lvl="1"/>
            <a:r>
              <a:rPr lang="en-US" dirty="0" smtClean="0"/>
              <a:t>Install Ruby Version Manager (RVM)</a:t>
            </a:r>
          </a:p>
          <a:p>
            <a:pPr lvl="2"/>
            <a:r>
              <a:rPr lang="en-US" dirty="0" smtClean="0"/>
              <a:t>Not required, but highly recommended</a:t>
            </a:r>
          </a:p>
          <a:p>
            <a:pPr lvl="2"/>
            <a:r>
              <a:rPr lang="en-US" dirty="0" smtClean="0">
                <a:hlinkClick r:id="rId2"/>
              </a:rPr>
              <a:t>https://rvm.io/</a:t>
            </a:r>
            <a:endParaRPr lang="en-US" dirty="0" smtClean="0"/>
          </a:p>
          <a:p>
            <a:pPr lvl="1"/>
            <a:r>
              <a:rPr lang="en-US" dirty="0" smtClean="0"/>
              <a:t>Install Ruby 2.4.1 through </a:t>
            </a:r>
            <a:r>
              <a:rPr lang="en-US" dirty="0" err="1" smtClean="0"/>
              <a:t>rvm</a:t>
            </a:r>
            <a:endParaRPr lang="en-US" dirty="0" smtClean="0"/>
          </a:p>
          <a:p>
            <a:pPr lvl="2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rvm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install 2.4.1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Install Ruby on Rails</a:t>
            </a:r>
          </a:p>
          <a:p>
            <a:pPr lvl="2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gem install rails -v 5.1.3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Windows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users: </a:t>
            </a:r>
            <a:r>
              <a:rPr lang="en-US" dirty="0" err="1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bit.ly</a:t>
            </a:r>
            <a:r>
              <a:rPr lang="en-US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en-US" dirty="0" err="1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vmRoR</a:t>
            </a:r>
            <a:endParaRPr lang="en-US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3878342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Ruby</a:t>
            </a:r>
            <a:endParaRPr lang="en-US" b="1" dirty="0">
              <a:solidFill>
                <a:srgbClr val="95373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1" y="3886200"/>
            <a:ext cx="3193929" cy="1752600"/>
          </a:xfrm>
        </p:spPr>
        <p:txBody>
          <a:bodyPr/>
          <a:lstStyle/>
          <a:p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5" y="1858189"/>
            <a:ext cx="3138470" cy="3141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Printing in Ruby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1204"/>
          </a:xfrm>
        </p:spPr>
        <p:txBody>
          <a:bodyPr>
            <a:normAutofit/>
          </a:bodyPr>
          <a:lstStyle/>
          <a:p>
            <a:r>
              <a:rPr lang="en-US" dirty="0" smtClean="0"/>
              <a:t>You can output data in Ruby in 3 different ways</a:t>
            </a:r>
          </a:p>
          <a:p>
            <a:r>
              <a:rPr lang="en-US" dirty="0" smtClean="0"/>
              <a:t>I generally use: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 smtClean="0"/>
              <a:t> outputs and returns the value</a:t>
            </a:r>
          </a:p>
          <a:p>
            <a:r>
              <a:rPr lang="en-US" dirty="0" smtClean="0"/>
              <a:t>I will use #=&gt; to denote output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151765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'Hello World'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"Hello World"</a:t>
            </a:r>
            <a:endParaRPr lang="en-US" dirty="0">
              <a:solidFill>
                <a:srgbClr val="888471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73293"/>
          </a:xfrm>
        </p:spPr>
        <p:txBody>
          <a:bodyPr>
            <a:normAutofit/>
          </a:bodyPr>
          <a:lstStyle/>
          <a:p>
            <a:r>
              <a:rPr lang="en-US" dirty="0" smtClean="0"/>
              <a:t>Ruby is dynamically typed</a:t>
            </a:r>
          </a:p>
          <a:p>
            <a:r>
              <a:rPr lang="en-US" dirty="0" smtClean="0"/>
              <a:t>Variables do not need to be initialized</a:t>
            </a:r>
          </a:p>
          <a:p>
            <a:r>
              <a:rPr lang="en-US" dirty="0" smtClean="0"/>
              <a:t>They can be assigned &amp; re-assigned to objects of different types</a:t>
            </a:r>
          </a:p>
          <a:p>
            <a:r>
              <a:rPr lang="en-US" dirty="0" smtClean="0"/>
              <a:t>Variable names should be in </a:t>
            </a:r>
            <a:r>
              <a:rPr lang="en-US" dirty="0" err="1" smtClean="0"/>
              <a:t>snake_case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33853"/>
            <a:ext cx="10515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9F9F5"/>
                </a:solidFill>
                <a:latin typeface="Menlo" charset="0"/>
              </a:rPr>
              <a:t>my_var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'This is my </a:t>
            </a:r>
            <a:r>
              <a:rPr lang="en-US" dirty="0" err="1">
                <a:solidFill>
                  <a:srgbClr val="EBE087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</a:t>
            </a:r>
          </a:p>
          <a:p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my_var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"This is my </a:t>
            </a:r>
            <a:r>
              <a:rPr lang="en-US" dirty="0" err="1">
                <a:solidFill>
                  <a:srgbClr val="888471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"</a:t>
            </a:r>
          </a:p>
          <a:p>
            <a:r>
              <a:rPr lang="en-US" dirty="0" err="1">
                <a:solidFill>
                  <a:srgbClr val="F9F9F5"/>
                </a:solidFill>
                <a:latin typeface="Menlo" charset="0"/>
              </a:rPr>
              <a:t>my_var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15</a:t>
            </a:r>
            <a:endParaRPr lang="en-US" dirty="0">
              <a:solidFill>
                <a:srgbClr val="F9F9F5"/>
              </a:solidFill>
              <a:latin typeface="Menlo" charset="0"/>
            </a:endParaRPr>
          </a:p>
          <a:p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my_var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15</a:t>
            </a:r>
            <a:endParaRPr lang="en-US" dirty="0">
              <a:solidFill>
                <a:srgbClr val="F9F9F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3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Commonly Used Objects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hlinkClick r:id="rId3"/>
              </a:rPr>
              <a:t>Numerics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Integers</a:t>
            </a:r>
            <a:r>
              <a:rPr lang="en-US" dirty="0" smtClean="0"/>
              <a:t> &amp; </a:t>
            </a:r>
            <a:r>
              <a:rPr lang="en-US" dirty="0" smtClean="0">
                <a:hlinkClick r:id="rId5"/>
              </a:rPr>
              <a:t>Floats</a:t>
            </a:r>
            <a:r>
              <a:rPr lang="en-US" dirty="0" smtClean="0"/>
              <a:t> are the most common</a:t>
            </a:r>
          </a:p>
          <a:p>
            <a:r>
              <a:rPr lang="en-US" dirty="0" smtClean="0">
                <a:hlinkClick r:id="rId6"/>
              </a:rPr>
              <a:t>Strings</a:t>
            </a:r>
            <a:endParaRPr lang="en-US" dirty="0" smtClean="0"/>
          </a:p>
          <a:p>
            <a:pPr lvl="1"/>
            <a:r>
              <a:rPr lang="en-US" dirty="0" smtClean="0"/>
              <a:t>Represented with either single or double </a:t>
            </a:r>
            <a:r>
              <a:rPr lang="en-US" dirty="0" smtClean="0"/>
              <a:t>quotes</a:t>
            </a:r>
            <a:endParaRPr lang="en-US" dirty="0"/>
          </a:p>
          <a:p>
            <a:r>
              <a:rPr lang="en-US" dirty="0"/>
              <a:t>Booleans</a:t>
            </a:r>
          </a:p>
          <a:p>
            <a:pPr lvl="1"/>
            <a:r>
              <a:rPr lang="en-US" dirty="0">
                <a:hlinkClick r:id="rId7"/>
              </a:rPr>
              <a:t>true</a:t>
            </a:r>
            <a:r>
              <a:rPr lang="en-US" dirty="0"/>
              <a:t> &amp; </a:t>
            </a:r>
            <a:r>
              <a:rPr lang="en-US" dirty="0">
                <a:hlinkClick r:id="rId8"/>
              </a:rPr>
              <a:t>false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9"/>
              </a:rPr>
              <a:t>Nil</a:t>
            </a:r>
            <a:endParaRPr lang="en-US" dirty="0"/>
          </a:p>
          <a:p>
            <a:pPr lvl="1"/>
            <a:r>
              <a:rPr lang="en-US" dirty="0"/>
              <a:t>Represents ‘nothingness</a:t>
            </a:r>
            <a:r>
              <a:rPr lang="en-US" dirty="0" smtClean="0"/>
              <a:t>’</a:t>
            </a:r>
            <a:endParaRPr lang="en-US" dirty="0" smtClean="0">
              <a:hlinkClick r:id="rId10"/>
            </a:endParaRPr>
          </a:p>
          <a:p>
            <a:r>
              <a:rPr lang="en-US" dirty="0" smtClean="0">
                <a:hlinkClick r:id="rId10"/>
              </a:rPr>
              <a:t>Arrays</a:t>
            </a:r>
            <a:endParaRPr lang="en-US" dirty="0" smtClean="0"/>
          </a:p>
          <a:p>
            <a:pPr lvl="1"/>
            <a:r>
              <a:rPr lang="en-US" dirty="0" smtClean="0"/>
              <a:t>Holds data of any type</a:t>
            </a:r>
            <a:endParaRPr lang="en-US" dirty="0"/>
          </a:p>
          <a:p>
            <a:r>
              <a:rPr lang="en-US" dirty="0" smtClean="0">
                <a:hlinkClick r:id="rId11"/>
              </a:rPr>
              <a:t>Hashes</a:t>
            </a:r>
            <a:endParaRPr lang="en-US" dirty="0" smtClean="0"/>
          </a:p>
          <a:p>
            <a:pPr lvl="1"/>
            <a:r>
              <a:rPr lang="en-US" dirty="0" smtClean="0"/>
              <a:t>Mapping of keys 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1142</Words>
  <Application>Microsoft Macintosh PowerPoint</Application>
  <PresentationFormat>Widescreen</PresentationFormat>
  <Paragraphs>283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Courier</vt:lpstr>
      <vt:lpstr>Menlo</vt:lpstr>
      <vt:lpstr>Arial</vt:lpstr>
      <vt:lpstr>Office Theme</vt:lpstr>
      <vt:lpstr>Ruby on Rails</vt:lpstr>
      <vt:lpstr>Outline</vt:lpstr>
      <vt:lpstr>What you’ll need</vt:lpstr>
      <vt:lpstr>Text Editor, Command Line &amp; Web Browser</vt:lpstr>
      <vt:lpstr>Installing Ruby &amp; Rails</vt:lpstr>
      <vt:lpstr>Ruby</vt:lpstr>
      <vt:lpstr>Printing in Ruby</vt:lpstr>
      <vt:lpstr>Variables</vt:lpstr>
      <vt:lpstr>Commonly Used Objects</vt:lpstr>
      <vt:lpstr>Iterators</vt:lpstr>
      <vt:lpstr>Flow Control</vt:lpstr>
      <vt:lpstr>Methods</vt:lpstr>
      <vt:lpstr>Classes</vt:lpstr>
      <vt:lpstr>Methods in Classes</vt:lpstr>
      <vt:lpstr>Ruby Resources</vt:lpstr>
      <vt:lpstr>Gems</vt:lpstr>
      <vt:lpstr>HTTP &amp; MVC</vt:lpstr>
      <vt:lpstr>HTTP</vt:lpstr>
      <vt:lpstr>HTTP Verbs</vt:lpstr>
      <vt:lpstr>MVC (Model-View-Controller)</vt:lpstr>
      <vt:lpstr>MVC Layers</vt:lpstr>
      <vt:lpstr>Ruby on Rails</vt:lpstr>
      <vt:lpstr>Ruby on Rails</vt:lpstr>
      <vt:lpstr>Creating a Rails app</vt:lpstr>
      <vt:lpstr>Starting up</vt:lpstr>
      <vt:lpstr>Rails App Directory Structure</vt:lpstr>
      <vt:lpstr>Rails Generators</vt:lpstr>
      <vt:lpstr>Associations</vt:lpstr>
      <vt:lpstr>REST (REpresentational State Transfer)</vt:lpstr>
      <vt:lpstr>Reference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Crash Course</dc:title>
  <dc:creator>Jacqueline Askins</dc:creator>
  <cp:lastModifiedBy>Sarkar, Sanjana</cp:lastModifiedBy>
  <cp:revision>123</cp:revision>
  <dcterms:created xsi:type="dcterms:W3CDTF">2017-09-09T02:35:38Z</dcterms:created>
  <dcterms:modified xsi:type="dcterms:W3CDTF">2018-01-20T20:51:14Z</dcterms:modified>
</cp:coreProperties>
</file>