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51" r:id="rId4"/>
    <p:sldId id="347" r:id="rId5"/>
    <p:sldId id="338" r:id="rId6"/>
    <p:sldId id="331" r:id="rId7"/>
    <p:sldId id="313" r:id="rId8"/>
    <p:sldId id="307" r:id="rId9"/>
    <p:sldId id="299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veswaran Sankar" userId="S::sarveswaran.sankar@paytabs.com::071eeab8-2635-4374-936b-87803eabb529" providerId="AD" clId="Web-{304C928F-531D-424F-A79C-0F5F46516D35}"/>
    <pc:docChg chg="mod">
      <pc:chgData name="Sarveswaran Sankar" userId="S::sarveswaran.sankar@paytabs.com::071eeab8-2635-4374-936b-87803eabb529" providerId="AD" clId="Web-{304C928F-531D-424F-A79C-0F5F46516D35}" dt="2024-02-16T03:41:37.540" v="0" actId="334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0344B-AC7D-4ED3-9B6A-87AC0AED8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031DEF-FF07-4EBA-8ED1-D0BCE0761541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302444-772F-483F-ACAB-5A9C92AD5477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5234474-8C82-40C3-9FD2-F258748BA7A5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F1F70-9D94-415E-8C46-EDF5C4984FE0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F7301-A477-40EF-9888-0BA3A79388FA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A8A02-80B9-4432-9D97-44E1953BC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2FC88-F8FF-4413-A1B6-B10C498CE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94BF1-D6CF-4DF3-80FC-6687019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2441A-C748-4A6E-B742-C7F08B327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6A1C4-8A67-4AD0-BF7E-B11D0DE8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153FA0-B2D8-4185-8303-DC5F52D49755}"/>
              </a:ext>
            </a:extLst>
          </p:cNvPr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EB5086-875A-4688-92B3-190D08AA4642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380160-AECC-47E6-85E4-FFEFA3F7DE47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0C9D9E-F3D9-4EBB-8B09-BB47A6DD1283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B9E627-7B3D-47F4-BB4D-5A605146F05C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249B86-648D-48FA-8877-D382384744EC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B2076F-5914-43A6-B6E2-C12E17527647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3403A-633F-4793-B88B-CBA67B2FBC5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42674E-12BC-47E2-847D-2ACCB9FBFC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BE6A9E-F017-4255-B65B-5FEC7E98707A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078A8-67B9-4A84-9820-60757D5289A4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AA798C-DB24-41C7-8E75-EC0919B35340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EA082264-5EC6-4CC1-88A9-BEC5F0AF0249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4144E29-CDC9-4AA5-80F5-DCFE62CC10EE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3EE5E573-CFB1-4FDA-BC71-E3177FF65AC5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545132D-7DFA-4E99-B999-C874A3AE4346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E4A93A8-43B8-40CC-B7C1-A269E692B4BC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F553A87B-8EA3-4E93-BEC3-99C80394ECBF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996B81B-56CB-43A7-8D1C-78B31EFF008C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B0A6D1-13EB-4000-903A-6A86440CEE9A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24CEC-148A-4867-BDC6-300D7F5E3749}"/>
              </a:ext>
            </a:extLst>
          </p:cNvPr>
          <p:cNvGrpSpPr/>
          <p:nvPr/>
        </p:nvGrpSpPr>
        <p:grpSpPr>
          <a:xfrm>
            <a:off x="2509935" y="1278294"/>
            <a:ext cx="7483151" cy="4301411"/>
            <a:chOff x="3879679" y="2252242"/>
            <a:chExt cx="4664246" cy="28490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D4D0CD-9252-4CAE-B221-C578E6194D42}"/>
                </a:ext>
              </a:extLst>
            </p:cNvPr>
            <p:cNvSpPr/>
            <p:nvPr userDrawn="1"/>
          </p:nvSpPr>
          <p:spPr>
            <a:xfrm>
              <a:off x="3879679" y="2252242"/>
              <a:ext cx="4664246" cy="2849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EAA3C4-8248-42B0-B37F-518DDC060487}"/>
                </a:ext>
              </a:extLst>
            </p:cNvPr>
            <p:cNvSpPr/>
            <p:nvPr userDrawn="1"/>
          </p:nvSpPr>
          <p:spPr>
            <a:xfrm>
              <a:off x="4121436" y="2486342"/>
              <a:ext cx="4253929" cy="2413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3473F-8DA2-4D98-B1AC-6F5ACD4DDE30}"/>
              </a:ext>
            </a:extLst>
          </p:cNvPr>
          <p:cNvSpPr txBox="1"/>
          <p:nvPr/>
        </p:nvSpPr>
        <p:spPr>
          <a:xfrm>
            <a:off x="3158184" y="1883864"/>
            <a:ext cx="630408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4800" dirty="0">
                <a:solidFill>
                  <a:schemeClr val="bg1"/>
                </a:solidFill>
                <a:cs typeface="Arial" pitchFamily="34" charset="0"/>
              </a:rPr>
              <a:t>ATM Administrator Application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DEFB2-7FF7-C64A-D643-DCC48A848CB3}"/>
              </a:ext>
            </a:extLst>
          </p:cNvPr>
          <p:cNvSpPr txBox="1"/>
          <p:nvPr/>
        </p:nvSpPr>
        <p:spPr>
          <a:xfrm>
            <a:off x="7324531" y="4179754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Sarveswaran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Sankar</a:t>
            </a:r>
          </a:p>
        </p:txBody>
      </p: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62446" y="867902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EEDD8F-21EE-4529-B34B-786FC45A4E84}"/>
              </a:ext>
            </a:extLst>
          </p:cNvPr>
          <p:cNvGrpSpPr/>
          <p:nvPr/>
        </p:nvGrpSpPr>
        <p:grpSpPr>
          <a:xfrm>
            <a:off x="4916435" y="452404"/>
            <a:ext cx="6735633" cy="5922270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147EE4-3F48-4BF3-B9D8-DC86F6C4FB41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5DC372-B4FF-4D2B-A176-27A903C2DC1E}"/>
                </a:ext>
              </a:extLst>
            </p:cNvPr>
            <p:cNvSpPr/>
            <p:nvPr userDrawn="1"/>
          </p:nvSpPr>
          <p:spPr>
            <a:xfrm>
              <a:off x="4083157" y="2398836"/>
              <a:ext cx="4330485" cy="25883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F9525E3F-1288-4E47-9DDD-6E6E868E8798}"/>
              </a:ext>
            </a:extLst>
          </p:cNvPr>
          <p:cNvSpPr/>
          <p:nvPr/>
        </p:nvSpPr>
        <p:spPr>
          <a:xfrm>
            <a:off x="5549279" y="137504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D7E00C-90F3-4172-9B12-D1E11DFB43D9}"/>
              </a:ext>
            </a:extLst>
          </p:cNvPr>
          <p:cNvSpPr/>
          <p:nvPr/>
        </p:nvSpPr>
        <p:spPr>
          <a:xfrm>
            <a:off x="5549279" y="4734926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24387-E5FF-480F-9206-3F39D9ACA0B6}"/>
              </a:ext>
            </a:extLst>
          </p:cNvPr>
          <p:cNvSpPr/>
          <p:nvPr/>
        </p:nvSpPr>
        <p:spPr>
          <a:xfrm>
            <a:off x="5549279" y="361496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1B5C0-EA29-4C42-8AD1-8236E7937277}"/>
              </a:ext>
            </a:extLst>
          </p:cNvPr>
          <p:cNvSpPr/>
          <p:nvPr/>
        </p:nvSpPr>
        <p:spPr>
          <a:xfrm>
            <a:off x="5549279" y="249500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C687AE-FC0F-4472-9509-BC36084DE922}"/>
              </a:ext>
            </a:extLst>
          </p:cNvPr>
          <p:cNvGrpSpPr/>
          <p:nvPr/>
        </p:nvGrpSpPr>
        <p:grpSpPr>
          <a:xfrm>
            <a:off x="6536649" y="1320568"/>
            <a:ext cx="4526164" cy="701496"/>
            <a:chOff x="6751979" y="1666120"/>
            <a:chExt cx="4526164" cy="7014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99CA4B-E4DE-4D1A-A39C-242A6E2E2075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About ATM administrator application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0691D3-6C9E-41D7-8BD4-95A5A370ED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85A20E-BC2F-4902-9E49-A6913CBDEC02}"/>
              </a:ext>
            </a:extLst>
          </p:cNvPr>
          <p:cNvSpPr txBox="1"/>
          <p:nvPr/>
        </p:nvSpPr>
        <p:spPr>
          <a:xfrm>
            <a:off x="5596139" y="151081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37A4C-F7AF-4A43-A244-4EBEB8392312}"/>
              </a:ext>
            </a:extLst>
          </p:cNvPr>
          <p:cNvGrpSpPr/>
          <p:nvPr/>
        </p:nvGrpSpPr>
        <p:grpSpPr>
          <a:xfrm>
            <a:off x="6536649" y="2440528"/>
            <a:ext cx="4526164" cy="886162"/>
            <a:chOff x="6751979" y="1666120"/>
            <a:chExt cx="4526164" cy="8861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06BBB-F66B-4A1D-B32C-1C57F47C2DE2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Summary to each API services available in ATM administrator application.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A82234-31CA-4D46-8E52-5DF953CE14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Services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B378013-482D-403B-865D-7B1B84976F15}"/>
              </a:ext>
            </a:extLst>
          </p:cNvPr>
          <p:cNvSpPr txBox="1"/>
          <p:nvPr/>
        </p:nvSpPr>
        <p:spPr>
          <a:xfrm>
            <a:off x="5596139" y="263077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299A3-574E-4012-B2B3-691F7EAE5520}"/>
              </a:ext>
            </a:extLst>
          </p:cNvPr>
          <p:cNvGrpSpPr/>
          <p:nvPr/>
        </p:nvGrpSpPr>
        <p:grpSpPr>
          <a:xfrm>
            <a:off x="6536649" y="3560488"/>
            <a:ext cx="4526164" cy="886162"/>
            <a:chOff x="6751979" y="1666120"/>
            <a:chExt cx="4526164" cy="88616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03A727-1853-4B48-AAD8-687ACF9A075B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Glimpse on technologies which are all used to develop the ATM administrator application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196035-CF56-4FDB-B3EF-7A642E1E8CDA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Technologies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EFE2132-22FB-494E-9FDE-0D3987834F26}"/>
              </a:ext>
            </a:extLst>
          </p:cNvPr>
          <p:cNvSpPr txBox="1"/>
          <p:nvPr/>
        </p:nvSpPr>
        <p:spPr>
          <a:xfrm>
            <a:off x="5596139" y="375073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85EE0D-D7F0-4A53-BA08-F0ED184FE223}"/>
              </a:ext>
            </a:extLst>
          </p:cNvPr>
          <p:cNvGrpSpPr/>
          <p:nvPr/>
        </p:nvGrpSpPr>
        <p:grpSpPr>
          <a:xfrm>
            <a:off x="6536649" y="4680449"/>
            <a:ext cx="4526164" cy="701496"/>
            <a:chOff x="6751979" y="1666120"/>
            <a:chExt cx="4526164" cy="7014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9B2B0D-E89B-4BD2-86D9-F6B566FB3DCB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Learned technologies in last 30 days.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2D58D-3B6C-48C9-AA86-79C219B26919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Learning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FD6274E-E3E8-442C-9BD9-3B7FCB0E27E8}"/>
              </a:ext>
            </a:extLst>
          </p:cNvPr>
          <p:cNvSpPr txBox="1"/>
          <p:nvPr/>
        </p:nvSpPr>
        <p:spPr>
          <a:xfrm>
            <a:off x="5596139" y="4870693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EBC5D9A-D095-41F7-9C75-981E9CE93C40}"/>
              </a:ext>
            </a:extLst>
          </p:cNvPr>
          <p:cNvSpPr txBox="1">
            <a:spLocks/>
          </p:cNvSpPr>
          <p:nvPr/>
        </p:nvSpPr>
        <p:spPr>
          <a:xfrm>
            <a:off x="512139" y="546622"/>
            <a:ext cx="6141210" cy="7108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accent3"/>
                </a:solidFill>
              </a:rPr>
              <a:t>Introduction</a:t>
            </a:r>
            <a:endParaRPr lang="ko-KR" altLang="en-US" sz="54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5F246A1-7035-429F-992E-542B4080B7F7}"/>
              </a:ext>
            </a:extLst>
          </p:cNvPr>
          <p:cNvSpPr/>
          <p:nvPr/>
        </p:nvSpPr>
        <p:spPr>
          <a:xfrm>
            <a:off x="419877" y="1325306"/>
            <a:ext cx="7843736" cy="391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8C7336A-FE67-47A2-A1C4-25663EADD320}"/>
              </a:ext>
            </a:extLst>
          </p:cNvPr>
          <p:cNvSpPr/>
          <p:nvPr/>
        </p:nvSpPr>
        <p:spPr>
          <a:xfrm>
            <a:off x="512139" y="2065893"/>
            <a:ext cx="10571096" cy="385395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2C69D-AB7B-7554-69D6-DE8DA2B4DB00}"/>
              </a:ext>
            </a:extLst>
          </p:cNvPr>
          <p:cNvSpPr txBox="1"/>
          <p:nvPr/>
        </p:nvSpPr>
        <p:spPr>
          <a:xfrm>
            <a:off x="942391" y="2065893"/>
            <a:ext cx="9862457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administration management serves as a centralized platform for ATM cash deposit administrators, offering features such as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efficient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management functionalities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tasks such as user management, transaction monitoring, cash logistics, and security measures. </a:t>
            </a:r>
          </a:p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efficient ATM operations, enhances security, and optimizes cash availability for operational effectiveness.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Roles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66B3AA-088F-4FC3-9213-4225BEC33EB0}"/>
              </a:ext>
            </a:extLst>
          </p:cNvPr>
          <p:cNvGrpSpPr/>
          <p:nvPr/>
        </p:nvGrpSpPr>
        <p:grpSpPr>
          <a:xfrm>
            <a:off x="1040407" y="2501689"/>
            <a:ext cx="2394101" cy="2088232"/>
            <a:chOff x="5248647" y="1608813"/>
            <a:chExt cx="970807" cy="846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A5CC44-F604-44ED-ABB6-AF0EBDCDE104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6EB4E0-DE89-4765-917E-2D13950189D8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C76C62-D667-4851-968E-80AEB5B2B8D9}"/>
              </a:ext>
            </a:extLst>
          </p:cNvPr>
          <p:cNvSpPr txBox="1"/>
          <p:nvPr/>
        </p:nvSpPr>
        <p:spPr>
          <a:xfrm>
            <a:off x="1733047" y="3765970"/>
            <a:ext cx="1591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Manages profiles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3F45C-A393-40ED-90E7-CD64913A5AFA}"/>
              </a:ext>
            </a:extLst>
          </p:cNvPr>
          <p:cNvSpPr txBox="1"/>
          <p:nvPr/>
        </p:nvSpPr>
        <p:spPr>
          <a:xfrm>
            <a:off x="1521608" y="2856178"/>
            <a:ext cx="2657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ADMIN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13167-A832-4218-BF18-0808D39551AB}"/>
              </a:ext>
            </a:extLst>
          </p:cNvPr>
          <p:cNvSpPr txBox="1"/>
          <p:nvPr/>
        </p:nvSpPr>
        <p:spPr>
          <a:xfrm>
            <a:off x="1100541" y="5045093"/>
            <a:ext cx="235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Admin manages the profile of reporter and custodian.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38E89-7EEF-4BCE-9B55-C6E38AA2B9FE}"/>
              </a:ext>
            </a:extLst>
          </p:cNvPr>
          <p:cNvGrpSpPr/>
          <p:nvPr/>
        </p:nvGrpSpPr>
        <p:grpSpPr>
          <a:xfrm>
            <a:off x="4806211" y="2128827"/>
            <a:ext cx="2394101" cy="2088232"/>
            <a:chOff x="5248647" y="1608813"/>
            <a:chExt cx="970807" cy="84677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913362-69EF-4124-AC59-17A21D847E0E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2832D2-7812-4263-BC3D-96508774D2CE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A0E026-EBC2-4149-AA35-590CE4372A93}"/>
              </a:ext>
            </a:extLst>
          </p:cNvPr>
          <p:cNvSpPr txBox="1"/>
          <p:nvPr/>
        </p:nvSpPr>
        <p:spPr>
          <a:xfrm>
            <a:off x="5560644" y="3271676"/>
            <a:ext cx="159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Manages entire cash deposit history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6BF44-778E-473F-B2EA-400CF5043A76}"/>
              </a:ext>
            </a:extLst>
          </p:cNvPr>
          <p:cNvSpPr txBox="1"/>
          <p:nvPr/>
        </p:nvSpPr>
        <p:spPr>
          <a:xfrm>
            <a:off x="5423873" y="2496482"/>
            <a:ext cx="305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REPORTER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391AA-5D4C-4B20-B57B-174990AE3BB6}"/>
              </a:ext>
            </a:extLst>
          </p:cNvPr>
          <p:cNvSpPr txBox="1"/>
          <p:nvPr/>
        </p:nvSpPr>
        <p:spPr>
          <a:xfrm>
            <a:off x="4866345" y="4672231"/>
            <a:ext cx="235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Reporter manages all the money load history in the ATM machine.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7D54A8-8D83-46C6-93DF-F3FEBA5CDFAD}"/>
              </a:ext>
            </a:extLst>
          </p:cNvPr>
          <p:cNvGrpSpPr/>
          <p:nvPr/>
        </p:nvGrpSpPr>
        <p:grpSpPr>
          <a:xfrm>
            <a:off x="8572015" y="1821088"/>
            <a:ext cx="2394101" cy="2088232"/>
            <a:chOff x="5248647" y="1608813"/>
            <a:chExt cx="970807" cy="8467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5BC088-34FC-4B94-AF84-914A4543B3CF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D66BF3-B8B6-4F18-8086-C0AA27D21AF9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47CA648-A65A-4EEA-9189-CDC2827640EF}"/>
              </a:ext>
            </a:extLst>
          </p:cNvPr>
          <p:cNvSpPr txBox="1"/>
          <p:nvPr/>
        </p:nvSpPr>
        <p:spPr>
          <a:xfrm>
            <a:off x="9301726" y="2926649"/>
            <a:ext cx="159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Manges money load and monitoring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06E4DD-5279-4079-BC56-DBEC582320F5}"/>
              </a:ext>
            </a:extLst>
          </p:cNvPr>
          <p:cNvSpPr txBox="1"/>
          <p:nvPr/>
        </p:nvSpPr>
        <p:spPr>
          <a:xfrm>
            <a:off x="9121905" y="2067792"/>
            <a:ext cx="329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3600" b="1" dirty="0">
                <a:solidFill>
                  <a:schemeClr val="accent3"/>
                </a:solidFill>
                <a:cs typeface="Arial" pitchFamily="34" charset="0"/>
              </a:rPr>
              <a:t>CUSTODIAN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AE3545-AE51-47AA-9541-217A28FFCCF4}"/>
              </a:ext>
            </a:extLst>
          </p:cNvPr>
          <p:cNvSpPr txBox="1"/>
          <p:nvPr/>
        </p:nvSpPr>
        <p:spPr>
          <a:xfrm>
            <a:off x="8632149" y="4364492"/>
            <a:ext cx="2357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Custodian is the user who manages all money load and monitoring money in the ATM machine.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Services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D839C2B0-68B1-418A-A6DE-865DB3E9F912}"/>
              </a:ext>
            </a:extLst>
          </p:cNvPr>
          <p:cNvGrpSpPr/>
          <p:nvPr/>
        </p:nvGrpSpPr>
        <p:grpSpPr>
          <a:xfrm>
            <a:off x="8404604" y="2800072"/>
            <a:ext cx="2911650" cy="774372"/>
            <a:chOff x="6976472" y="3212976"/>
            <a:chExt cx="2175465" cy="7743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9A5215-E0F0-439C-BDA9-FCFFF6E8253A}"/>
                </a:ext>
              </a:extLst>
            </p:cNvPr>
            <p:cNvSpPr txBox="1"/>
            <p:nvPr/>
          </p:nvSpPr>
          <p:spPr>
            <a:xfrm>
              <a:off x="6976472" y="3212976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Load Money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AA6100-2417-4D3B-B277-4D75A92FED51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Api used to add the money and it will only controlled and access by custodian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3">
            <a:extLst>
              <a:ext uri="{FF2B5EF4-FFF2-40B4-BE49-F238E27FC236}">
                <a16:creationId xmlns:a16="http://schemas.microsoft.com/office/drawing/2014/main" id="{401147EA-4C8E-404E-8F4F-9D36058E6901}"/>
              </a:ext>
            </a:extLst>
          </p:cNvPr>
          <p:cNvGrpSpPr/>
          <p:nvPr/>
        </p:nvGrpSpPr>
        <p:grpSpPr>
          <a:xfrm>
            <a:off x="785212" y="4030792"/>
            <a:ext cx="2911651" cy="774372"/>
            <a:chOff x="-2604" y="3201033"/>
            <a:chExt cx="2175465" cy="7743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41492-A76F-48BF-906B-B7E0BF73AB34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All Users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D26274-6B5F-44AF-8F04-0D37928239D9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 used for getting all users from the database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only access by the admin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6DB0D2DD-739F-4E97-AC55-A1FFFE9DAAAA}"/>
              </a:ext>
            </a:extLst>
          </p:cNvPr>
          <p:cNvGrpSpPr/>
          <p:nvPr/>
        </p:nvGrpSpPr>
        <p:grpSpPr>
          <a:xfrm>
            <a:off x="7521279" y="1569354"/>
            <a:ext cx="2911650" cy="959036"/>
            <a:chOff x="6310076" y="1490145"/>
            <a:chExt cx="2175465" cy="9590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59178F-564A-42AB-BB7F-E6E3642B52E6}"/>
                </a:ext>
              </a:extLst>
            </p:cNvPr>
            <p:cNvSpPr txBox="1"/>
            <p:nvPr/>
          </p:nvSpPr>
          <p:spPr>
            <a:xfrm>
              <a:off x="6310076" y="149014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Delete User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9F242-4B20-4DB9-ADBC-42A3AA0AB1DC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Api used to delete a particular user from the database and only access by the admin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924C9384-84DB-4924-99E4-434528E6D7A2}"/>
              </a:ext>
            </a:extLst>
          </p:cNvPr>
          <p:cNvGrpSpPr/>
          <p:nvPr/>
        </p:nvGrpSpPr>
        <p:grpSpPr>
          <a:xfrm>
            <a:off x="7521279" y="5261513"/>
            <a:ext cx="2911650" cy="959038"/>
            <a:chOff x="6369928" y="4901747"/>
            <a:chExt cx="2175465" cy="9590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831EF7-DD3C-4CBC-87C9-72835F39906F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Download History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B9A53B-BB43-4342-AB08-B0F35851ECF5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 used for reporting data in the </a:t>
              </a:r>
              <a:r>
                <a:rPr lang="en-I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Fileformat</a:t>
              </a: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it can only access by the Reporter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A6D2BE04-61E6-4694-ABD9-76E02699A156}"/>
              </a:ext>
            </a:extLst>
          </p:cNvPr>
          <p:cNvGrpSpPr/>
          <p:nvPr/>
        </p:nvGrpSpPr>
        <p:grpSpPr>
          <a:xfrm>
            <a:off x="1581269" y="1569354"/>
            <a:ext cx="2911651" cy="774370"/>
            <a:chOff x="680500" y="1484784"/>
            <a:chExt cx="2175465" cy="7743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10D962-B5EB-40AC-A7CA-16C535B93400}"/>
                </a:ext>
              </a:extLst>
            </p:cNvPr>
            <p:cNvSpPr txBox="1"/>
            <p:nvPr/>
          </p:nvSpPr>
          <p:spPr>
            <a:xfrm>
              <a:off x="680500" y="1484784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 User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CDF207-C0BE-492C-837D-0D29BA930E08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API to create new user with multiple roles like custodian and reporter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id="{72AFE589-4E3B-41B0-8B5B-40B7036F7D79}"/>
              </a:ext>
            </a:extLst>
          </p:cNvPr>
          <p:cNvGrpSpPr/>
          <p:nvPr/>
        </p:nvGrpSpPr>
        <p:grpSpPr>
          <a:xfrm>
            <a:off x="1581269" y="5261513"/>
            <a:ext cx="2911651" cy="959038"/>
            <a:chOff x="740351" y="4896385"/>
            <a:chExt cx="2175465" cy="9590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304DF4-F22D-4D75-BB52-53B37CA3C107}"/>
                </a:ext>
              </a:extLst>
            </p:cNvPr>
            <p:cNvSpPr txBox="1"/>
            <p:nvPr/>
          </p:nvSpPr>
          <p:spPr>
            <a:xfrm>
              <a:off x="740351" y="489638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User By Id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F9E7A5-5AB0-40B6-A5BC-D2BC540421C6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 used to get a particular user from the database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only access by the admin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54">
            <a:extLst>
              <a:ext uri="{FF2B5EF4-FFF2-40B4-BE49-F238E27FC236}">
                <a16:creationId xmlns:a16="http://schemas.microsoft.com/office/drawing/2014/main" id="{55A46EB5-AE81-4663-BFF7-6DA4D6E85101}"/>
              </a:ext>
            </a:extLst>
          </p:cNvPr>
          <p:cNvSpPr/>
          <p:nvPr/>
        </p:nvSpPr>
        <p:spPr>
          <a:xfrm>
            <a:off x="6157514" y="1913219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55">
            <a:extLst>
              <a:ext uri="{FF2B5EF4-FFF2-40B4-BE49-F238E27FC236}">
                <a16:creationId xmlns:a16="http://schemas.microsoft.com/office/drawing/2014/main" id="{30DFC5AC-35EB-4A51-ACC8-B27CE2E8D073}"/>
              </a:ext>
            </a:extLst>
          </p:cNvPr>
          <p:cNvSpPr/>
          <p:nvPr/>
        </p:nvSpPr>
        <p:spPr>
          <a:xfrm>
            <a:off x="7035567" y="3989147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56">
            <a:extLst>
              <a:ext uri="{FF2B5EF4-FFF2-40B4-BE49-F238E27FC236}">
                <a16:creationId xmlns:a16="http://schemas.microsoft.com/office/drawing/2014/main" id="{DFABB882-2A21-4D41-AB8E-BE18898007D1}"/>
              </a:ext>
            </a:extLst>
          </p:cNvPr>
          <p:cNvSpPr/>
          <p:nvPr/>
        </p:nvSpPr>
        <p:spPr>
          <a:xfrm>
            <a:off x="6157514" y="4849241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Oval 57">
            <a:extLst>
              <a:ext uri="{FF2B5EF4-FFF2-40B4-BE49-F238E27FC236}">
                <a16:creationId xmlns:a16="http://schemas.microsoft.com/office/drawing/2014/main" id="{C949A1D2-6915-4046-BB29-C4632E596AE9}"/>
              </a:ext>
            </a:extLst>
          </p:cNvPr>
          <p:cNvSpPr/>
          <p:nvPr/>
        </p:nvSpPr>
        <p:spPr>
          <a:xfrm>
            <a:off x="4933360" y="4849241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Oval 58">
            <a:extLst>
              <a:ext uri="{FF2B5EF4-FFF2-40B4-BE49-F238E27FC236}">
                <a16:creationId xmlns:a16="http://schemas.microsoft.com/office/drawing/2014/main" id="{6761562E-0C01-49DA-AB94-3E46494AF459}"/>
              </a:ext>
            </a:extLst>
          </p:cNvPr>
          <p:cNvSpPr/>
          <p:nvPr/>
        </p:nvSpPr>
        <p:spPr>
          <a:xfrm>
            <a:off x="4053214" y="2850486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Oval 59">
            <a:extLst>
              <a:ext uri="{FF2B5EF4-FFF2-40B4-BE49-F238E27FC236}">
                <a16:creationId xmlns:a16="http://schemas.microsoft.com/office/drawing/2014/main" id="{2A00AE6A-F02F-4DE8-8212-1102D0223683}"/>
              </a:ext>
            </a:extLst>
          </p:cNvPr>
          <p:cNvSpPr/>
          <p:nvPr/>
        </p:nvSpPr>
        <p:spPr>
          <a:xfrm>
            <a:off x="4933360" y="1913219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Rectangle 130">
            <a:extLst>
              <a:ext uri="{FF2B5EF4-FFF2-40B4-BE49-F238E27FC236}">
                <a16:creationId xmlns:a16="http://schemas.microsoft.com/office/drawing/2014/main" id="{24B239B1-AA6B-4FC3-9DAD-0A46BA31BC42}"/>
              </a:ext>
            </a:extLst>
          </p:cNvPr>
          <p:cNvSpPr/>
          <p:nvPr/>
        </p:nvSpPr>
        <p:spPr>
          <a:xfrm>
            <a:off x="4389567" y="3185925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BCFC89E9-B5D9-4928-B564-1EE56B2C949D}"/>
              </a:ext>
            </a:extLst>
          </p:cNvPr>
          <p:cNvSpPr/>
          <p:nvPr/>
        </p:nvSpPr>
        <p:spPr>
          <a:xfrm>
            <a:off x="5226567" y="5189606"/>
            <a:ext cx="488868" cy="39455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F769964C-F0B9-492B-BDED-0CC40BA47E20}"/>
              </a:ext>
            </a:extLst>
          </p:cNvPr>
          <p:cNvSpPr/>
          <p:nvPr/>
        </p:nvSpPr>
        <p:spPr>
          <a:xfrm>
            <a:off x="6493760" y="2277059"/>
            <a:ext cx="402790" cy="34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FB0F9E72-42A1-4197-9AC2-4C203448F619}"/>
              </a:ext>
            </a:extLst>
          </p:cNvPr>
          <p:cNvSpPr/>
          <p:nvPr/>
        </p:nvSpPr>
        <p:spPr>
          <a:xfrm>
            <a:off x="7326446" y="4359645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875B74FB-0AC6-4D44-A477-70529D37F4D9}"/>
              </a:ext>
            </a:extLst>
          </p:cNvPr>
          <p:cNvSpPr>
            <a:spLocks noChangeAspect="1"/>
          </p:cNvSpPr>
          <p:nvPr/>
        </p:nvSpPr>
        <p:spPr>
          <a:xfrm>
            <a:off x="6468699" y="5207842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id="{45FF811A-4CFA-46D4-AE42-BF680C3760E0}"/>
              </a:ext>
            </a:extLst>
          </p:cNvPr>
          <p:cNvSpPr/>
          <p:nvPr/>
        </p:nvSpPr>
        <p:spPr>
          <a:xfrm flipH="1">
            <a:off x="5250512" y="2268970"/>
            <a:ext cx="440978" cy="36378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56">
            <a:extLst>
              <a:ext uri="{FF2B5EF4-FFF2-40B4-BE49-F238E27FC236}">
                <a16:creationId xmlns:a16="http://schemas.microsoft.com/office/drawing/2014/main" id="{0F4F3661-9A9E-402E-943F-08898563B7EB}"/>
              </a:ext>
            </a:extLst>
          </p:cNvPr>
          <p:cNvSpPr/>
          <p:nvPr/>
        </p:nvSpPr>
        <p:spPr>
          <a:xfrm>
            <a:off x="7035567" y="2850486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Oval 59">
            <a:extLst>
              <a:ext uri="{FF2B5EF4-FFF2-40B4-BE49-F238E27FC236}">
                <a16:creationId xmlns:a16="http://schemas.microsoft.com/office/drawing/2014/main" id="{406B9DDC-3CBD-44D8-A44C-B33E60964C8B}"/>
              </a:ext>
            </a:extLst>
          </p:cNvPr>
          <p:cNvSpPr/>
          <p:nvPr/>
        </p:nvSpPr>
        <p:spPr>
          <a:xfrm>
            <a:off x="4053214" y="3989147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6C583462-AAA0-4D46-BCCE-3F92A3308088}"/>
              </a:ext>
            </a:extLst>
          </p:cNvPr>
          <p:cNvSpPr>
            <a:spLocks noChangeAspect="1"/>
          </p:cNvSpPr>
          <p:nvPr/>
        </p:nvSpPr>
        <p:spPr>
          <a:xfrm rot="9900000">
            <a:off x="7343476" y="3193014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B6E67549-9668-4945-A662-5E6A66C7EC6A}"/>
              </a:ext>
            </a:extLst>
          </p:cNvPr>
          <p:cNvSpPr>
            <a:spLocks noChangeAspect="1"/>
          </p:cNvSpPr>
          <p:nvPr/>
        </p:nvSpPr>
        <p:spPr>
          <a:xfrm>
            <a:off x="4369300" y="4303383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61">
            <a:extLst>
              <a:ext uri="{FF2B5EF4-FFF2-40B4-BE49-F238E27FC236}">
                <a16:creationId xmlns:a16="http://schemas.microsoft.com/office/drawing/2014/main" id="{7EEF1C4E-8AA4-4548-A524-68388A837E82}"/>
              </a:ext>
            </a:extLst>
          </p:cNvPr>
          <p:cNvSpPr/>
          <p:nvPr/>
        </p:nvSpPr>
        <p:spPr>
          <a:xfrm>
            <a:off x="4983016" y="2820680"/>
            <a:ext cx="2225967" cy="2225967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Group 5">
            <a:extLst>
              <a:ext uri="{FF2B5EF4-FFF2-40B4-BE49-F238E27FC236}">
                <a16:creationId xmlns:a16="http://schemas.microsoft.com/office/drawing/2014/main" id="{60DFE232-27C0-43B3-A843-93B194F041E8}"/>
              </a:ext>
            </a:extLst>
          </p:cNvPr>
          <p:cNvGrpSpPr/>
          <p:nvPr/>
        </p:nvGrpSpPr>
        <p:grpSpPr>
          <a:xfrm>
            <a:off x="8404604" y="4030792"/>
            <a:ext cx="2911650" cy="959038"/>
            <a:chOff x="6369928" y="4901747"/>
            <a:chExt cx="2175465" cy="9590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8594C1-7D16-4B52-9E25-6B15D46F4595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View Money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94EF48-7BAC-44E8-825F-5AB8CF9EFE35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Api used to view the money related data in the database and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it will only controlled and access by custodian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3">
            <a:extLst>
              <a:ext uri="{FF2B5EF4-FFF2-40B4-BE49-F238E27FC236}">
                <a16:creationId xmlns:a16="http://schemas.microsoft.com/office/drawing/2014/main" id="{99115756-E17F-400C-8BC6-A3D8444B1FA7}"/>
              </a:ext>
            </a:extLst>
          </p:cNvPr>
          <p:cNvGrpSpPr/>
          <p:nvPr/>
        </p:nvGrpSpPr>
        <p:grpSpPr>
          <a:xfrm>
            <a:off x="785212" y="2800072"/>
            <a:ext cx="2911651" cy="774372"/>
            <a:chOff x="-2604" y="3201033"/>
            <a:chExt cx="2175465" cy="77437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7268DD-BD63-44D0-B172-F205A645BE4F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Update User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67E45B-07DD-45C8-B2F5-18DA56A29324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API used for updating the particular user and only access by the admin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7FE1877-26F8-4BC1-97D9-EBA412D4AE29}"/>
              </a:ext>
            </a:extLst>
          </p:cNvPr>
          <p:cNvSpPr txBox="1"/>
          <p:nvPr/>
        </p:nvSpPr>
        <p:spPr>
          <a:xfrm>
            <a:off x="5319369" y="4153004"/>
            <a:ext cx="155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Rest API Services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Freeform 55">
            <a:extLst>
              <a:ext uri="{FF2B5EF4-FFF2-40B4-BE49-F238E27FC236}">
                <a16:creationId xmlns:a16="http://schemas.microsoft.com/office/drawing/2014/main" id="{A72BA094-9B59-461F-889B-F97607FC54FC}"/>
              </a:ext>
            </a:extLst>
          </p:cNvPr>
          <p:cNvSpPr/>
          <p:nvPr/>
        </p:nvSpPr>
        <p:spPr>
          <a:xfrm rot="3600000">
            <a:off x="5826544" y="3168783"/>
            <a:ext cx="461610" cy="113109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Technologies</a:t>
            </a:r>
          </a:p>
        </p:txBody>
      </p:sp>
      <p:grpSp>
        <p:nvGrpSpPr>
          <p:cNvPr id="3" name="Group 100">
            <a:extLst>
              <a:ext uri="{FF2B5EF4-FFF2-40B4-BE49-F238E27FC236}">
                <a16:creationId xmlns:a16="http://schemas.microsoft.com/office/drawing/2014/main" id="{5C37070D-F164-4183-A090-9C537600EA63}"/>
              </a:ext>
            </a:extLst>
          </p:cNvPr>
          <p:cNvGrpSpPr/>
          <p:nvPr/>
        </p:nvGrpSpPr>
        <p:grpSpPr>
          <a:xfrm>
            <a:off x="4612702" y="5656058"/>
            <a:ext cx="2966597" cy="646331"/>
            <a:chOff x="4965551" y="1783849"/>
            <a:chExt cx="1780587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8048C5-18DF-41A4-AAD2-DC8A89BFB2A7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CD7A93-73BB-4334-B040-DEF498A2ADEF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 Security</a:t>
              </a:r>
            </a:p>
            <a:p>
              <a:pPr algn="ctr"/>
              <a:r>
                <a:rPr lang="en-GB" sz="1200" dirty="0">
                  <a:solidFill>
                    <a:srgbClr val="0D0D0D"/>
                  </a:solidFill>
                  <a:latin typeface="Söhne"/>
                </a:rPr>
                <a:t>P</a:t>
              </a:r>
              <a:r>
                <a:rPr lang="en-GB" sz="1200" b="0" i="0" dirty="0">
                  <a:solidFill>
                    <a:srgbClr val="0D0D0D"/>
                  </a:solidFill>
                  <a:effectLst/>
                  <a:latin typeface="Söhne"/>
                </a:rPr>
                <a:t>owerful and customizable authentication and authorization framework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FB38433-4017-477B-ADA2-91CB6F4AD732}"/>
              </a:ext>
            </a:extLst>
          </p:cNvPr>
          <p:cNvSpPr txBox="1"/>
          <p:nvPr/>
        </p:nvSpPr>
        <p:spPr>
          <a:xfrm>
            <a:off x="8391355" y="3550085"/>
            <a:ext cx="2966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Hibernate</a:t>
            </a:r>
          </a:p>
          <a:p>
            <a:r>
              <a:rPr lang="en-GB" sz="1200" dirty="0">
                <a:solidFill>
                  <a:srgbClr val="0D0D0D"/>
                </a:solidFill>
                <a:latin typeface="Söhne"/>
              </a:rPr>
              <a:t>O</a:t>
            </a:r>
            <a:r>
              <a:rPr lang="en-GB" sz="1200" b="0" i="0" dirty="0">
                <a:solidFill>
                  <a:srgbClr val="0D0D0D"/>
                </a:solidFill>
                <a:effectLst/>
                <a:latin typeface="Söhne"/>
              </a:rPr>
              <a:t>bject-relational mapping (ORM) framework for Java that simplifies the development of database-driven applications by mapping Java objects to database tables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6BC5C-392F-49DE-A310-66B2F5CC36B5}"/>
              </a:ext>
            </a:extLst>
          </p:cNvPr>
          <p:cNvSpPr txBox="1"/>
          <p:nvPr/>
        </p:nvSpPr>
        <p:spPr>
          <a:xfrm>
            <a:off x="7868336" y="4855493"/>
            <a:ext cx="296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Swagger</a:t>
            </a:r>
          </a:p>
          <a:p>
            <a:r>
              <a:rPr lang="en-GB" sz="1200" dirty="0">
                <a:solidFill>
                  <a:srgbClr val="0D0D0D"/>
                </a:solidFill>
                <a:latin typeface="Söhne"/>
              </a:rPr>
              <a:t>U</a:t>
            </a:r>
            <a:r>
              <a:rPr lang="en-GB" sz="1200" b="0" i="0" dirty="0">
                <a:solidFill>
                  <a:srgbClr val="0D0D0D"/>
                </a:solidFill>
                <a:effectLst/>
                <a:latin typeface="Söhne"/>
              </a:rPr>
              <a:t>ser-friendly interface for developers to describe, visualize, and interact with their RESTful web services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27">
            <a:extLst>
              <a:ext uri="{FF2B5EF4-FFF2-40B4-BE49-F238E27FC236}">
                <a16:creationId xmlns:a16="http://schemas.microsoft.com/office/drawing/2014/main" id="{D5012831-34BE-449A-9454-C33C897F47BC}"/>
              </a:ext>
            </a:extLst>
          </p:cNvPr>
          <p:cNvGrpSpPr/>
          <p:nvPr/>
        </p:nvGrpSpPr>
        <p:grpSpPr>
          <a:xfrm>
            <a:off x="574874" y="3214815"/>
            <a:ext cx="3279953" cy="954083"/>
            <a:chOff x="4788356" y="1302446"/>
            <a:chExt cx="1957782" cy="9540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DD12E4-686E-4894-AE58-EFEEFF78F74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FF64B3-5DB1-465E-8F7F-59E95B1014DC}"/>
                </a:ext>
              </a:extLst>
            </p:cNvPr>
            <p:cNvSpPr txBox="1"/>
            <p:nvPr/>
          </p:nvSpPr>
          <p:spPr>
            <a:xfrm>
              <a:off x="4788356" y="1302446"/>
              <a:ext cx="17805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RESTful API</a:t>
              </a:r>
            </a:p>
            <a:p>
              <a:pPr algn="r"/>
              <a:r>
                <a:rPr lang="en-GB" sz="1200" b="0" i="0" dirty="0">
                  <a:solidFill>
                    <a:srgbClr val="0D0D0D"/>
                  </a:solidFill>
                  <a:effectLst/>
                  <a:latin typeface="Söhne"/>
                </a:rPr>
                <a:t>client-server communication, and standard HTTP methods (such as GET, POST, PUT, DELETE) to perform operations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0">
            <a:extLst>
              <a:ext uri="{FF2B5EF4-FFF2-40B4-BE49-F238E27FC236}">
                <a16:creationId xmlns:a16="http://schemas.microsoft.com/office/drawing/2014/main" id="{8FF5A5AE-47F2-4A07-B33B-E7AFF32D774B}"/>
              </a:ext>
            </a:extLst>
          </p:cNvPr>
          <p:cNvGrpSpPr/>
          <p:nvPr/>
        </p:nvGrpSpPr>
        <p:grpSpPr>
          <a:xfrm>
            <a:off x="1473054" y="4928927"/>
            <a:ext cx="2983091" cy="830997"/>
            <a:chOff x="4965551" y="1783849"/>
            <a:chExt cx="1780587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BDD589-63FF-41C9-AF56-661ED107F81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821480-E5A5-4F3A-ABDF-B322FB26CCA6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 Boot</a:t>
              </a:r>
            </a:p>
            <a:p>
              <a:pPr algn="r"/>
              <a:r>
                <a:rPr lang="en-GB" sz="1200" dirty="0">
                  <a:solidFill>
                    <a:srgbClr val="0D0D0D"/>
                  </a:solidFill>
                  <a:latin typeface="Söhne"/>
                </a:rPr>
                <a:t>D</a:t>
              </a:r>
              <a:r>
                <a:rPr lang="en-GB" sz="1200" b="0" i="0" dirty="0">
                  <a:solidFill>
                    <a:srgbClr val="0D0D0D"/>
                  </a:solidFill>
                  <a:effectLst/>
                  <a:latin typeface="Söhne"/>
                </a:rPr>
                <a:t>evelopment of production-ready, stand-alone, and highly customizable web applications.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47">
            <a:extLst>
              <a:ext uri="{FF2B5EF4-FFF2-40B4-BE49-F238E27FC236}">
                <a16:creationId xmlns:a16="http://schemas.microsoft.com/office/drawing/2014/main" id="{5F61892F-401D-440D-9C8C-48A2E93AA003}"/>
              </a:ext>
            </a:extLst>
          </p:cNvPr>
          <p:cNvGrpSpPr/>
          <p:nvPr/>
        </p:nvGrpSpPr>
        <p:grpSpPr>
          <a:xfrm>
            <a:off x="3457208" y="2373247"/>
            <a:ext cx="5335891" cy="2999203"/>
            <a:chOff x="3360334" y="2373247"/>
            <a:chExt cx="5335891" cy="2999203"/>
          </a:xfrm>
        </p:grpSpPr>
        <p:sp>
          <p:nvSpPr>
            <p:cNvPr id="19" name="Oval 94">
              <a:extLst>
                <a:ext uri="{FF2B5EF4-FFF2-40B4-BE49-F238E27FC236}">
                  <a16:creationId xmlns:a16="http://schemas.microsoft.com/office/drawing/2014/main" id="{2FA828A9-4112-4507-B1DD-2EFF9175E7C7}"/>
                </a:ext>
              </a:extLst>
            </p:cNvPr>
            <p:cNvSpPr/>
            <p:nvPr/>
          </p:nvSpPr>
          <p:spPr>
            <a:xfrm>
              <a:off x="3360334" y="2373247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95">
              <a:extLst>
                <a:ext uri="{FF2B5EF4-FFF2-40B4-BE49-F238E27FC236}">
                  <a16:creationId xmlns:a16="http://schemas.microsoft.com/office/drawing/2014/main" id="{6B4FE019-6CDC-48AF-AA3B-CF7A708ED772}"/>
                </a:ext>
              </a:extLst>
            </p:cNvPr>
            <p:cNvSpPr/>
            <p:nvPr/>
          </p:nvSpPr>
          <p:spPr>
            <a:xfrm>
              <a:off x="4038592" y="3917155"/>
              <a:ext cx="725420" cy="7254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96">
              <a:extLst>
                <a:ext uri="{FF2B5EF4-FFF2-40B4-BE49-F238E27FC236}">
                  <a16:creationId xmlns:a16="http://schemas.microsoft.com/office/drawing/2014/main" id="{F127AB38-FE24-4D5D-8898-48DF828B7D40}"/>
                </a:ext>
              </a:extLst>
            </p:cNvPr>
            <p:cNvSpPr/>
            <p:nvPr/>
          </p:nvSpPr>
          <p:spPr>
            <a:xfrm>
              <a:off x="5636155" y="4647030"/>
              <a:ext cx="725420" cy="72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97">
              <a:extLst>
                <a:ext uri="{FF2B5EF4-FFF2-40B4-BE49-F238E27FC236}">
                  <a16:creationId xmlns:a16="http://schemas.microsoft.com/office/drawing/2014/main" id="{D30E8E6D-FA1B-4679-BE63-C8A76CAB66FD}"/>
                </a:ext>
              </a:extLst>
            </p:cNvPr>
            <p:cNvSpPr/>
            <p:nvPr/>
          </p:nvSpPr>
          <p:spPr>
            <a:xfrm>
              <a:off x="7307483" y="3935887"/>
              <a:ext cx="725420" cy="72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98">
              <a:extLst>
                <a:ext uri="{FF2B5EF4-FFF2-40B4-BE49-F238E27FC236}">
                  <a16:creationId xmlns:a16="http://schemas.microsoft.com/office/drawing/2014/main" id="{0110114F-A81A-4D02-9F7E-63E58A41147C}"/>
                </a:ext>
              </a:extLst>
            </p:cNvPr>
            <p:cNvSpPr/>
            <p:nvPr/>
          </p:nvSpPr>
          <p:spPr>
            <a:xfrm>
              <a:off x="7970805" y="2410829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Parallelogram 30">
              <a:extLst>
                <a:ext uri="{FF2B5EF4-FFF2-40B4-BE49-F238E27FC236}">
                  <a16:creationId xmlns:a16="http://schemas.microsoft.com/office/drawing/2014/main" id="{6B9598B3-9EEB-4DFD-A290-DE953702DBC2}"/>
                </a:ext>
              </a:extLst>
            </p:cNvPr>
            <p:cNvSpPr/>
            <p:nvPr/>
          </p:nvSpPr>
          <p:spPr>
            <a:xfrm flipH="1">
              <a:off x="4214929" y="4127752"/>
              <a:ext cx="352805" cy="353677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Isosceles Triangle 8">
              <a:extLst>
                <a:ext uri="{FF2B5EF4-FFF2-40B4-BE49-F238E27FC236}">
                  <a16:creationId xmlns:a16="http://schemas.microsoft.com/office/drawing/2014/main" id="{9E5C2E70-87A2-4C2D-BC37-70959FD15E71}"/>
                </a:ext>
              </a:extLst>
            </p:cNvPr>
            <p:cNvSpPr/>
            <p:nvPr/>
          </p:nvSpPr>
          <p:spPr>
            <a:xfrm rot="16200000">
              <a:off x="8171720" y="2571277"/>
              <a:ext cx="341731" cy="40743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07D9B420-C724-47AD-99D8-B0CF808B18A4}"/>
                </a:ext>
              </a:extLst>
            </p:cNvPr>
            <p:cNvSpPr/>
            <p:nvPr/>
          </p:nvSpPr>
          <p:spPr>
            <a:xfrm>
              <a:off x="7499478" y="4120129"/>
              <a:ext cx="362427" cy="36242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Donut 24">
              <a:extLst>
                <a:ext uri="{FF2B5EF4-FFF2-40B4-BE49-F238E27FC236}">
                  <a16:creationId xmlns:a16="http://schemas.microsoft.com/office/drawing/2014/main" id="{E13B696B-7A43-4E3E-BFE3-B6CDF6E0CD12}"/>
                </a:ext>
              </a:extLst>
            </p:cNvPr>
            <p:cNvSpPr/>
            <p:nvPr/>
          </p:nvSpPr>
          <p:spPr>
            <a:xfrm>
              <a:off x="5808307" y="4806224"/>
              <a:ext cx="396474" cy="399702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6FC6C68E-227A-4566-AFC0-0C404891A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9107" y="2547671"/>
              <a:ext cx="383121" cy="38631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29" name="그룹 43">
              <a:extLst>
                <a:ext uri="{FF2B5EF4-FFF2-40B4-BE49-F238E27FC236}">
                  <a16:creationId xmlns:a16="http://schemas.microsoft.com/office/drawing/2014/main" id="{FF4CB353-5394-401C-836B-6AE492231362}"/>
                </a:ext>
              </a:extLst>
            </p:cNvPr>
            <p:cNvGrpSpPr/>
            <p:nvPr/>
          </p:nvGrpSpPr>
          <p:grpSpPr>
            <a:xfrm>
              <a:off x="4208243" y="2644948"/>
              <a:ext cx="940156" cy="1298632"/>
              <a:chOff x="4208243" y="2644948"/>
              <a:chExt cx="940156" cy="1298632"/>
            </a:xfrm>
          </p:grpSpPr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908610C5-55F3-4856-B163-D6EDF2A3B260}"/>
                  </a:ext>
                </a:extLst>
              </p:cNvPr>
              <p:cNvSpPr/>
              <p:nvPr/>
            </p:nvSpPr>
            <p:spPr>
              <a:xfrm rot="10800000">
                <a:off x="4208243" y="2644948"/>
                <a:ext cx="940156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D1C1146-D750-4C3E-AA0C-FFE394228775}"/>
                  </a:ext>
                </a:extLst>
              </p:cNvPr>
              <p:cNvSpPr/>
              <p:nvPr/>
            </p:nvSpPr>
            <p:spPr>
              <a:xfrm rot="8013803">
                <a:off x="4525257" y="3527303"/>
                <a:ext cx="665367" cy="1671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44">
              <a:extLst>
                <a:ext uri="{FF2B5EF4-FFF2-40B4-BE49-F238E27FC236}">
                  <a16:creationId xmlns:a16="http://schemas.microsoft.com/office/drawing/2014/main" id="{865F5BA2-10BE-4C30-AE8B-66AF27F9721B}"/>
                </a:ext>
              </a:extLst>
            </p:cNvPr>
            <p:cNvGrpSpPr/>
            <p:nvPr/>
          </p:nvGrpSpPr>
          <p:grpSpPr>
            <a:xfrm>
              <a:off x="4949768" y="3468925"/>
              <a:ext cx="1023989" cy="1021535"/>
              <a:chOff x="4949768" y="3468925"/>
              <a:chExt cx="1023989" cy="1021535"/>
            </a:xfrm>
          </p:grpSpPr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A8AEA913-92D0-4F18-B84B-2632FEB8F871}"/>
                  </a:ext>
                </a:extLst>
              </p:cNvPr>
              <p:cNvSpPr/>
              <p:nvPr/>
            </p:nvSpPr>
            <p:spPr>
              <a:xfrm rot="8033242">
                <a:off x="4933409" y="3485284"/>
                <a:ext cx="940158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40">
                <a:extLst>
                  <a:ext uri="{FF2B5EF4-FFF2-40B4-BE49-F238E27FC236}">
                    <a16:creationId xmlns:a16="http://schemas.microsoft.com/office/drawing/2014/main" id="{5E124F88-6757-4964-9228-F96E326388C4}"/>
                  </a:ext>
                </a:extLst>
              </p:cNvPr>
              <p:cNvSpPr/>
              <p:nvPr/>
            </p:nvSpPr>
            <p:spPr>
              <a:xfrm rot="5400000">
                <a:off x="5557480" y="4074183"/>
                <a:ext cx="665367" cy="1671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45">
              <a:extLst>
                <a:ext uri="{FF2B5EF4-FFF2-40B4-BE49-F238E27FC236}">
                  <a16:creationId xmlns:a16="http://schemas.microsoft.com/office/drawing/2014/main" id="{A0E380D1-830A-4D69-B573-58F7EEA169CA}"/>
                </a:ext>
              </a:extLst>
            </p:cNvPr>
            <p:cNvGrpSpPr/>
            <p:nvPr/>
          </p:nvGrpSpPr>
          <p:grpSpPr>
            <a:xfrm>
              <a:off x="6039431" y="3513963"/>
              <a:ext cx="1041907" cy="982036"/>
              <a:chOff x="6039431" y="3513963"/>
              <a:chExt cx="1041907" cy="982036"/>
            </a:xfrm>
          </p:grpSpPr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CD6097C7-30D5-4FFD-A105-02D074143401}"/>
                  </a:ext>
                </a:extLst>
              </p:cNvPr>
              <p:cNvSpPr/>
              <p:nvPr/>
            </p:nvSpPr>
            <p:spPr>
              <a:xfrm rot="5400000">
                <a:off x="6023072" y="3572201"/>
                <a:ext cx="940157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41">
                <a:extLst>
                  <a:ext uri="{FF2B5EF4-FFF2-40B4-BE49-F238E27FC236}">
                    <a16:creationId xmlns:a16="http://schemas.microsoft.com/office/drawing/2014/main" id="{A66988D2-5EE1-41E0-8FB9-B236BD886627}"/>
                  </a:ext>
                </a:extLst>
              </p:cNvPr>
              <p:cNvSpPr/>
              <p:nvPr/>
            </p:nvSpPr>
            <p:spPr>
              <a:xfrm rot="2700000">
                <a:off x="6665061" y="3763053"/>
                <a:ext cx="665367" cy="1671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46">
              <a:extLst>
                <a:ext uri="{FF2B5EF4-FFF2-40B4-BE49-F238E27FC236}">
                  <a16:creationId xmlns:a16="http://schemas.microsoft.com/office/drawing/2014/main" id="{EA465519-3AAF-4B86-BD49-33B9ED4EA9B3}"/>
                </a:ext>
              </a:extLst>
            </p:cNvPr>
            <p:cNvGrpSpPr/>
            <p:nvPr/>
          </p:nvGrpSpPr>
          <p:grpSpPr>
            <a:xfrm>
              <a:off x="6863408" y="2730302"/>
              <a:ext cx="1026294" cy="1024172"/>
              <a:chOff x="6863408" y="2730302"/>
              <a:chExt cx="1026294" cy="1024172"/>
            </a:xfrm>
          </p:grpSpPr>
          <p:sp>
            <p:nvSpPr>
              <p:cNvPr id="33" name="Rectangle 15">
                <a:extLst>
                  <a:ext uri="{FF2B5EF4-FFF2-40B4-BE49-F238E27FC236}">
                    <a16:creationId xmlns:a16="http://schemas.microsoft.com/office/drawing/2014/main" id="{5EA1E711-66CD-41B8-84C0-6CAF2168C84D}"/>
                  </a:ext>
                </a:extLst>
              </p:cNvPr>
              <p:cNvSpPr/>
              <p:nvPr/>
            </p:nvSpPr>
            <p:spPr>
              <a:xfrm rot="2633242">
                <a:off x="6863408" y="2847034"/>
                <a:ext cx="940157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42">
                <a:extLst>
                  <a:ext uri="{FF2B5EF4-FFF2-40B4-BE49-F238E27FC236}">
                    <a16:creationId xmlns:a16="http://schemas.microsoft.com/office/drawing/2014/main" id="{91F199D2-CA64-4599-BE1E-D35BEB00598B}"/>
                  </a:ext>
                </a:extLst>
              </p:cNvPr>
              <p:cNvSpPr/>
              <p:nvPr/>
            </p:nvSpPr>
            <p:spPr>
              <a:xfrm>
                <a:off x="7224335" y="2730302"/>
                <a:ext cx="665367" cy="1671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69C8B1-0783-47C3-9FCF-50BC476B9203}"/>
              </a:ext>
            </a:extLst>
          </p:cNvPr>
          <p:cNvGrpSpPr/>
          <p:nvPr/>
        </p:nvGrpSpPr>
        <p:grpSpPr>
          <a:xfrm>
            <a:off x="5099306" y="1617067"/>
            <a:ext cx="2051694" cy="2050642"/>
            <a:chOff x="4574848" y="1897856"/>
            <a:chExt cx="3028217" cy="302666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D417EA-78B0-43E8-9A1E-F763DCD07371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7BEB685-E631-4D08-9C55-6A4907AD33BC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Freeform 55">
            <a:extLst>
              <a:ext uri="{FF2B5EF4-FFF2-40B4-BE49-F238E27FC236}">
                <a16:creationId xmlns:a16="http://schemas.microsoft.com/office/drawing/2014/main" id="{180A392A-CDDA-47A9-87BF-2AB6E798CE4C}"/>
              </a:ext>
            </a:extLst>
          </p:cNvPr>
          <p:cNvSpPr/>
          <p:nvPr/>
        </p:nvSpPr>
        <p:spPr>
          <a:xfrm rot="3600000">
            <a:off x="5785278" y="1876688"/>
            <a:ext cx="619646" cy="151834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348652-654B-65B4-2B46-AC54615E9D86}"/>
              </a:ext>
            </a:extLst>
          </p:cNvPr>
          <p:cNvSpPr txBox="1"/>
          <p:nvPr/>
        </p:nvSpPr>
        <p:spPr>
          <a:xfrm>
            <a:off x="8945154" y="1890291"/>
            <a:ext cx="2966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Postman</a:t>
            </a:r>
          </a:p>
          <a:p>
            <a:r>
              <a:rPr lang="en-GB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Postman is an API client that simplifies the process of testing, documenting, and managing APIs, offering a user-friendly interface for developers to interact with APIs efficiently.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06559" y="985581"/>
            <a:ext cx="28657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Learned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4C383C-83FB-4C00-B58C-FBED52636D0F}"/>
              </a:ext>
            </a:extLst>
          </p:cNvPr>
          <p:cNvGrpSpPr/>
          <p:nvPr/>
        </p:nvGrpSpPr>
        <p:grpSpPr>
          <a:xfrm>
            <a:off x="2972035" y="570083"/>
            <a:ext cx="8666849" cy="5869905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B67246-4A76-44FE-90C4-90E91727ABB3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E77CF-D6E9-495C-9FB1-BFC9F7A9D3EB}"/>
                </a:ext>
              </a:extLst>
            </p:cNvPr>
            <p:cNvSpPr/>
            <p:nvPr userDrawn="1"/>
          </p:nvSpPr>
          <p:spPr>
            <a:xfrm>
              <a:off x="4058967" y="2395272"/>
              <a:ext cx="4378865" cy="2595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6A13EF9-5084-47CE-B66F-89A218F58A61}"/>
              </a:ext>
            </a:extLst>
          </p:cNvPr>
          <p:cNvSpPr txBox="1"/>
          <p:nvPr/>
        </p:nvSpPr>
        <p:spPr>
          <a:xfrm>
            <a:off x="3573136" y="1169223"/>
            <a:ext cx="70928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Spring MVC Architecture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Bean Configuration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Validation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Dynamic Authentication and Authorization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1"/>
                </a:solidFill>
                <a:cs typeface="Arial" pitchFamily="34" charset="0"/>
              </a:rPr>
              <a:t>Jpa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 Repository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Dependency Injection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Servlet</a:t>
            </a:r>
            <a:endParaRPr lang="en-IN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cs typeface="Arial" pitchFamily="34" charset="0"/>
              </a:rPr>
              <a:t>Security Configuration(Basic Authentication)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cs typeface="Arial" pitchFamily="34" charset="0"/>
              </a:rPr>
              <a:t>Swagger API Documentation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cs typeface="Arial" pitchFamily="34" charset="0"/>
              </a:rPr>
              <a:t>Api Interaction from java Application(using Http Client)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cs typeface="Arial" pitchFamily="34" charset="0"/>
              </a:rPr>
              <a:t>Property Reading from External File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cs typeface="Arial" pitchFamily="34" charset="0"/>
              </a:rPr>
              <a:t>Custom Exceptions</a:t>
            </a:r>
            <a:endParaRPr lang="en-GB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cs typeface="Arial" pitchFamily="34" charset="0"/>
              </a:rPr>
              <a:t>API Response Handling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cs typeface="Arial" pitchFamily="34" charset="0"/>
              </a:rPr>
              <a:t>Data Transfer Objects(DTO)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cs typeface="Arial" pitchFamily="34" charset="0"/>
              </a:rPr>
              <a:t>Postman Collection and Api Testing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cs typeface="Arial" pitchFamily="34" charset="0"/>
              </a:rPr>
              <a:t>File Handling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9DD0F8-D376-40AA-B6B8-D6AD7EE71C1D}"/>
              </a:ext>
            </a:extLst>
          </p:cNvPr>
          <p:cNvGrpSpPr/>
          <p:nvPr/>
        </p:nvGrpSpPr>
        <p:grpSpPr>
          <a:xfrm>
            <a:off x="3231328" y="3998987"/>
            <a:ext cx="5729344" cy="1950452"/>
            <a:chOff x="3952875" y="2284730"/>
            <a:chExt cx="4591050" cy="2816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6D144-96D9-4609-96FE-F185AF81B67B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BFA5EE-206B-42C6-9F3B-0C3FFBDC7ECD}"/>
                </a:ext>
              </a:extLst>
            </p:cNvPr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257285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493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Söhne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Sarveswaran Sankar</cp:lastModifiedBy>
  <cp:revision>85</cp:revision>
  <dcterms:created xsi:type="dcterms:W3CDTF">2020-01-20T05:08:25Z</dcterms:created>
  <dcterms:modified xsi:type="dcterms:W3CDTF">2024-02-19T04:31:17Z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d27c852-af98-42fc-b35b-3fcaaf07de6d_Enabled">
    <vt:lpwstr>true</vt:lpwstr>
  </property>
  <property fmtid="{D5CDD505-2E9C-101B-9397-08002B2CF9AE}" pid="3" name="MSIP_Label_1d27c852-af98-42fc-b35b-3fcaaf07de6d_SetDate">
    <vt:lpwstr>2024-02-16T03:41:37Z</vt:lpwstr>
  </property>
  <property fmtid="{D5CDD505-2E9C-101B-9397-08002B2CF9AE}" pid="4" name="MSIP_Label_1d27c852-af98-42fc-b35b-3fcaaf07de6d_Method">
    <vt:lpwstr>Standard</vt:lpwstr>
  </property>
  <property fmtid="{D5CDD505-2E9C-101B-9397-08002B2CF9AE}" pid="5" name="MSIP_Label_1d27c852-af98-42fc-b35b-3fcaaf07de6d_Name">
    <vt:lpwstr>Standard</vt:lpwstr>
  </property>
  <property fmtid="{D5CDD505-2E9C-101B-9397-08002B2CF9AE}" pid="6" name="MSIP_Label_1d27c852-af98-42fc-b35b-3fcaaf07de6d_SiteId">
    <vt:lpwstr>b320aa48-a9e6-4928-b3a7-d016e184dad9</vt:lpwstr>
  </property>
  <property fmtid="{D5CDD505-2E9C-101B-9397-08002B2CF9AE}" pid="7" name="MSIP_Label_1d27c852-af98-42fc-b35b-3fcaaf07de6d_ActionId">
    <vt:lpwstr>c0baca54-6b80-480c-8560-f0614a2129c3</vt:lpwstr>
  </property>
  <property fmtid="{D5CDD505-2E9C-101B-9397-08002B2CF9AE}" pid="8" name="MSIP_Label_1d27c852-af98-42fc-b35b-3fcaaf07de6d_ContentBits">
    <vt:lpwstr>0</vt:lpwstr>
  </property>
</Properties>
</file>