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ngt6AZLQe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8" r:id="rId2"/>
    <p:sldId id="259" r:id="rId3"/>
    <p:sldId id="262" r:id="rId4"/>
    <p:sldId id="260" r:id="rId5"/>
    <p:sldId id="256" r:id="rId6"/>
    <p:sldId id="261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D292-81DC-45AC-ABA0-903845F0321E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D4AE-1D42-4BF8-B133-58D396ED0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03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D292-81DC-45AC-ABA0-903845F0321E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D4AE-1D42-4BF8-B133-58D396ED0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18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D292-81DC-45AC-ABA0-903845F0321E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D4AE-1D42-4BF8-B133-58D396ED07A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148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D292-81DC-45AC-ABA0-903845F0321E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D4AE-1D42-4BF8-B133-58D396ED0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563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D292-81DC-45AC-ABA0-903845F0321E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D4AE-1D42-4BF8-B133-58D396ED07A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302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D292-81DC-45AC-ABA0-903845F0321E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D4AE-1D42-4BF8-B133-58D396ED0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D292-81DC-45AC-ABA0-903845F0321E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D4AE-1D42-4BF8-B133-58D396ED0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742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D292-81DC-45AC-ABA0-903845F0321E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D4AE-1D42-4BF8-B133-58D396ED0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80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D292-81DC-45AC-ABA0-903845F0321E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D4AE-1D42-4BF8-B133-58D396ED0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63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D292-81DC-45AC-ABA0-903845F0321E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D4AE-1D42-4BF8-B133-58D396ED0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54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D292-81DC-45AC-ABA0-903845F0321E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D4AE-1D42-4BF8-B133-58D396ED0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92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D292-81DC-45AC-ABA0-903845F0321E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D4AE-1D42-4BF8-B133-58D396ED0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10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D292-81DC-45AC-ABA0-903845F0321E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D4AE-1D42-4BF8-B133-58D396ED0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4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D292-81DC-45AC-ABA0-903845F0321E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D4AE-1D42-4BF8-B133-58D396ED0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95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D292-81DC-45AC-ABA0-903845F0321E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D4AE-1D42-4BF8-B133-58D396ED0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09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D292-81DC-45AC-ABA0-903845F0321E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D4AE-1D42-4BF8-B133-58D396ED0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35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6D292-81DC-45AC-ABA0-903845F0321E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5CD4AE-1D42-4BF8-B133-58D396ED0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48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t6AZLQe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t6AZLQe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5791" y="2949326"/>
            <a:ext cx="3108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Name : Bhuva Raj </a:t>
            </a:r>
          </a:p>
          <a:p>
            <a:r>
              <a:rPr lang="en-IN" sz="2000" b="1" dirty="0"/>
              <a:t>En. No.: 180760107007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5791" y="4189888"/>
            <a:ext cx="3310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Name : Ranpariya Rinkesh</a:t>
            </a:r>
          </a:p>
          <a:p>
            <a:r>
              <a:rPr lang="en-IN" sz="2000" b="1" dirty="0"/>
              <a:t>En No.: 180760107050</a:t>
            </a:r>
          </a:p>
          <a:p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85555" y="2958782"/>
            <a:ext cx="57625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Name : Shingala Jaydeep </a:t>
            </a:r>
          </a:p>
          <a:p>
            <a:r>
              <a:rPr lang="en-IN" sz="2000" b="1" dirty="0"/>
              <a:t>En No.: 180760107056</a:t>
            </a:r>
          </a:p>
          <a:p>
            <a:endParaRPr lang="en-IN" sz="2000" b="1" dirty="0"/>
          </a:p>
          <a:p>
            <a:endParaRPr lang="en-IN" sz="2000" b="1" dirty="0"/>
          </a:p>
          <a:p>
            <a:r>
              <a:rPr lang="en-IN" sz="2000" b="1" dirty="0"/>
              <a:t>Name : Rathod Rahul</a:t>
            </a:r>
          </a:p>
          <a:p>
            <a:r>
              <a:rPr lang="en-IN" sz="2000" b="1" dirty="0"/>
              <a:t>En No.: 180760107053</a:t>
            </a:r>
          </a:p>
          <a:p>
            <a:endParaRPr lang="en-IN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97898" y="1562465"/>
            <a:ext cx="372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/>
              <a:t>Team Name :</a:t>
            </a:r>
            <a:r>
              <a:rPr lang="en-IN" sz="2400" b="1" u="sng" dirty="0">
                <a:solidFill>
                  <a:schemeClr val="bg1"/>
                </a:solidFill>
              </a:rPr>
              <a:t> </a:t>
            </a:r>
            <a:r>
              <a:rPr lang="en-IN" sz="2400" b="1" u="sng" dirty="0"/>
              <a:t>INCOGNITO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7447" r="430" b="38890"/>
          <a:stretch/>
        </p:blipFill>
        <p:spPr>
          <a:xfrm>
            <a:off x="1405944" y="87502"/>
            <a:ext cx="6890197" cy="13270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88979" y="2193404"/>
            <a:ext cx="2999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133804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61" y="5185158"/>
            <a:ext cx="1425693" cy="14256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263" y="3123144"/>
            <a:ext cx="87657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FinTech industry in India has grown exponentially. At 87%, India has emerged as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 in FinTech adoption, as per Global FinTech Adoption Index 2019 reports.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 has grabbed attention of not only start ups but also established companies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along with public and private sector banks.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2995" y="2243181"/>
            <a:ext cx="1983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FinTech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7447" r="430" b="38890"/>
          <a:stretch/>
        </p:blipFill>
        <p:spPr>
          <a:xfrm>
            <a:off x="1621844" y="87502"/>
            <a:ext cx="6890197" cy="13270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56090" y="1669501"/>
            <a:ext cx="2716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1675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294" y="464287"/>
            <a:ext cx="9404723" cy="1400530"/>
          </a:xfrm>
        </p:spPr>
        <p:txBody>
          <a:bodyPr/>
          <a:lstStyle/>
          <a:p>
            <a:pPr algn="ctr"/>
            <a:r>
              <a:rPr lang="en-IN" sz="4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64817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algn="ctr">
              <a:buFont typeface="Wingdings" panose="05000000000000000000" pitchFamily="2" charset="2"/>
              <a:buChar char="v"/>
            </a:pPr>
            <a:r>
              <a:rPr lang="en-IN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IN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Data Science And Visualization Library like,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705" y="1537763"/>
            <a:ext cx="7194795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of all we have to monitor the transaction of customer by Transaction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monitoring.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Monitoring?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of reviewing customer transactions and matching them against customer risk profile &amp; usual transaction pattern. Subsequently, perform a focused examination of transactions and identification of Suspicious transactions.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may include transfers, deposits 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withdrawals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bjective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protect bank/FI from Any transactions that may lead to money laundering and terrorist Financing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fines/penalties for not identifying such transactions.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1" y="4818063"/>
            <a:ext cx="2399694" cy="132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2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5696" y="489398"/>
            <a:ext cx="94144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Monitoring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Out below Pattern in the transactional 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Consolidation of transactions close to threshold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increase in transaction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Suspicious spend behaviour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Volume of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made with some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buyer diversity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Customer profile before large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of withdrawal and deposits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transactions count from new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we can make machine learning model to predict the fraud transaction and other Terrorist activities,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915" y="1820810"/>
            <a:ext cx="2014590" cy="201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0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Monitoring | Key Red Flags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627891" cy="4553943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Customer, who is a public official, opens account in the name of a family member who begins making large deposits not consistent with the known sources of legitimate family income.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that involve depositing large amounts of cash inconsistent with the normal and expected activity of the customer.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who is a student, uncharacteristically transfers or exchanges large sums of money.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shows high velocity in the movement of funds, but maintains low beginning and ending daily balances.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involves offshore institutions whose names resemble those of well-known legitimate financial institutions.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5" y="5276850"/>
            <a:ext cx="2168525" cy="144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6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8001" y="1442255"/>
            <a:ext cx="8659743" cy="390876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Monitoring process</a:t>
            </a:r>
          </a:p>
          <a:p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Suspicious Transaction alert is 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Consolation of customer profile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previous Transaction alert or SAR against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review &amp; analyse usual Transaction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investigation on alerted Transaction &amp; identify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relation between customer &amp; party making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on the Suspicious transaction alert </a:t>
            </a:r>
          </a:p>
        </p:txBody>
      </p:sp>
    </p:spTree>
    <p:extLst>
      <p:ext uri="{BB962C8B-B14F-4D97-AF65-F5344CB8AC3E}">
        <p14:creationId xmlns:p14="http://schemas.microsoft.com/office/powerpoint/2010/main" val="30907739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432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Technology Stacks</vt:lpstr>
      <vt:lpstr>Solution</vt:lpstr>
      <vt:lpstr>PowerPoint Presentation</vt:lpstr>
      <vt:lpstr>Transaction Monitoring | Key Red Flags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dell</cp:lastModifiedBy>
  <cp:revision>32</cp:revision>
  <dcterms:created xsi:type="dcterms:W3CDTF">2020-11-02T13:55:03Z</dcterms:created>
  <dcterms:modified xsi:type="dcterms:W3CDTF">2020-12-09T09:26:36Z</dcterms:modified>
</cp:coreProperties>
</file>